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60" r:id="rId6"/>
  </p:sldMasterIdLst>
  <p:notesMasterIdLst>
    <p:notesMasterId r:id="rId44"/>
  </p:notesMasterIdLst>
  <p:sldIdLst>
    <p:sldId id="256" r:id="rId7"/>
    <p:sldId id="273" r:id="rId8"/>
    <p:sldId id="313" r:id="rId9"/>
    <p:sldId id="324" r:id="rId10"/>
    <p:sldId id="320" r:id="rId11"/>
    <p:sldId id="322" r:id="rId12"/>
    <p:sldId id="321" r:id="rId13"/>
    <p:sldId id="311" r:id="rId14"/>
    <p:sldId id="282" r:id="rId15"/>
    <p:sldId id="281" r:id="rId16"/>
    <p:sldId id="294" r:id="rId17"/>
    <p:sldId id="306" r:id="rId18"/>
    <p:sldId id="307" r:id="rId19"/>
    <p:sldId id="312" r:id="rId20"/>
    <p:sldId id="258" r:id="rId21"/>
    <p:sldId id="318" r:id="rId22"/>
    <p:sldId id="293" r:id="rId23"/>
    <p:sldId id="286" r:id="rId24"/>
    <p:sldId id="280" r:id="rId25"/>
    <p:sldId id="288" r:id="rId26"/>
    <p:sldId id="287" r:id="rId27"/>
    <p:sldId id="314" r:id="rId28"/>
    <p:sldId id="299" r:id="rId29"/>
    <p:sldId id="298" r:id="rId30"/>
    <p:sldId id="285" r:id="rId31"/>
    <p:sldId id="296" r:id="rId32"/>
    <p:sldId id="302" r:id="rId33"/>
    <p:sldId id="291" r:id="rId34"/>
    <p:sldId id="300" r:id="rId35"/>
    <p:sldId id="327" r:id="rId36"/>
    <p:sldId id="277" r:id="rId37"/>
    <p:sldId id="268" r:id="rId38"/>
    <p:sldId id="316" r:id="rId39"/>
    <p:sldId id="325" r:id="rId40"/>
    <p:sldId id="308" r:id="rId41"/>
    <p:sldId id="269"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0DBF46-46E5-20EB-2632-5879E3B01024}" name="Cochrane, Sue" initials="CS" userId="S::cxpusue@hants.gov.uk::53296f63-6f7a-4c33-a5e7-5178c78b645f" providerId="AD"/>
  <p188:author id="{054F335D-76BF-DD2F-3E54-EE1E994720D4}" name="Taylor, Sarah" initials="TS" userId="S::cxpystr@hants.gov.uk::82cabee5-83d5-4557-9a3d-282d1d675f75" providerId="AD"/>
  <p188:author id="{5BD8A36D-D75B-C3C5-6B2B-672FDD371FC0}" name="Hodge, Rachel" initials="HR" userId="S::cxpurhe@hants.gov.uk::484af043-9fea-4312-84eb-8db82427a3f9" providerId="AD"/>
  <p188:author id="{9E5E9AA1-1D9A-76ED-5053-206EFE0CF709}" name="Godmon, Alice" initials="GA" userId="S::cxpualg@hants.gov.uk::ddc0806c-3f57-42aa-b073-31c6b7595a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6E4"/>
    <a:srgbClr val="DCE7E6"/>
    <a:srgbClr val="C9E4ED"/>
    <a:srgbClr val="FFFFFF"/>
    <a:srgbClr val="AFCEEB"/>
    <a:srgbClr val="5B9BD5"/>
    <a:srgbClr val="007078"/>
    <a:srgbClr val="C9DBFF"/>
    <a:srgbClr val="B7FAFF"/>
    <a:srgbClr val="F3C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60FCD-3AEE-4F1E-9ACB-459C6E58021C}" v="2" dt="2023-09-26T15:33:18.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7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ue, Susan" userId="51ab32c3-3946-49c1-bc7d-2e31e2225c85" providerId="ADAL" clId="{63760FCD-3AEE-4F1E-9ACB-459C6E58021C}"/>
    <pc:docChg chg="modSld">
      <pc:chgData name="McCue, Susan" userId="51ab32c3-3946-49c1-bc7d-2e31e2225c85" providerId="ADAL" clId="{63760FCD-3AEE-4F1E-9ACB-459C6E58021C}" dt="2023-09-26T15:33:56.116" v="2" actId="20577"/>
      <pc:docMkLst>
        <pc:docMk/>
      </pc:docMkLst>
      <pc:sldChg chg="modSp mod">
        <pc:chgData name="McCue, Susan" userId="51ab32c3-3946-49c1-bc7d-2e31e2225c85" providerId="ADAL" clId="{63760FCD-3AEE-4F1E-9ACB-459C6E58021C}" dt="2023-09-26T15:33:56.116" v="2" actId="20577"/>
        <pc:sldMkLst>
          <pc:docMk/>
          <pc:sldMk cId="261737237" sldId="269"/>
        </pc:sldMkLst>
        <pc:spChg chg="mod">
          <ac:chgData name="McCue, Susan" userId="51ab32c3-3946-49c1-bc7d-2e31e2225c85" providerId="ADAL" clId="{63760FCD-3AEE-4F1E-9ACB-459C6E58021C}" dt="2023-09-26T15:33:56.116" v="2" actId="20577"/>
          <ac:spMkLst>
            <pc:docMk/>
            <pc:sldMk cId="261737237" sldId="269"/>
            <ac:spMk id="3" creationId="{295B9DBB-070B-52A7-7754-7ED8398006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8290C-FEAD-4471-B943-261B9A4C984D}" type="datetimeFigureOut">
              <a:rPr lang="en-GB" smtClean="0"/>
              <a:t>26/09/2023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80B95-B48A-4FE6-9A12-C989E1ED1929}" type="slidenum">
              <a:rPr lang="en-GB" smtClean="0"/>
              <a:t>‹#›</a:t>
            </a:fld>
            <a:endParaRPr lang="en-GB"/>
          </a:p>
        </p:txBody>
      </p:sp>
    </p:spTree>
    <p:extLst>
      <p:ext uri="{BB962C8B-B14F-4D97-AF65-F5344CB8AC3E}">
        <p14:creationId xmlns:p14="http://schemas.microsoft.com/office/powerpoint/2010/main" val="3627575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Sue Savory: notification of suspected suicide. HIAS are informed and then they contact the school Karen Nye, if maintained school leadership learning partners + school improvement managers Natalie Smith (secondary), Gina Thorp-contact the school. Talk through the process</a:t>
            </a:r>
          </a:p>
        </p:txBody>
      </p:sp>
      <p:sp>
        <p:nvSpPr>
          <p:cNvPr id="4" name="Slide Number Placeholder 3"/>
          <p:cNvSpPr>
            <a:spLocks noGrp="1"/>
          </p:cNvSpPr>
          <p:nvPr>
            <p:ph type="sldNum" sz="quarter" idx="5"/>
          </p:nvPr>
        </p:nvSpPr>
        <p:spPr/>
        <p:txBody>
          <a:bodyPr/>
          <a:lstStyle/>
          <a:p>
            <a:fld id="{B3680B95-B48A-4FE6-9A12-C989E1ED1929}" type="slidenum">
              <a:rPr lang="en-GB" smtClean="0"/>
              <a:t>11</a:t>
            </a:fld>
            <a:endParaRPr lang="en-GB"/>
          </a:p>
        </p:txBody>
      </p:sp>
    </p:spTree>
    <p:extLst>
      <p:ext uri="{BB962C8B-B14F-4D97-AF65-F5344CB8AC3E}">
        <p14:creationId xmlns:p14="http://schemas.microsoft.com/office/powerpoint/2010/main" val="55742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80B95-B48A-4FE6-9A12-C989E1ED1929}" type="slidenum">
              <a:rPr lang="en-GB" smtClean="0"/>
              <a:t>26</a:t>
            </a:fld>
            <a:endParaRPr lang="en-GB"/>
          </a:p>
        </p:txBody>
      </p:sp>
    </p:spTree>
    <p:extLst>
      <p:ext uri="{BB962C8B-B14F-4D97-AF65-F5344CB8AC3E}">
        <p14:creationId xmlns:p14="http://schemas.microsoft.com/office/powerpoint/2010/main" val="3370155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80B95-B48A-4FE6-9A12-C989E1ED1929}" type="slidenum">
              <a:rPr lang="en-GB" smtClean="0"/>
              <a:t>27</a:t>
            </a:fld>
            <a:endParaRPr lang="en-GB"/>
          </a:p>
        </p:txBody>
      </p:sp>
    </p:spTree>
    <p:extLst>
      <p:ext uri="{BB962C8B-B14F-4D97-AF65-F5344CB8AC3E}">
        <p14:creationId xmlns:p14="http://schemas.microsoft.com/office/powerpoint/2010/main" val="407676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Is there something about the prevention offer we can discuss?</a:t>
            </a:r>
          </a:p>
          <a:p>
            <a:r>
              <a:rPr lang="en-GB"/>
              <a:t>What funding would we need in order to be confident that we could do within the responsibility of supporting agencies?</a:t>
            </a:r>
          </a:p>
        </p:txBody>
      </p:sp>
      <p:sp>
        <p:nvSpPr>
          <p:cNvPr id="4" name="Slide Number Placeholder 3"/>
          <p:cNvSpPr>
            <a:spLocks noGrp="1"/>
          </p:cNvSpPr>
          <p:nvPr>
            <p:ph type="sldNum" sz="quarter" idx="5"/>
          </p:nvPr>
        </p:nvSpPr>
        <p:spPr/>
        <p:txBody>
          <a:bodyPr/>
          <a:lstStyle/>
          <a:p>
            <a:fld id="{B3680B95-B48A-4FE6-9A12-C989E1ED1929}" type="slidenum">
              <a:rPr lang="en-GB" smtClean="0"/>
              <a:t>28</a:t>
            </a:fld>
            <a:endParaRPr lang="en-GB"/>
          </a:p>
        </p:txBody>
      </p:sp>
    </p:spTree>
    <p:extLst>
      <p:ext uri="{BB962C8B-B14F-4D97-AF65-F5344CB8AC3E}">
        <p14:creationId xmlns:p14="http://schemas.microsoft.com/office/powerpoint/2010/main" val="81742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680B95-B48A-4FE6-9A12-C989E1ED1929}" type="slidenum">
              <a:rPr lang="en-GB" smtClean="0"/>
              <a:t>15</a:t>
            </a:fld>
            <a:endParaRPr lang="en-GB"/>
          </a:p>
        </p:txBody>
      </p:sp>
    </p:spTree>
    <p:extLst>
      <p:ext uri="{BB962C8B-B14F-4D97-AF65-F5344CB8AC3E}">
        <p14:creationId xmlns:p14="http://schemas.microsoft.com/office/powerpoint/2010/main" val="146881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80B95-B48A-4FE6-9A12-C989E1ED1929}" type="slidenum">
              <a:rPr lang="en-GB" smtClean="0"/>
              <a:t>17</a:t>
            </a:fld>
            <a:endParaRPr lang="en-GB"/>
          </a:p>
        </p:txBody>
      </p:sp>
    </p:spTree>
    <p:extLst>
      <p:ext uri="{BB962C8B-B14F-4D97-AF65-F5344CB8AC3E}">
        <p14:creationId xmlns:p14="http://schemas.microsoft.com/office/powerpoint/2010/main" val="419222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80B95-B48A-4FE6-9A12-C989E1ED1929}" type="slidenum">
              <a:rPr lang="en-GB" smtClean="0"/>
              <a:t>18</a:t>
            </a:fld>
            <a:endParaRPr lang="en-GB"/>
          </a:p>
        </p:txBody>
      </p:sp>
    </p:spTree>
    <p:extLst>
      <p:ext uri="{BB962C8B-B14F-4D97-AF65-F5344CB8AC3E}">
        <p14:creationId xmlns:p14="http://schemas.microsoft.com/office/powerpoint/2010/main" val="301984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80B95-B48A-4FE6-9A12-C989E1ED1929}" type="slidenum">
              <a:rPr lang="en-GB" smtClean="0"/>
              <a:t>20</a:t>
            </a:fld>
            <a:endParaRPr lang="en-GB"/>
          </a:p>
        </p:txBody>
      </p:sp>
    </p:spTree>
    <p:extLst>
      <p:ext uri="{BB962C8B-B14F-4D97-AF65-F5344CB8AC3E}">
        <p14:creationId xmlns:p14="http://schemas.microsoft.com/office/powerpoint/2010/main" val="245705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80B95-B48A-4FE6-9A12-C989E1ED1929}" type="slidenum">
              <a:rPr lang="en-GB" smtClean="0"/>
              <a:t>21</a:t>
            </a:fld>
            <a:endParaRPr lang="en-GB"/>
          </a:p>
        </p:txBody>
      </p:sp>
    </p:spTree>
    <p:extLst>
      <p:ext uri="{BB962C8B-B14F-4D97-AF65-F5344CB8AC3E}">
        <p14:creationId xmlns:p14="http://schemas.microsoft.com/office/powerpoint/2010/main" val="42530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80B95-B48A-4FE6-9A12-C989E1ED1929}" type="slidenum">
              <a:rPr lang="en-GB" smtClean="0"/>
              <a:t>22</a:t>
            </a:fld>
            <a:endParaRPr lang="en-GB"/>
          </a:p>
        </p:txBody>
      </p:sp>
    </p:spTree>
    <p:extLst>
      <p:ext uri="{BB962C8B-B14F-4D97-AF65-F5344CB8AC3E}">
        <p14:creationId xmlns:p14="http://schemas.microsoft.com/office/powerpoint/2010/main" val="302450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80B95-B48A-4FE6-9A12-C989E1ED1929}" type="slidenum">
              <a:rPr lang="en-GB" smtClean="0"/>
              <a:t>23</a:t>
            </a:fld>
            <a:endParaRPr lang="en-GB"/>
          </a:p>
        </p:txBody>
      </p:sp>
    </p:spTree>
    <p:extLst>
      <p:ext uri="{BB962C8B-B14F-4D97-AF65-F5344CB8AC3E}">
        <p14:creationId xmlns:p14="http://schemas.microsoft.com/office/powerpoint/2010/main" val="2543131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80B95-B48A-4FE6-9A12-C989E1ED1929}" type="slidenum">
              <a:rPr lang="en-GB" smtClean="0"/>
              <a:t>24</a:t>
            </a:fld>
            <a:endParaRPr lang="en-GB"/>
          </a:p>
        </p:txBody>
      </p:sp>
    </p:spTree>
    <p:extLst>
      <p:ext uri="{BB962C8B-B14F-4D97-AF65-F5344CB8AC3E}">
        <p14:creationId xmlns:p14="http://schemas.microsoft.com/office/powerpoint/2010/main" val="239816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D6E2-7987-9C9A-C4A2-E950DC8FC8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797D4A-7907-1921-C0E5-C1D0A3622C31}"/>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7356C3-E98D-3F4E-CFCF-BBB73B0C3DD1}"/>
              </a:ext>
            </a:extLst>
          </p:cNvPr>
          <p:cNvSpPr>
            <a:spLocks noGrp="1"/>
          </p:cNvSpPr>
          <p:nvPr>
            <p:ph type="dt" sz="half" idx="10"/>
          </p:nvPr>
        </p:nvSpPr>
        <p:spPr/>
        <p:txBody>
          <a:bodyPr/>
          <a:lstStyle/>
          <a:p>
            <a:fld id="{385B1D08-8688-4E81-8DF7-1AB4A9E5F217}" type="datetime1">
              <a:rPr lang="en-GB" smtClean="0"/>
              <a:t>26/09/2023</a:t>
            </a:fld>
            <a:endParaRPr lang="en-GB"/>
          </a:p>
        </p:txBody>
      </p:sp>
      <p:sp>
        <p:nvSpPr>
          <p:cNvPr id="5" name="Footer Placeholder 4">
            <a:extLst>
              <a:ext uri="{FF2B5EF4-FFF2-40B4-BE49-F238E27FC236}">
                <a16:creationId xmlns:a16="http://schemas.microsoft.com/office/drawing/2014/main" id="{C7851D09-28B7-768C-6EA3-B04340D8EB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770A5-C863-2882-D2F5-E721CF9431F3}"/>
              </a:ext>
            </a:extLst>
          </p:cNvPr>
          <p:cNvSpPr>
            <a:spLocks noGrp="1"/>
          </p:cNvSpPr>
          <p:nvPr>
            <p:ph type="sldNum" sz="quarter" idx="12"/>
          </p:nvPr>
        </p:nvSpPr>
        <p:spPr/>
        <p:txBody>
          <a:bodyPr/>
          <a:lstStyle/>
          <a:p>
            <a:fld id="{54D5FAE9-ACED-44FF-B97E-F0BAA2A292A9}" type="slidenum">
              <a:rPr lang="en-GB" smtClean="0"/>
              <a:t>‹#›</a:t>
            </a:fld>
            <a:endParaRPr lang="en-GB"/>
          </a:p>
        </p:txBody>
      </p:sp>
    </p:spTree>
    <p:extLst>
      <p:ext uri="{BB962C8B-B14F-4D97-AF65-F5344CB8AC3E}">
        <p14:creationId xmlns:p14="http://schemas.microsoft.com/office/powerpoint/2010/main" val="168124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5553-6E68-377F-E1D0-B06EE1C7A5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58E761-ED66-CBDA-F0A4-1F95BF2D5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5BC497-0BC4-5C29-545F-3C4FE41D5EF2}"/>
              </a:ext>
            </a:extLst>
          </p:cNvPr>
          <p:cNvSpPr>
            <a:spLocks noGrp="1"/>
          </p:cNvSpPr>
          <p:nvPr>
            <p:ph type="dt" sz="half" idx="10"/>
          </p:nvPr>
        </p:nvSpPr>
        <p:spPr/>
        <p:txBody>
          <a:bodyPr/>
          <a:lstStyle/>
          <a:p>
            <a:fld id="{50A7B420-FDFF-49B6-8B80-0D89CCD90C39}" type="datetime1">
              <a:rPr lang="en-GB" smtClean="0"/>
              <a:t>26/09/2023</a:t>
            </a:fld>
            <a:endParaRPr lang="en-GB"/>
          </a:p>
        </p:txBody>
      </p:sp>
      <p:sp>
        <p:nvSpPr>
          <p:cNvPr id="5" name="Footer Placeholder 4">
            <a:extLst>
              <a:ext uri="{FF2B5EF4-FFF2-40B4-BE49-F238E27FC236}">
                <a16:creationId xmlns:a16="http://schemas.microsoft.com/office/drawing/2014/main" id="{136E84F6-DA98-D083-2582-14A208FCED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3AE3C-ABF1-9D09-8DD6-6BFD6BCD30B4}"/>
              </a:ext>
            </a:extLst>
          </p:cNvPr>
          <p:cNvSpPr>
            <a:spLocks noGrp="1"/>
          </p:cNvSpPr>
          <p:nvPr>
            <p:ph type="sldNum" sz="quarter" idx="12"/>
          </p:nvPr>
        </p:nvSpPr>
        <p:spPr/>
        <p:txBody>
          <a:bodyPr/>
          <a:lstStyle/>
          <a:p>
            <a:fld id="{54D5FAE9-ACED-44FF-B97E-F0BAA2A292A9}" type="slidenum">
              <a:rPr lang="en-GB" smtClean="0"/>
              <a:t>‹#›</a:t>
            </a:fld>
            <a:endParaRPr lang="en-GB"/>
          </a:p>
        </p:txBody>
      </p:sp>
    </p:spTree>
    <p:extLst>
      <p:ext uri="{BB962C8B-B14F-4D97-AF65-F5344CB8AC3E}">
        <p14:creationId xmlns:p14="http://schemas.microsoft.com/office/powerpoint/2010/main" val="392197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4DC463-72A1-3AAB-8154-63D4AFAD3208}"/>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63250A-6271-CBAD-C7A0-367C0047E69F}"/>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78BB17-BA96-2B46-AD8D-FCB39D9EE2F6}"/>
              </a:ext>
            </a:extLst>
          </p:cNvPr>
          <p:cNvSpPr>
            <a:spLocks noGrp="1"/>
          </p:cNvSpPr>
          <p:nvPr>
            <p:ph type="dt" sz="half" idx="10"/>
          </p:nvPr>
        </p:nvSpPr>
        <p:spPr/>
        <p:txBody>
          <a:bodyPr/>
          <a:lstStyle/>
          <a:p>
            <a:fld id="{B5FE7140-2202-4294-9E67-2BBC804195C6}" type="datetime1">
              <a:rPr lang="en-GB" smtClean="0"/>
              <a:t>26/09/2023</a:t>
            </a:fld>
            <a:endParaRPr lang="en-GB"/>
          </a:p>
        </p:txBody>
      </p:sp>
      <p:sp>
        <p:nvSpPr>
          <p:cNvPr id="5" name="Footer Placeholder 4">
            <a:extLst>
              <a:ext uri="{FF2B5EF4-FFF2-40B4-BE49-F238E27FC236}">
                <a16:creationId xmlns:a16="http://schemas.microsoft.com/office/drawing/2014/main" id="{7F50CB7E-AC17-967A-B1E5-81229213F6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14F9A6-C11E-E1B9-353D-5D845C6F5600}"/>
              </a:ext>
            </a:extLst>
          </p:cNvPr>
          <p:cNvSpPr>
            <a:spLocks noGrp="1"/>
          </p:cNvSpPr>
          <p:nvPr>
            <p:ph type="sldNum" sz="quarter" idx="12"/>
          </p:nvPr>
        </p:nvSpPr>
        <p:spPr/>
        <p:txBody>
          <a:bodyPr/>
          <a:lstStyle/>
          <a:p>
            <a:fld id="{54D5FAE9-ACED-44FF-B97E-F0BAA2A292A9}" type="slidenum">
              <a:rPr lang="en-GB" smtClean="0"/>
              <a:t>‹#›</a:t>
            </a:fld>
            <a:endParaRPr lang="en-GB"/>
          </a:p>
        </p:txBody>
      </p:sp>
    </p:spTree>
    <p:extLst>
      <p:ext uri="{BB962C8B-B14F-4D97-AF65-F5344CB8AC3E}">
        <p14:creationId xmlns:p14="http://schemas.microsoft.com/office/powerpoint/2010/main" val="43412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349C-E7DC-AB20-8EA7-89CBB5948B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EA3F33-5376-05D4-7B43-67ABF0595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677150-D22A-6905-CF22-0DF770D18A57}"/>
              </a:ext>
            </a:extLst>
          </p:cNvPr>
          <p:cNvSpPr>
            <a:spLocks noGrp="1"/>
          </p:cNvSpPr>
          <p:nvPr>
            <p:ph type="dt" sz="half" idx="10"/>
          </p:nvPr>
        </p:nvSpPr>
        <p:spPr/>
        <p:txBody>
          <a:bodyPr/>
          <a:lstStyle/>
          <a:p>
            <a:fld id="{F3186941-5423-41B4-A576-C7842260B0AF}" type="datetime1">
              <a:rPr lang="en-GB" smtClean="0"/>
              <a:t>26/09/2023</a:t>
            </a:fld>
            <a:endParaRPr lang="en-GB"/>
          </a:p>
        </p:txBody>
      </p:sp>
      <p:sp>
        <p:nvSpPr>
          <p:cNvPr id="5" name="Footer Placeholder 4">
            <a:extLst>
              <a:ext uri="{FF2B5EF4-FFF2-40B4-BE49-F238E27FC236}">
                <a16:creationId xmlns:a16="http://schemas.microsoft.com/office/drawing/2014/main" id="{17DFD6E6-B324-BD84-AA0A-E968BB9A07E3}"/>
              </a:ext>
            </a:extLst>
          </p:cNvPr>
          <p:cNvSpPr>
            <a:spLocks noGrp="1"/>
          </p:cNvSpPr>
          <p:nvPr>
            <p:ph type="ftr" sz="quarter" idx="11"/>
          </p:nvPr>
        </p:nvSpPr>
        <p:spPr/>
        <p:txBody>
          <a:bodyPr/>
          <a:lstStyle/>
          <a:p>
            <a:r>
              <a:rPr lang="en-GB"/>
              <a:t>DRAFT</a:t>
            </a:r>
          </a:p>
        </p:txBody>
      </p:sp>
      <p:sp>
        <p:nvSpPr>
          <p:cNvPr id="6" name="Slide Number Placeholder 5">
            <a:extLst>
              <a:ext uri="{FF2B5EF4-FFF2-40B4-BE49-F238E27FC236}">
                <a16:creationId xmlns:a16="http://schemas.microsoft.com/office/drawing/2014/main" id="{B16C09D4-CA58-BA44-CB4C-E0953569CBCF}"/>
              </a:ext>
            </a:extLst>
          </p:cNvPr>
          <p:cNvSpPr>
            <a:spLocks noGrp="1"/>
          </p:cNvSpPr>
          <p:nvPr>
            <p:ph type="sldNum" sz="quarter" idx="12"/>
          </p:nvPr>
        </p:nvSpPr>
        <p:spPr/>
        <p:txBody>
          <a:bodyPr/>
          <a:lstStyle/>
          <a:p>
            <a:fld id="{A354622D-B0C1-42C7-A3E5-CFB484CA6C63}" type="slidenum">
              <a:rPr lang="en-GB" smtClean="0"/>
              <a:t>‹#›</a:t>
            </a:fld>
            <a:endParaRPr lang="en-GB"/>
          </a:p>
        </p:txBody>
      </p:sp>
    </p:spTree>
    <p:extLst>
      <p:ext uri="{BB962C8B-B14F-4D97-AF65-F5344CB8AC3E}">
        <p14:creationId xmlns:p14="http://schemas.microsoft.com/office/powerpoint/2010/main" val="242593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D685-B7D8-6300-182E-C04B1569AB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205BF-465B-4ED4-1A31-9D620A753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5FCE5C-C390-B38E-699E-2699AB073C5F}"/>
              </a:ext>
            </a:extLst>
          </p:cNvPr>
          <p:cNvSpPr>
            <a:spLocks noGrp="1"/>
          </p:cNvSpPr>
          <p:nvPr>
            <p:ph type="dt" sz="half" idx="10"/>
          </p:nvPr>
        </p:nvSpPr>
        <p:spPr/>
        <p:txBody>
          <a:bodyPr/>
          <a:lstStyle/>
          <a:p>
            <a:fld id="{A231DB8A-3E52-40D7-B4F9-ABE0B7B2A0CB}" type="datetime1">
              <a:rPr lang="en-GB" smtClean="0"/>
              <a:t>26/09/2023</a:t>
            </a:fld>
            <a:endParaRPr lang="en-GB"/>
          </a:p>
        </p:txBody>
      </p:sp>
      <p:sp>
        <p:nvSpPr>
          <p:cNvPr id="5" name="Footer Placeholder 4">
            <a:extLst>
              <a:ext uri="{FF2B5EF4-FFF2-40B4-BE49-F238E27FC236}">
                <a16:creationId xmlns:a16="http://schemas.microsoft.com/office/drawing/2014/main" id="{801F8495-61AF-EAB0-85C7-623E4E6A657B}"/>
              </a:ext>
            </a:extLst>
          </p:cNvPr>
          <p:cNvSpPr>
            <a:spLocks noGrp="1"/>
          </p:cNvSpPr>
          <p:nvPr>
            <p:ph type="ftr" sz="quarter" idx="11"/>
          </p:nvPr>
        </p:nvSpPr>
        <p:spPr/>
        <p:txBody>
          <a:bodyPr/>
          <a:lstStyle/>
          <a:p>
            <a:r>
              <a:rPr lang="en-GB"/>
              <a:t>DRAFT</a:t>
            </a:r>
          </a:p>
        </p:txBody>
      </p:sp>
      <p:sp>
        <p:nvSpPr>
          <p:cNvPr id="6" name="Slide Number Placeholder 5">
            <a:extLst>
              <a:ext uri="{FF2B5EF4-FFF2-40B4-BE49-F238E27FC236}">
                <a16:creationId xmlns:a16="http://schemas.microsoft.com/office/drawing/2014/main" id="{CD9BE862-F0FF-9F5B-3780-1076F8545280}"/>
              </a:ext>
            </a:extLst>
          </p:cNvPr>
          <p:cNvSpPr>
            <a:spLocks noGrp="1"/>
          </p:cNvSpPr>
          <p:nvPr>
            <p:ph type="sldNum" sz="quarter" idx="12"/>
          </p:nvPr>
        </p:nvSpPr>
        <p:spPr/>
        <p:txBody>
          <a:bodyPr/>
          <a:lstStyle/>
          <a:p>
            <a:fld id="{A354622D-B0C1-42C7-A3E5-CFB484CA6C63}" type="slidenum">
              <a:rPr lang="en-GB" smtClean="0"/>
              <a:t>‹#›</a:t>
            </a:fld>
            <a:endParaRPr lang="en-GB"/>
          </a:p>
        </p:txBody>
      </p:sp>
    </p:spTree>
    <p:extLst>
      <p:ext uri="{BB962C8B-B14F-4D97-AF65-F5344CB8AC3E}">
        <p14:creationId xmlns:p14="http://schemas.microsoft.com/office/powerpoint/2010/main" val="3171520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27D0-F289-7DBE-AEFD-6822601635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B09E41-76EE-E460-D53F-F7E7C8C1F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9676BF-A6C2-9D12-882C-47C15F635E8C}"/>
              </a:ext>
            </a:extLst>
          </p:cNvPr>
          <p:cNvSpPr>
            <a:spLocks noGrp="1"/>
          </p:cNvSpPr>
          <p:nvPr>
            <p:ph type="dt" sz="half" idx="10"/>
          </p:nvPr>
        </p:nvSpPr>
        <p:spPr/>
        <p:txBody>
          <a:bodyPr/>
          <a:lstStyle/>
          <a:p>
            <a:fld id="{1BF4B4A4-92F6-4999-A41E-6AB2DDC11AE4}" type="datetime1">
              <a:rPr lang="en-GB" smtClean="0"/>
              <a:t>26/09/2023</a:t>
            </a:fld>
            <a:endParaRPr lang="en-GB"/>
          </a:p>
        </p:txBody>
      </p:sp>
      <p:sp>
        <p:nvSpPr>
          <p:cNvPr id="5" name="Footer Placeholder 4">
            <a:extLst>
              <a:ext uri="{FF2B5EF4-FFF2-40B4-BE49-F238E27FC236}">
                <a16:creationId xmlns:a16="http://schemas.microsoft.com/office/drawing/2014/main" id="{7ABADE90-4515-7BC4-C27B-914F22CDCFE5}"/>
              </a:ext>
            </a:extLst>
          </p:cNvPr>
          <p:cNvSpPr>
            <a:spLocks noGrp="1"/>
          </p:cNvSpPr>
          <p:nvPr>
            <p:ph type="ftr" sz="quarter" idx="11"/>
          </p:nvPr>
        </p:nvSpPr>
        <p:spPr/>
        <p:txBody>
          <a:bodyPr/>
          <a:lstStyle/>
          <a:p>
            <a:r>
              <a:rPr lang="en-GB"/>
              <a:t>DRAFT</a:t>
            </a:r>
          </a:p>
        </p:txBody>
      </p:sp>
      <p:sp>
        <p:nvSpPr>
          <p:cNvPr id="6" name="Slide Number Placeholder 5">
            <a:extLst>
              <a:ext uri="{FF2B5EF4-FFF2-40B4-BE49-F238E27FC236}">
                <a16:creationId xmlns:a16="http://schemas.microsoft.com/office/drawing/2014/main" id="{566A9E9B-0585-8B64-D477-317622E1632F}"/>
              </a:ext>
            </a:extLst>
          </p:cNvPr>
          <p:cNvSpPr>
            <a:spLocks noGrp="1"/>
          </p:cNvSpPr>
          <p:nvPr>
            <p:ph type="sldNum" sz="quarter" idx="12"/>
          </p:nvPr>
        </p:nvSpPr>
        <p:spPr/>
        <p:txBody>
          <a:bodyPr/>
          <a:lstStyle/>
          <a:p>
            <a:fld id="{A354622D-B0C1-42C7-A3E5-CFB484CA6C63}" type="slidenum">
              <a:rPr lang="en-GB" smtClean="0"/>
              <a:t>‹#›</a:t>
            </a:fld>
            <a:endParaRPr lang="en-GB"/>
          </a:p>
        </p:txBody>
      </p:sp>
    </p:spTree>
    <p:extLst>
      <p:ext uri="{BB962C8B-B14F-4D97-AF65-F5344CB8AC3E}">
        <p14:creationId xmlns:p14="http://schemas.microsoft.com/office/powerpoint/2010/main" val="1985138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6EB91-E7CA-F6B4-DC14-78BD897BA1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237F32-AE41-BB24-A54E-B32E1F1D33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5C8418-EDA1-C81C-036D-3E8A858E65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135AEF0-C152-1311-CCDB-74CDC4F40ACB}"/>
              </a:ext>
            </a:extLst>
          </p:cNvPr>
          <p:cNvSpPr>
            <a:spLocks noGrp="1"/>
          </p:cNvSpPr>
          <p:nvPr>
            <p:ph type="dt" sz="half" idx="10"/>
          </p:nvPr>
        </p:nvSpPr>
        <p:spPr/>
        <p:txBody>
          <a:bodyPr/>
          <a:lstStyle/>
          <a:p>
            <a:fld id="{CB04916C-BF74-455C-82D5-613B72E860F6}" type="datetime1">
              <a:rPr lang="en-GB" smtClean="0"/>
              <a:t>26/09/2023</a:t>
            </a:fld>
            <a:endParaRPr lang="en-GB"/>
          </a:p>
        </p:txBody>
      </p:sp>
      <p:sp>
        <p:nvSpPr>
          <p:cNvPr id="6" name="Footer Placeholder 5">
            <a:extLst>
              <a:ext uri="{FF2B5EF4-FFF2-40B4-BE49-F238E27FC236}">
                <a16:creationId xmlns:a16="http://schemas.microsoft.com/office/drawing/2014/main" id="{E8FB22FF-71B0-21F9-6D27-81760B4A44FF}"/>
              </a:ext>
            </a:extLst>
          </p:cNvPr>
          <p:cNvSpPr>
            <a:spLocks noGrp="1"/>
          </p:cNvSpPr>
          <p:nvPr>
            <p:ph type="ftr" sz="quarter" idx="11"/>
          </p:nvPr>
        </p:nvSpPr>
        <p:spPr/>
        <p:txBody>
          <a:bodyPr/>
          <a:lstStyle/>
          <a:p>
            <a:r>
              <a:rPr lang="en-GB"/>
              <a:t>DRAFT</a:t>
            </a:r>
          </a:p>
        </p:txBody>
      </p:sp>
      <p:sp>
        <p:nvSpPr>
          <p:cNvPr id="7" name="Slide Number Placeholder 6">
            <a:extLst>
              <a:ext uri="{FF2B5EF4-FFF2-40B4-BE49-F238E27FC236}">
                <a16:creationId xmlns:a16="http://schemas.microsoft.com/office/drawing/2014/main" id="{0C614F84-D739-0378-E075-84D66EC3EC5B}"/>
              </a:ext>
            </a:extLst>
          </p:cNvPr>
          <p:cNvSpPr>
            <a:spLocks noGrp="1"/>
          </p:cNvSpPr>
          <p:nvPr>
            <p:ph type="sldNum" sz="quarter" idx="12"/>
          </p:nvPr>
        </p:nvSpPr>
        <p:spPr/>
        <p:txBody>
          <a:bodyPr/>
          <a:lstStyle/>
          <a:p>
            <a:fld id="{A354622D-B0C1-42C7-A3E5-CFB484CA6C63}" type="slidenum">
              <a:rPr lang="en-GB" smtClean="0"/>
              <a:t>‹#›</a:t>
            </a:fld>
            <a:endParaRPr lang="en-GB"/>
          </a:p>
        </p:txBody>
      </p:sp>
    </p:spTree>
    <p:extLst>
      <p:ext uri="{BB962C8B-B14F-4D97-AF65-F5344CB8AC3E}">
        <p14:creationId xmlns:p14="http://schemas.microsoft.com/office/powerpoint/2010/main" val="1272506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F02A-D3D6-65FA-E008-9279EF34DC2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C2FBFA-12BB-CE81-C0B8-32E08B9E7C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71F2A1-AAEC-38F7-CF5A-A857DCB3C8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2396CA-6A81-7946-5C78-82EA1BA7D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A670FF-1E8A-B740-835F-F2E300415D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9AFF3C-BE73-FE59-E637-50E89A197999}"/>
              </a:ext>
            </a:extLst>
          </p:cNvPr>
          <p:cNvSpPr>
            <a:spLocks noGrp="1"/>
          </p:cNvSpPr>
          <p:nvPr>
            <p:ph type="dt" sz="half" idx="10"/>
          </p:nvPr>
        </p:nvSpPr>
        <p:spPr/>
        <p:txBody>
          <a:bodyPr/>
          <a:lstStyle/>
          <a:p>
            <a:fld id="{8DFB49B6-8ECD-454D-B6B2-DB66EF0A5451}" type="datetime1">
              <a:rPr lang="en-GB" smtClean="0"/>
              <a:t>26/09/2023</a:t>
            </a:fld>
            <a:endParaRPr lang="en-GB"/>
          </a:p>
        </p:txBody>
      </p:sp>
      <p:sp>
        <p:nvSpPr>
          <p:cNvPr id="8" name="Footer Placeholder 7">
            <a:extLst>
              <a:ext uri="{FF2B5EF4-FFF2-40B4-BE49-F238E27FC236}">
                <a16:creationId xmlns:a16="http://schemas.microsoft.com/office/drawing/2014/main" id="{C855C907-CB98-3B92-9780-E42DB4DCBA53}"/>
              </a:ext>
            </a:extLst>
          </p:cNvPr>
          <p:cNvSpPr>
            <a:spLocks noGrp="1"/>
          </p:cNvSpPr>
          <p:nvPr>
            <p:ph type="ftr" sz="quarter" idx="11"/>
          </p:nvPr>
        </p:nvSpPr>
        <p:spPr/>
        <p:txBody>
          <a:bodyPr/>
          <a:lstStyle/>
          <a:p>
            <a:r>
              <a:rPr lang="en-GB"/>
              <a:t>DRAFT</a:t>
            </a:r>
          </a:p>
        </p:txBody>
      </p:sp>
      <p:sp>
        <p:nvSpPr>
          <p:cNvPr id="9" name="Slide Number Placeholder 8">
            <a:extLst>
              <a:ext uri="{FF2B5EF4-FFF2-40B4-BE49-F238E27FC236}">
                <a16:creationId xmlns:a16="http://schemas.microsoft.com/office/drawing/2014/main" id="{60E37845-9A94-DF1E-12DC-BCBE8B891651}"/>
              </a:ext>
            </a:extLst>
          </p:cNvPr>
          <p:cNvSpPr>
            <a:spLocks noGrp="1"/>
          </p:cNvSpPr>
          <p:nvPr>
            <p:ph type="sldNum" sz="quarter" idx="12"/>
          </p:nvPr>
        </p:nvSpPr>
        <p:spPr/>
        <p:txBody>
          <a:bodyPr/>
          <a:lstStyle/>
          <a:p>
            <a:fld id="{A354622D-B0C1-42C7-A3E5-CFB484CA6C63}" type="slidenum">
              <a:rPr lang="en-GB" smtClean="0"/>
              <a:t>‹#›</a:t>
            </a:fld>
            <a:endParaRPr lang="en-GB"/>
          </a:p>
        </p:txBody>
      </p:sp>
    </p:spTree>
    <p:extLst>
      <p:ext uri="{BB962C8B-B14F-4D97-AF65-F5344CB8AC3E}">
        <p14:creationId xmlns:p14="http://schemas.microsoft.com/office/powerpoint/2010/main" val="4228357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EC31-BDE1-A17B-6CD7-12262C62D0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E827B8-FD13-0AFF-7C7A-C29B461C7310}"/>
              </a:ext>
            </a:extLst>
          </p:cNvPr>
          <p:cNvSpPr>
            <a:spLocks noGrp="1"/>
          </p:cNvSpPr>
          <p:nvPr>
            <p:ph type="dt" sz="half" idx="10"/>
          </p:nvPr>
        </p:nvSpPr>
        <p:spPr/>
        <p:txBody>
          <a:bodyPr/>
          <a:lstStyle/>
          <a:p>
            <a:fld id="{2ACD497E-B7FB-4BE6-B421-6C5C0C8EAAF8}" type="datetime1">
              <a:rPr lang="en-GB" smtClean="0"/>
              <a:t>26/09/2023</a:t>
            </a:fld>
            <a:endParaRPr lang="en-GB"/>
          </a:p>
        </p:txBody>
      </p:sp>
      <p:sp>
        <p:nvSpPr>
          <p:cNvPr id="4" name="Footer Placeholder 3">
            <a:extLst>
              <a:ext uri="{FF2B5EF4-FFF2-40B4-BE49-F238E27FC236}">
                <a16:creationId xmlns:a16="http://schemas.microsoft.com/office/drawing/2014/main" id="{5A0957D1-DB09-3065-A636-CFEDED2F7A27}"/>
              </a:ext>
            </a:extLst>
          </p:cNvPr>
          <p:cNvSpPr>
            <a:spLocks noGrp="1"/>
          </p:cNvSpPr>
          <p:nvPr>
            <p:ph type="ftr" sz="quarter" idx="11"/>
          </p:nvPr>
        </p:nvSpPr>
        <p:spPr/>
        <p:txBody>
          <a:bodyPr/>
          <a:lstStyle/>
          <a:p>
            <a:r>
              <a:rPr lang="en-GB"/>
              <a:t>DRAFT</a:t>
            </a:r>
          </a:p>
        </p:txBody>
      </p:sp>
      <p:sp>
        <p:nvSpPr>
          <p:cNvPr id="5" name="Slide Number Placeholder 4">
            <a:extLst>
              <a:ext uri="{FF2B5EF4-FFF2-40B4-BE49-F238E27FC236}">
                <a16:creationId xmlns:a16="http://schemas.microsoft.com/office/drawing/2014/main" id="{D912A77D-15D9-F6D0-2621-9474AF3982BF}"/>
              </a:ext>
            </a:extLst>
          </p:cNvPr>
          <p:cNvSpPr>
            <a:spLocks noGrp="1"/>
          </p:cNvSpPr>
          <p:nvPr>
            <p:ph type="sldNum" sz="quarter" idx="12"/>
          </p:nvPr>
        </p:nvSpPr>
        <p:spPr/>
        <p:txBody>
          <a:bodyPr/>
          <a:lstStyle/>
          <a:p>
            <a:fld id="{A354622D-B0C1-42C7-A3E5-CFB484CA6C63}" type="slidenum">
              <a:rPr lang="en-GB" smtClean="0"/>
              <a:t>‹#›</a:t>
            </a:fld>
            <a:endParaRPr lang="en-GB"/>
          </a:p>
        </p:txBody>
      </p:sp>
    </p:spTree>
    <p:extLst>
      <p:ext uri="{BB962C8B-B14F-4D97-AF65-F5344CB8AC3E}">
        <p14:creationId xmlns:p14="http://schemas.microsoft.com/office/powerpoint/2010/main" val="3645675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FC07F1-341B-9853-7EA4-0454BE25B020}"/>
              </a:ext>
            </a:extLst>
          </p:cNvPr>
          <p:cNvSpPr>
            <a:spLocks noGrp="1"/>
          </p:cNvSpPr>
          <p:nvPr>
            <p:ph type="dt" sz="half" idx="10"/>
          </p:nvPr>
        </p:nvSpPr>
        <p:spPr/>
        <p:txBody>
          <a:bodyPr/>
          <a:lstStyle/>
          <a:p>
            <a:fld id="{B5C01BEB-63E8-4582-A792-D0096DB10CD3}" type="datetime1">
              <a:rPr lang="en-GB" smtClean="0"/>
              <a:t>26/09/2023</a:t>
            </a:fld>
            <a:endParaRPr lang="en-GB"/>
          </a:p>
        </p:txBody>
      </p:sp>
      <p:sp>
        <p:nvSpPr>
          <p:cNvPr id="3" name="Footer Placeholder 2">
            <a:extLst>
              <a:ext uri="{FF2B5EF4-FFF2-40B4-BE49-F238E27FC236}">
                <a16:creationId xmlns:a16="http://schemas.microsoft.com/office/drawing/2014/main" id="{86443805-86AB-4A73-E304-06657D06EEBB}"/>
              </a:ext>
            </a:extLst>
          </p:cNvPr>
          <p:cNvSpPr>
            <a:spLocks noGrp="1"/>
          </p:cNvSpPr>
          <p:nvPr>
            <p:ph type="ftr" sz="quarter" idx="11"/>
          </p:nvPr>
        </p:nvSpPr>
        <p:spPr/>
        <p:txBody>
          <a:bodyPr/>
          <a:lstStyle/>
          <a:p>
            <a:r>
              <a:rPr lang="en-GB"/>
              <a:t>DRAFT</a:t>
            </a:r>
          </a:p>
        </p:txBody>
      </p:sp>
      <p:sp>
        <p:nvSpPr>
          <p:cNvPr id="4" name="Slide Number Placeholder 3">
            <a:extLst>
              <a:ext uri="{FF2B5EF4-FFF2-40B4-BE49-F238E27FC236}">
                <a16:creationId xmlns:a16="http://schemas.microsoft.com/office/drawing/2014/main" id="{9FF7CB8C-2A62-EFE1-1664-FCE6AF4FEB31}"/>
              </a:ext>
            </a:extLst>
          </p:cNvPr>
          <p:cNvSpPr>
            <a:spLocks noGrp="1"/>
          </p:cNvSpPr>
          <p:nvPr>
            <p:ph type="sldNum" sz="quarter" idx="12"/>
          </p:nvPr>
        </p:nvSpPr>
        <p:spPr/>
        <p:txBody>
          <a:bodyPr/>
          <a:lstStyle/>
          <a:p>
            <a:fld id="{A354622D-B0C1-42C7-A3E5-CFB484CA6C63}" type="slidenum">
              <a:rPr lang="en-GB" smtClean="0"/>
              <a:t>‹#›</a:t>
            </a:fld>
            <a:endParaRPr lang="en-GB"/>
          </a:p>
        </p:txBody>
      </p:sp>
    </p:spTree>
    <p:extLst>
      <p:ext uri="{BB962C8B-B14F-4D97-AF65-F5344CB8AC3E}">
        <p14:creationId xmlns:p14="http://schemas.microsoft.com/office/powerpoint/2010/main" val="3442328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0D8C-5F4E-093D-3A3F-2F66ADE14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F92EAD-C807-57B7-E133-6E7F9F5E35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9E675E-7BA1-E431-0CB0-A15CF40C5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EF53F9-B4CE-C663-4F1C-FDB05ACC0494}"/>
              </a:ext>
            </a:extLst>
          </p:cNvPr>
          <p:cNvSpPr>
            <a:spLocks noGrp="1"/>
          </p:cNvSpPr>
          <p:nvPr>
            <p:ph type="dt" sz="half" idx="10"/>
          </p:nvPr>
        </p:nvSpPr>
        <p:spPr/>
        <p:txBody>
          <a:bodyPr/>
          <a:lstStyle/>
          <a:p>
            <a:fld id="{35B50BD1-AE36-4B55-AC84-A3798ADC9D93}" type="datetime1">
              <a:rPr lang="en-GB" smtClean="0"/>
              <a:t>26/09/2023</a:t>
            </a:fld>
            <a:endParaRPr lang="en-GB"/>
          </a:p>
        </p:txBody>
      </p:sp>
      <p:sp>
        <p:nvSpPr>
          <p:cNvPr id="6" name="Footer Placeholder 5">
            <a:extLst>
              <a:ext uri="{FF2B5EF4-FFF2-40B4-BE49-F238E27FC236}">
                <a16:creationId xmlns:a16="http://schemas.microsoft.com/office/drawing/2014/main" id="{993FFFAE-49E9-5DE2-C234-2D2FAE6AF02E}"/>
              </a:ext>
            </a:extLst>
          </p:cNvPr>
          <p:cNvSpPr>
            <a:spLocks noGrp="1"/>
          </p:cNvSpPr>
          <p:nvPr>
            <p:ph type="ftr" sz="quarter" idx="11"/>
          </p:nvPr>
        </p:nvSpPr>
        <p:spPr/>
        <p:txBody>
          <a:bodyPr/>
          <a:lstStyle/>
          <a:p>
            <a:r>
              <a:rPr lang="en-GB"/>
              <a:t>DRAFT</a:t>
            </a:r>
          </a:p>
        </p:txBody>
      </p:sp>
      <p:sp>
        <p:nvSpPr>
          <p:cNvPr id="7" name="Slide Number Placeholder 6">
            <a:extLst>
              <a:ext uri="{FF2B5EF4-FFF2-40B4-BE49-F238E27FC236}">
                <a16:creationId xmlns:a16="http://schemas.microsoft.com/office/drawing/2014/main" id="{13FE05B1-5C1E-D823-CB44-862E0F1DEA35}"/>
              </a:ext>
            </a:extLst>
          </p:cNvPr>
          <p:cNvSpPr>
            <a:spLocks noGrp="1"/>
          </p:cNvSpPr>
          <p:nvPr>
            <p:ph type="sldNum" sz="quarter" idx="12"/>
          </p:nvPr>
        </p:nvSpPr>
        <p:spPr/>
        <p:txBody>
          <a:bodyPr/>
          <a:lstStyle/>
          <a:p>
            <a:fld id="{A354622D-B0C1-42C7-A3E5-CFB484CA6C63}" type="slidenum">
              <a:rPr lang="en-GB" smtClean="0"/>
              <a:t>‹#›</a:t>
            </a:fld>
            <a:endParaRPr lang="en-GB"/>
          </a:p>
        </p:txBody>
      </p:sp>
    </p:spTree>
    <p:extLst>
      <p:ext uri="{BB962C8B-B14F-4D97-AF65-F5344CB8AC3E}">
        <p14:creationId xmlns:p14="http://schemas.microsoft.com/office/powerpoint/2010/main" val="256923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BD49-27E3-E250-B01A-B1DD82A74F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F4432C-EB90-8E40-4B1F-4FA4683F4F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256F42-1BCB-B76E-6861-736C2439AF0E}"/>
              </a:ext>
            </a:extLst>
          </p:cNvPr>
          <p:cNvSpPr>
            <a:spLocks noGrp="1"/>
          </p:cNvSpPr>
          <p:nvPr>
            <p:ph type="dt" sz="half" idx="10"/>
          </p:nvPr>
        </p:nvSpPr>
        <p:spPr/>
        <p:txBody>
          <a:bodyPr/>
          <a:lstStyle/>
          <a:p>
            <a:fld id="{6FA6C7D2-D1E5-4435-BC14-B0102367A58C}" type="datetime1">
              <a:rPr lang="en-GB" smtClean="0"/>
              <a:t>26/09/2023</a:t>
            </a:fld>
            <a:endParaRPr lang="en-GB"/>
          </a:p>
        </p:txBody>
      </p:sp>
      <p:sp>
        <p:nvSpPr>
          <p:cNvPr id="5" name="Footer Placeholder 4">
            <a:extLst>
              <a:ext uri="{FF2B5EF4-FFF2-40B4-BE49-F238E27FC236}">
                <a16:creationId xmlns:a16="http://schemas.microsoft.com/office/drawing/2014/main" id="{E63F4867-DEFD-1801-2C35-860C7727DC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A525CB-465D-41A4-F290-E5674566411E}"/>
              </a:ext>
            </a:extLst>
          </p:cNvPr>
          <p:cNvSpPr>
            <a:spLocks noGrp="1"/>
          </p:cNvSpPr>
          <p:nvPr>
            <p:ph type="sldNum" sz="quarter" idx="12"/>
          </p:nvPr>
        </p:nvSpPr>
        <p:spPr/>
        <p:txBody>
          <a:bodyPr/>
          <a:lstStyle/>
          <a:p>
            <a:fld id="{54D5FAE9-ACED-44FF-B97E-F0BAA2A292A9}" type="slidenum">
              <a:rPr lang="en-GB" smtClean="0"/>
              <a:t>‹#›</a:t>
            </a:fld>
            <a:endParaRPr lang="en-GB"/>
          </a:p>
        </p:txBody>
      </p:sp>
    </p:spTree>
    <p:extLst>
      <p:ext uri="{BB962C8B-B14F-4D97-AF65-F5344CB8AC3E}">
        <p14:creationId xmlns:p14="http://schemas.microsoft.com/office/powerpoint/2010/main" val="537351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91CD-D2DF-E8AC-B5A5-0BF7D13F9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CBB835-8A9F-E58B-C87D-A0B833FD5A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479B8E-FE88-34EA-42E9-A7D843EB10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9E555-D45A-F1FE-BBFC-3F1DB70C55C1}"/>
              </a:ext>
            </a:extLst>
          </p:cNvPr>
          <p:cNvSpPr>
            <a:spLocks noGrp="1"/>
          </p:cNvSpPr>
          <p:nvPr>
            <p:ph type="dt" sz="half" idx="10"/>
          </p:nvPr>
        </p:nvSpPr>
        <p:spPr/>
        <p:txBody>
          <a:bodyPr/>
          <a:lstStyle/>
          <a:p>
            <a:fld id="{B71DE63A-B7FF-4ECB-8C96-FBE8CCDAED6D}" type="datetime1">
              <a:rPr lang="en-GB" smtClean="0"/>
              <a:t>26/09/2023</a:t>
            </a:fld>
            <a:endParaRPr lang="en-GB"/>
          </a:p>
        </p:txBody>
      </p:sp>
      <p:sp>
        <p:nvSpPr>
          <p:cNvPr id="6" name="Footer Placeholder 5">
            <a:extLst>
              <a:ext uri="{FF2B5EF4-FFF2-40B4-BE49-F238E27FC236}">
                <a16:creationId xmlns:a16="http://schemas.microsoft.com/office/drawing/2014/main" id="{CA5F2C42-1506-6444-D521-2FBAB8F8913F}"/>
              </a:ext>
            </a:extLst>
          </p:cNvPr>
          <p:cNvSpPr>
            <a:spLocks noGrp="1"/>
          </p:cNvSpPr>
          <p:nvPr>
            <p:ph type="ftr" sz="quarter" idx="11"/>
          </p:nvPr>
        </p:nvSpPr>
        <p:spPr/>
        <p:txBody>
          <a:bodyPr/>
          <a:lstStyle/>
          <a:p>
            <a:r>
              <a:rPr lang="en-GB"/>
              <a:t>DRAFT</a:t>
            </a:r>
          </a:p>
        </p:txBody>
      </p:sp>
      <p:sp>
        <p:nvSpPr>
          <p:cNvPr id="7" name="Slide Number Placeholder 6">
            <a:extLst>
              <a:ext uri="{FF2B5EF4-FFF2-40B4-BE49-F238E27FC236}">
                <a16:creationId xmlns:a16="http://schemas.microsoft.com/office/drawing/2014/main" id="{DD15646D-244C-3AA4-C8F9-3B0B3CA75095}"/>
              </a:ext>
            </a:extLst>
          </p:cNvPr>
          <p:cNvSpPr>
            <a:spLocks noGrp="1"/>
          </p:cNvSpPr>
          <p:nvPr>
            <p:ph type="sldNum" sz="quarter" idx="12"/>
          </p:nvPr>
        </p:nvSpPr>
        <p:spPr/>
        <p:txBody>
          <a:bodyPr/>
          <a:lstStyle/>
          <a:p>
            <a:fld id="{A354622D-B0C1-42C7-A3E5-CFB484CA6C63}" type="slidenum">
              <a:rPr lang="en-GB" smtClean="0"/>
              <a:t>‹#›</a:t>
            </a:fld>
            <a:endParaRPr lang="en-GB"/>
          </a:p>
        </p:txBody>
      </p:sp>
    </p:spTree>
    <p:extLst>
      <p:ext uri="{BB962C8B-B14F-4D97-AF65-F5344CB8AC3E}">
        <p14:creationId xmlns:p14="http://schemas.microsoft.com/office/powerpoint/2010/main" val="3019850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C41D-BB6C-64E3-231D-84078594AD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D282E7-8AC4-193A-6869-B066683C0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0C82BD-0B37-B80F-161D-47D8B8BE7C11}"/>
              </a:ext>
            </a:extLst>
          </p:cNvPr>
          <p:cNvSpPr>
            <a:spLocks noGrp="1"/>
          </p:cNvSpPr>
          <p:nvPr>
            <p:ph type="dt" sz="half" idx="10"/>
          </p:nvPr>
        </p:nvSpPr>
        <p:spPr/>
        <p:txBody>
          <a:bodyPr/>
          <a:lstStyle/>
          <a:p>
            <a:fld id="{4D84F7E0-9E4A-46DE-8414-7B3AE57BB17F}" type="datetime1">
              <a:rPr lang="en-GB" smtClean="0"/>
              <a:t>26/09/2023</a:t>
            </a:fld>
            <a:endParaRPr lang="en-GB"/>
          </a:p>
        </p:txBody>
      </p:sp>
      <p:sp>
        <p:nvSpPr>
          <p:cNvPr id="5" name="Footer Placeholder 4">
            <a:extLst>
              <a:ext uri="{FF2B5EF4-FFF2-40B4-BE49-F238E27FC236}">
                <a16:creationId xmlns:a16="http://schemas.microsoft.com/office/drawing/2014/main" id="{B93E70FB-25AD-5A87-03B8-0553470FEE05}"/>
              </a:ext>
            </a:extLst>
          </p:cNvPr>
          <p:cNvSpPr>
            <a:spLocks noGrp="1"/>
          </p:cNvSpPr>
          <p:nvPr>
            <p:ph type="ftr" sz="quarter" idx="11"/>
          </p:nvPr>
        </p:nvSpPr>
        <p:spPr/>
        <p:txBody>
          <a:bodyPr/>
          <a:lstStyle/>
          <a:p>
            <a:r>
              <a:rPr lang="en-GB"/>
              <a:t>DRAFT</a:t>
            </a:r>
          </a:p>
        </p:txBody>
      </p:sp>
      <p:sp>
        <p:nvSpPr>
          <p:cNvPr id="6" name="Slide Number Placeholder 5">
            <a:extLst>
              <a:ext uri="{FF2B5EF4-FFF2-40B4-BE49-F238E27FC236}">
                <a16:creationId xmlns:a16="http://schemas.microsoft.com/office/drawing/2014/main" id="{A51D675E-1034-3C8C-59E2-29F34B52C4DE}"/>
              </a:ext>
            </a:extLst>
          </p:cNvPr>
          <p:cNvSpPr>
            <a:spLocks noGrp="1"/>
          </p:cNvSpPr>
          <p:nvPr>
            <p:ph type="sldNum" sz="quarter" idx="12"/>
          </p:nvPr>
        </p:nvSpPr>
        <p:spPr/>
        <p:txBody>
          <a:bodyPr/>
          <a:lstStyle/>
          <a:p>
            <a:fld id="{A354622D-B0C1-42C7-A3E5-CFB484CA6C63}" type="slidenum">
              <a:rPr lang="en-GB" smtClean="0"/>
              <a:t>‹#›</a:t>
            </a:fld>
            <a:endParaRPr lang="en-GB"/>
          </a:p>
        </p:txBody>
      </p:sp>
    </p:spTree>
    <p:extLst>
      <p:ext uri="{BB962C8B-B14F-4D97-AF65-F5344CB8AC3E}">
        <p14:creationId xmlns:p14="http://schemas.microsoft.com/office/powerpoint/2010/main" val="3037163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764197-1254-F6C7-E48F-576811883B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B6109F-03E5-4644-66E5-52DD259380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4448CC-C960-AAB0-B9D6-86A5F5879D0C}"/>
              </a:ext>
            </a:extLst>
          </p:cNvPr>
          <p:cNvSpPr>
            <a:spLocks noGrp="1"/>
          </p:cNvSpPr>
          <p:nvPr>
            <p:ph type="dt" sz="half" idx="10"/>
          </p:nvPr>
        </p:nvSpPr>
        <p:spPr/>
        <p:txBody>
          <a:bodyPr/>
          <a:lstStyle/>
          <a:p>
            <a:fld id="{ABF298F2-9B54-4A8D-B6A5-23EBED3E17D1}" type="datetime1">
              <a:rPr lang="en-GB" smtClean="0"/>
              <a:t>26/09/2023</a:t>
            </a:fld>
            <a:endParaRPr lang="en-GB"/>
          </a:p>
        </p:txBody>
      </p:sp>
      <p:sp>
        <p:nvSpPr>
          <p:cNvPr id="5" name="Footer Placeholder 4">
            <a:extLst>
              <a:ext uri="{FF2B5EF4-FFF2-40B4-BE49-F238E27FC236}">
                <a16:creationId xmlns:a16="http://schemas.microsoft.com/office/drawing/2014/main" id="{97F0D65D-7F7B-55C8-6583-DA70D31ED167}"/>
              </a:ext>
            </a:extLst>
          </p:cNvPr>
          <p:cNvSpPr>
            <a:spLocks noGrp="1"/>
          </p:cNvSpPr>
          <p:nvPr>
            <p:ph type="ftr" sz="quarter" idx="11"/>
          </p:nvPr>
        </p:nvSpPr>
        <p:spPr/>
        <p:txBody>
          <a:bodyPr/>
          <a:lstStyle/>
          <a:p>
            <a:r>
              <a:rPr lang="en-GB"/>
              <a:t>DRAFT</a:t>
            </a:r>
          </a:p>
        </p:txBody>
      </p:sp>
      <p:sp>
        <p:nvSpPr>
          <p:cNvPr id="6" name="Slide Number Placeholder 5">
            <a:extLst>
              <a:ext uri="{FF2B5EF4-FFF2-40B4-BE49-F238E27FC236}">
                <a16:creationId xmlns:a16="http://schemas.microsoft.com/office/drawing/2014/main" id="{D4BE9876-F32E-202F-0441-47A4483F5F96}"/>
              </a:ext>
            </a:extLst>
          </p:cNvPr>
          <p:cNvSpPr>
            <a:spLocks noGrp="1"/>
          </p:cNvSpPr>
          <p:nvPr>
            <p:ph type="sldNum" sz="quarter" idx="12"/>
          </p:nvPr>
        </p:nvSpPr>
        <p:spPr/>
        <p:txBody>
          <a:bodyPr/>
          <a:lstStyle/>
          <a:p>
            <a:fld id="{A354622D-B0C1-42C7-A3E5-CFB484CA6C63}" type="slidenum">
              <a:rPr lang="en-GB" smtClean="0"/>
              <a:t>‹#›</a:t>
            </a:fld>
            <a:endParaRPr lang="en-GB"/>
          </a:p>
        </p:txBody>
      </p:sp>
    </p:spTree>
    <p:extLst>
      <p:ext uri="{BB962C8B-B14F-4D97-AF65-F5344CB8AC3E}">
        <p14:creationId xmlns:p14="http://schemas.microsoft.com/office/powerpoint/2010/main" val="196101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312B-1260-65CC-998C-6908C754AD48}"/>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6E4AB5-F914-B7B6-B39D-C8F4AB99F878}"/>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25354C-2A79-B3BD-67F4-F03BFBB0C3E7}"/>
              </a:ext>
            </a:extLst>
          </p:cNvPr>
          <p:cNvSpPr>
            <a:spLocks noGrp="1"/>
          </p:cNvSpPr>
          <p:nvPr>
            <p:ph type="dt" sz="half" idx="10"/>
          </p:nvPr>
        </p:nvSpPr>
        <p:spPr/>
        <p:txBody>
          <a:bodyPr/>
          <a:lstStyle/>
          <a:p>
            <a:fld id="{3DBEDCC9-A0D8-4C50-9661-577620B48233}" type="datetime1">
              <a:rPr lang="en-GB" smtClean="0"/>
              <a:t>26/09/2023</a:t>
            </a:fld>
            <a:endParaRPr lang="en-GB"/>
          </a:p>
        </p:txBody>
      </p:sp>
      <p:sp>
        <p:nvSpPr>
          <p:cNvPr id="5" name="Footer Placeholder 4">
            <a:extLst>
              <a:ext uri="{FF2B5EF4-FFF2-40B4-BE49-F238E27FC236}">
                <a16:creationId xmlns:a16="http://schemas.microsoft.com/office/drawing/2014/main" id="{F3648A63-0C55-8518-610A-FE1CF7CD6B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830478-C42C-B011-B62A-442FFB1A1023}"/>
              </a:ext>
            </a:extLst>
          </p:cNvPr>
          <p:cNvSpPr>
            <a:spLocks noGrp="1"/>
          </p:cNvSpPr>
          <p:nvPr>
            <p:ph type="sldNum" sz="quarter" idx="12"/>
          </p:nvPr>
        </p:nvSpPr>
        <p:spPr/>
        <p:txBody>
          <a:bodyPr/>
          <a:lstStyle/>
          <a:p>
            <a:fld id="{54D5FAE9-ACED-44FF-B97E-F0BAA2A292A9}" type="slidenum">
              <a:rPr lang="en-GB" smtClean="0"/>
              <a:t>‹#›</a:t>
            </a:fld>
            <a:endParaRPr lang="en-GB"/>
          </a:p>
        </p:txBody>
      </p:sp>
    </p:spTree>
    <p:extLst>
      <p:ext uri="{BB962C8B-B14F-4D97-AF65-F5344CB8AC3E}">
        <p14:creationId xmlns:p14="http://schemas.microsoft.com/office/powerpoint/2010/main" val="204908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CF77-5F26-CE47-6FAD-AC71CA99E4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C20583-0EA9-07D5-1CA9-58019D7DF1EF}"/>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3355E8-2C91-677D-1B50-D2C2B41CB10D}"/>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602110-7144-CE4A-1B37-6764225B9579}"/>
              </a:ext>
            </a:extLst>
          </p:cNvPr>
          <p:cNvSpPr>
            <a:spLocks noGrp="1"/>
          </p:cNvSpPr>
          <p:nvPr>
            <p:ph type="dt" sz="half" idx="10"/>
          </p:nvPr>
        </p:nvSpPr>
        <p:spPr/>
        <p:txBody>
          <a:bodyPr/>
          <a:lstStyle/>
          <a:p>
            <a:fld id="{C121DD1A-7E04-4156-9FA3-A132C83EF364}" type="datetime1">
              <a:rPr lang="en-GB" smtClean="0"/>
              <a:t>26/09/2023</a:t>
            </a:fld>
            <a:endParaRPr lang="en-GB"/>
          </a:p>
        </p:txBody>
      </p:sp>
      <p:sp>
        <p:nvSpPr>
          <p:cNvPr id="6" name="Footer Placeholder 5">
            <a:extLst>
              <a:ext uri="{FF2B5EF4-FFF2-40B4-BE49-F238E27FC236}">
                <a16:creationId xmlns:a16="http://schemas.microsoft.com/office/drawing/2014/main" id="{57950920-03C5-8E25-ADB7-745E284972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AED624-278A-7E78-FE67-024DBF4060BB}"/>
              </a:ext>
            </a:extLst>
          </p:cNvPr>
          <p:cNvSpPr>
            <a:spLocks noGrp="1"/>
          </p:cNvSpPr>
          <p:nvPr>
            <p:ph type="sldNum" sz="quarter" idx="12"/>
          </p:nvPr>
        </p:nvSpPr>
        <p:spPr/>
        <p:txBody>
          <a:bodyPr/>
          <a:lstStyle/>
          <a:p>
            <a:fld id="{54D5FAE9-ACED-44FF-B97E-F0BAA2A292A9}" type="slidenum">
              <a:rPr lang="en-GB" smtClean="0"/>
              <a:t>‹#›</a:t>
            </a:fld>
            <a:endParaRPr lang="en-GB"/>
          </a:p>
        </p:txBody>
      </p:sp>
    </p:spTree>
    <p:extLst>
      <p:ext uri="{BB962C8B-B14F-4D97-AF65-F5344CB8AC3E}">
        <p14:creationId xmlns:p14="http://schemas.microsoft.com/office/powerpoint/2010/main" val="338965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CBB0-685C-0D03-7A89-3C03B93C7BD9}"/>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E2D8DA-7381-613F-644C-2CCEFEBF60FF}"/>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9FFE37-9EB9-0F9B-76AB-E43CA3D1B170}"/>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339542-5AF8-3C98-97AF-EFDD98382553}"/>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E2142-4FA9-9FC3-4254-21E9BB425141}"/>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B9B074-0903-A735-F4A9-C1098127DA3A}"/>
              </a:ext>
            </a:extLst>
          </p:cNvPr>
          <p:cNvSpPr>
            <a:spLocks noGrp="1"/>
          </p:cNvSpPr>
          <p:nvPr>
            <p:ph type="dt" sz="half" idx="10"/>
          </p:nvPr>
        </p:nvSpPr>
        <p:spPr/>
        <p:txBody>
          <a:bodyPr/>
          <a:lstStyle/>
          <a:p>
            <a:fld id="{DFAE761E-4416-4475-AE4E-8CFE1460110C}" type="datetime1">
              <a:rPr lang="en-GB" smtClean="0"/>
              <a:t>26/09/2023</a:t>
            </a:fld>
            <a:endParaRPr lang="en-GB"/>
          </a:p>
        </p:txBody>
      </p:sp>
      <p:sp>
        <p:nvSpPr>
          <p:cNvPr id="8" name="Footer Placeholder 7">
            <a:extLst>
              <a:ext uri="{FF2B5EF4-FFF2-40B4-BE49-F238E27FC236}">
                <a16:creationId xmlns:a16="http://schemas.microsoft.com/office/drawing/2014/main" id="{ABBFF1B6-B04A-2649-D751-C7353F8B6F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BCCD73-5267-6D0D-A749-000C22C13207}"/>
              </a:ext>
            </a:extLst>
          </p:cNvPr>
          <p:cNvSpPr>
            <a:spLocks noGrp="1"/>
          </p:cNvSpPr>
          <p:nvPr>
            <p:ph type="sldNum" sz="quarter" idx="12"/>
          </p:nvPr>
        </p:nvSpPr>
        <p:spPr/>
        <p:txBody>
          <a:bodyPr/>
          <a:lstStyle/>
          <a:p>
            <a:fld id="{54D5FAE9-ACED-44FF-B97E-F0BAA2A292A9}" type="slidenum">
              <a:rPr lang="en-GB" smtClean="0"/>
              <a:t>‹#›</a:t>
            </a:fld>
            <a:endParaRPr lang="en-GB"/>
          </a:p>
        </p:txBody>
      </p:sp>
    </p:spTree>
    <p:extLst>
      <p:ext uri="{BB962C8B-B14F-4D97-AF65-F5344CB8AC3E}">
        <p14:creationId xmlns:p14="http://schemas.microsoft.com/office/powerpoint/2010/main" val="424737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DED9-24B5-2578-E0A1-235411AB93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865FD-55D2-E92B-6DC2-9A740C8BFCF2}"/>
              </a:ext>
            </a:extLst>
          </p:cNvPr>
          <p:cNvSpPr>
            <a:spLocks noGrp="1"/>
          </p:cNvSpPr>
          <p:nvPr>
            <p:ph type="dt" sz="half" idx="10"/>
          </p:nvPr>
        </p:nvSpPr>
        <p:spPr/>
        <p:txBody>
          <a:bodyPr/>
          <a:lstStyle/>
          <a:p>
            <a:fld id="{89C87C40-4D82-4166-A681-FF339DF7A68D}" type="datetime1">
              <a:rPr lang="en-GB" smtClean="0"/>
              <a:t>26/09/2023</a:t>
            </a:fld>
            <a:endParaRPr lang="en-GB"/>
          </a:p>
        </p:txBody>
      </p:sp>
      <p:sp>
        <p:nvSpPr>
          <p:cNvPr id="4" name="Footer Placeholder 3">
            <a:extLst>
              <a:ext uri="{FF2B5EF4-FFF2-40B4-BE49-F238E27FC236}">
                <a16:creationId xmlns:a16="http://schemas.microsoft.com/office/drawing/2014/main" id="{45517A24-DAA2-9FDE-FE9F-577293221C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709FB4-E2F8-4F0F-4906-55B8678A403F}"/>
              </a:ext>
            </a:extLst>
          </p:cNvPr>
          <p:cNvSpPr>
            <a:spLocks noGrp="1"/>
          </p:cNvSpPr>
          <p:nvPr>
            <p:ph type="sldNum" sz="quarter" idx="12"/>
          </p:nvPr>
        </p:nvSpPr>
        <p:spPr/>
        <p:txBody>
          <a:bodyPr/>
          <a:lstStyle/>
          <a:p>
            <a:fld id="{54D5FAE9-ACED-44FF-B97E-F0BAA2A292A9}" type="slidenum">
              <a:rPr lang="en-GB" smtClean="0"/>
              <a:t>‹#›</a:t>
            </a:fld>
            <a:endParaRPr lang="en-GB"/>
          </a:p>
        </p:txBody>
      </p:sp>
    </p:spTree>
    <p:extLst>
      <p:ext uri="{BB962C8B-B14F-4D97-AF65-F5344CB8AC3E}">
        <p14:creationId xmlns:p14="http://schemas.microsoft.com/office/powerpoint/2010/main" val="58133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44FDBF-77A3-ADE9-9D3B-39CF270AAB27}"/>
              </a:ext>
            </a:extLst>
          </p:cNvPr>
          <p:cNvSpPr>
            <a:spLocks noGrp="1"/>
          </p:cNvSpPr>
          <p:nvPr>
            <p:ph type="dt" sz="half" idx="10"/>
          </p:nvPr>
        </p:nvSpPr>
        <p:spPr/>
        <p:txBody>
          <a:bodyPr/>
          <a:lstStyle/>
          <a:p>
            <a:fld id="{4C63E3C0-F1FC-43DA-B62C-4BDAB33A5CA8}" type="datetime1">
              <a:rPr lang="en-GB" smtClean="0"/>
              <a:t>26/09/2023</a:t>
            </a:fld>
            <a:endParaRPr lang="en-GB"/>
          </a:p>
        </p:txBody>
      </p:sp>
      <p:sp>
        <p:nvSpPr>
          <p:cNvPr id="3" name="Footer Placeholder 2">
            <a:extLst>
              <a:ext uri="{FF2B5EF4-FFF2-40B4-BE49-F238E27FC236}">
                <a16:creationId xmlns:a16="http://schemas.microsoft.com/office/drawing/2014/main" id="{A0696F3C-9370-037C-C6AF-1AEF27F58D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9ADF2B-A67D-3231-A9C4-2DD0280D981A}"/>
              </a:ext>
            </a:extLst>
          </p:cNvPr>
          <p:cNvSpPr>
            <a:spLocks noGrp="1"/>
          </p:cNvSpPr>
          <p:nvPr>
            <p:ph type="sldNum" sz="quarter" idx="12"/>
          </p:nvPr>
        </p:nvSpPr>
        <p:spPr/>
        <p:txBody>
          <a:bodyPr/>
          <a:lstStyle/>
          <a:p>
            <a:fld id="{54D5FAE9-ACED-44FF-B97E-F0BAA2A292A9}" type="slidenum">
              <a:rPr lang="en-GB" smtClean="0"/>
              <a:t>‹#›</a:t>
            </a:fld>
            <a:endParaRPr lang="en-GB"/>
          </a:p>
        </p:txBody>
      </p:sp>
    </p:spTree>
    <p:extLst>
      <p:ext uri="{BB962C8B-B14F-4D97-AF65-F5344CB8AC3E}">
        <p14:creationId xmlns:p14="http://schemas.microsoft.com/office/powerpoint/2010/main" val="302079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E49E-9AFA-22C6-DA57-1521E8D5F385}"/>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AC4A4E-46CE-F813-ADCE-2C7B03837F19}"/>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53D122-721A-3FAA-5770-5EF2D655767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C1132-354A-9C2E-AC87-7CC2EADD8A9B}"/>
              </a:ext>
            </a:extLst>
          </p:cNvPr>
          <p:cNvSpPr>
            <a:spLocks noGrp="1"/>
          </p:cNvSpPr>
          <p:nvPr>
            <p:ph type="dt" sz="half" idx="10"/>
          </p:nvPr>
        </p:nvSpPr>
        <p:spPr/>
        <p:txBody>
          <a:bodyPr/>
          <a:lstStyle/>
          <a:p>
            <a:fld id="{0BA1CC8E-CAD5-4E24-9F65-D9DBF8A74BAE}" type="datetime1">
              <a:rPr lang="en-GB" smtClean="0"/>
              <a:t>26/09/2023</a:t>
            </a:fld>
            <a:endParaRPr lang="en-GB"/>
          </a:p>
        </p:txBody>
      </p:sp>
      <p:sp>
        <p:nvSpPr>
          <p:cNvPr id="6" name="Footer Placeholder 5">
            <a:extLst>
              <a:ext uri="{FF2B5EF4-FFF2-40B4-BE49-F238E27FC236}">
                <a16:creationId xmlns:a16="http://schemas.microsoft.com/office/drawing/2014/main" id="{A0C7A5CD-583D-4884-8770-A9EAACBBF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C542F8-C844-725F-CB32-E67EE898A300}"/>
              </a:ext>
            </a:extLst>
          </p:cNvPr>
          <p:cNvSpPr>
            <a:spLocks noGrp="1"/>
          </p:cNvSpPr>
          <p:nvPr>
            <p:ph type="sldNum" sz="quarter" idx="12"/>
          </p:nvPr>
        </p:nvSpPr>
        <p:spPr/>
        <p:txBody>
          <a:bodyPr/>
          <a:lstStyle/>
          <a:p>
            <a:fld id="{54D5FAE9-ACED-44FF-B97E-F0BAA2A292A9}" type="slidenum">
              <a:rPr lang="en-GB" smtClean="0"/>
              <a:t>‹#›</a:t>
            </a:fld>
            <a:endParaRPr lang="en-GB"/>
          </a:p>
        </p:txBody>
      </p:sp>
    </p:spTree>
    <p:extLst>
      <p:ext uri="{BB962C8B-B14F-4D97-AF65-F5344CB8AC3E}">
        <p14:creationId xmlns:p14="http://schemas.microsoft.com/office/powerpoint/2010/main" val="170570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8480-3E0D-A077-BCF1-2A3AD52750D9}"/>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E4E998-2B1D-3A36-AC19-7FFB96F34439}"/>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7C76B57A-0804-B865-A0E8-94312707EB1F}"/>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9D825-E81E-303F-80B4-6FF672BFD39A}"/>
              </a:ext>
            </a:extLst>
          </p:cNvPr>
          <p:cNvSpPr>
            <a:spLocks noGrp="1"/>
          </p:cNvSpPr>
          <p:nvPr>
            <p:ph type="dt" sz="half" idx="10"/>
          </p:nvPr>
        </p:nvSpPr>
        <p:spPr/>
        <p:txBody>
          <a:bodyPr/>
          <a:lstStyle/>
          <a:p>
            <a:fld id="{8203A56D-2FAA-4883-B3E5-453929C49B2E}" type="datetime1">
              <a:rPr lang="en-GB" smtClean="0"/>
              <a:t>26/09/2023</a:t>
            </a:fld>
            <a:endParaRPr lang="en-GB"/>
          </a:p>
        </p:txBody>
      </p:sp>
      <p:sp>
        <p:nvSpPr>
          <p:cNvPr id="6" name="Footer Placeholder 5">
            <a:extLst>
              <a:ext uri="{FF2B5EF4-FFF2-40B4-BE49-F238E27FC236}">
                <a16:creationId xmlns:a16="http://schemas.microsoft.com/office/drawing/2014/main" id="{E0650472-AA41-FEBF-437A-1CB1E5C2C5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1906FB-B3B8-8F4A-09DB-F76FBD809E1F}"/>
              </a:ext>
            </a:extLst>
          </p:cNvPr>
          <p:cNvSpPr>
            <a:spLocks noGrp="1"/>
          </p:cNvSpPr>
          <p:nvPr>
            <p:ph type="sldNum" sz="quarter" idx="12"/>
          </p:nvPr>
        </p:nvSpPr>
        <p:spPr/>
        <p:txBody>
          <a:bodyPr/>
          <a:lstStyle/>
          <a:p>
            <a:fld id="{54D5FAE9-ACED-44FF-B97E-F0BAA2A292A9}" type="slidenum">
              <a:rPr lang="en-GB" smtClean="0"/>
              <a:t>‹#›</a:t>
            </a:fld>
            <a:endParaRPr lang="en-GB"/>
          </a:p>
        </p:txBody>
      </p:sp>
    </p:spTree>
    <p:extLst>
      <p:ext uri="{BB962C8B-B14F-4D97-AF65-F5344CB8AC3E}">
        <p14:creationId xmlns:p14="http://schemas.microsoft.com/office/powerpoint/2010/main" val="138519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56B958-B115-815F-BC78-2F764048CF2E}"/>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75FA3D-E0B8-187A-7C70-78B982475DF2}"/>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C1B2E8-02FE-8B58-F1B8-8C7E79A43804}"/>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541B3-0EFF-4185-BB0C-CEE0A068F7D1}" type="datetime1">
              <a:rPr lang="en-GB" smtClean="0"/>
              <a:t>26/09/2023</a:t>
            </a:fld>
            <a:endParaRPr lang="en-GB"/>
          </a:p>
        </p:txBody>
      </p:sp>
      <p:sp>
        <p:nvSpPr>
          <p:cNvPr id="5" name="Footer Placeholder 4">
            <a:extLst>
              <a:ext uri="{FF2B5EF4-FFF2-40B4-BE49-F238E27FC236}">
                <a16:creationId xmlns:a16="http://schemas.microsoft.com/office/drawing/2014/main" id="{DBF76D9D-7690-5858-2BE6-7200494E6F39}"/>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EDC194-44A4-0290-5E54-CECAE0C80C0F}"/>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5FAE9-ACED-44FF-B97E-F0BAA2A292A9}" type="slidenum">
              <a:rPr lang="en-GB" smtClean="0"/>
              <a:t>‹#›</a:t>
            </a:fld>
            <a:endParaRPr lang="en-GB"/>
          </a:p>
        </p:txBody>
      </p:sp>
    </p:spTree>
    <p:extLst>
      <p:ext uri="{BB962C8B-B14F-4D97-AF65-F5344CB8AC3E}">
        <p14:creationId xmlns:p14="http://schemas.microsoft.com/office/powerpoint/2010/main" val="226796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04AA17-69A9-5441-8527-653C2E4B8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93FEA5-90B9-5FAB-C9CB-F5DEA177D4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713D0D-9B5F-8D37-5EF4-FD4EB4081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62BF4-CA94-4696-81B6-B561D0CFFAE3}" type="datetime1">
              <a:rPr lang="en-GB" smtClean="0"/>
              <a:t>26/09/2023</a:t>
            </a:fld>
            <a:endParaRPr lang="en-GB"/>
          </a:p>
        </p:txBody>
      </p:sp>
      <p:sp>
        <p:nvSpPr>
          <p:cNvPr id="5" name="Footer Placeholder 4">
            <a:extLst>
              <a:ext uri="{FF2B5EF4-FFF2-40B4-BE49-F238E27FC236}">
                <a16:creationId xmlns:a16="http://schemas.microsoft.com/office/drawing/2014/main" id="{BEFFEE92-68D1-5F29-1C23-44B3E84C0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DRAFT</a:t>
            </a:r>
          </a:p>
        </p:txBody>
      </p:sp>
      <p:sp>
        <p:nvSpPr>
          <p:cNvPr id="6" name="Slide Number Placeholder 5">
            <a:extLst>
              <a:ext uri="{FF2B5EF4-FFF2-40B4-BE49-F238E27FC236}">
                <a16:creationId xmlns:a16="http://schemas.microsoft.com/office/drawing/2014/main" id="{5851ED0A-40A8-05CC-F785-1F39EFA78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4622D-B0C1-42C7-A3E5-CFB484CA6C63}" type="slidenum">
              <a:rPr lang="en-GB" smtClean="0"/>
              <a:t>‹#›</a:t>
            </a:fld>
            <a:endParaRPr lang="en-GB"/>
          </a:p>
        </p:txBody>
      </p:sp>
    </p:spTree>
    <p:extLst>
      <p:ext uri="{BB962C8B-B14F-4D97-AF65-F5344CB8AC3E}">
        <p14:creationId xmlns:p14="http://schemas.microsoft.com/office/powerpoint/2010/main" val="3530513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imonsays.org.uk/wp-content/uploads/2021/09/simon-says-3rd-party-referral-2021.pdf" TargetMode="External"/><Relationship Id="rId3" Type="http://schemas.openxmlformats.org/officeDocument/2006/relationships/hyperlink" Target="https://www.samaritans.org/how-we-can-help/schools/deal/?gclid=Cj0KCQiAgaGgBhC8ARIsAAAyLfFOJk8BDtiVtvSjKqMP9u2rNnCtnyn2optHiFVOsj8mL0C38LSDEJwaAqVCEALw_wcB" TargetMode="External"/><Relationship Id="rId7" Type="http://schemas.openxmlformats.org/officeDocument/2006/relationships/hyperlink" Target="https://www.simonsays.org.uk/bereaved-by-suicide/" TargetMode="External"/><Relationship Id="rId2" Type="http://schemas.openxmlformats.org/officeDocument/2006/relationships/hyperlink" Target="mailto:stepbystep@samaritans.org" TargetMode="External"/><Relationship Id="rId1" Type="http://schemas.openxmlformats.org/officeDocument/2006/relationships/slideLayout" Target="../slideLayouts/slideLayout2.xml"/><Relationship Id="rId6" Type="http://schemas.openxmlformats.org/officeDocument/2006/relationships/hyperlink" Target="https://www.hampshirehealthyfamilies.org.uk/" TargetMode="External"/><Relationship Id="rId11" Type="http://schemas.openxmlformats.org/officeDocument/2006/relationships/hyperlink" Target="https://uksobs.org/groups/winchester-group/" TargetMode="External"/><Relationship Id="rId5" Type="http://schemas.openxmlformats.org/officeDocument/2006/relationships/hyperlink" Target="mailto:lisa.roxby@papyrus-uk.org" TargetMode="External"/><Relationship Id="rId10" Type="http://schemas.openxmlformats.org/officeDocument/2006/relationships/hyperlink" Target="mailto:ask@winstonswish.org" TargetMode="External"/><Relationship Id="rId4" Type="http://schemas.openxmlformats.org/officeDocument/2006/relationships/hyperlink" Target="mailto:Alex.Hills@papyrus-uk.org" TargetMode="External"/><Relationship Id="rId9" Type="http://schemas.openxmlformats.org/officeDocument/2006/relationships/hyperlink" Target="mailto:info@simonsays.org.uk"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1.xml"/><Relationship Id="rId3" Type="http://schemas.openxmlformats.org/officeDocument/2006/relationships/slide" Target="slide27.xml"/><Relationship Id="rId7" Type="http://schemas.openxmlformats.org/officeDocument/2006/relationships/hyperlink" Target="https://www.camh.ca/-/media/files/words-matter-suicide-language-guide.pdf" TargetMode="External"/><Relationship Id="rId12" Type="http://schemas.openxmlformats.org/officeDocument/2006/relationships/slide" Target="slide34.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22.xml"/><Relationship Id="rId5" Type="http://schemas.openxmlformats.org/officeDocument/2006/relationships/slide" Target="slide3.xml"/><Relationship Id="rId10" Type="http://schemas.openxmlformats.org/officeDocument/2006/relationships/slide" Target="slide35.xml"/><Relationship Id="rId4" Type="http://schemas.openxmlformats.org/officeDocument/2006/relationships/slide" Target="slide29.xml"/><Relationship Id="rId9" Type="http://schemas.openxmlformats.org/officeDocument/2006/relationships/slide" Target="slide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amh.ca/-/media/files/words-matter-suicide-language-guide.pdf"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maritans.org/how-we-can-help/schools/step-step/step-step-resources/handling-medi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3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hyperlink" Target="800176%20Papryus%20A4%20Poster2017.indd%20(papyrus-uk.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samaritans.org/how-we-can-help/schools/step-step/step-step-resources/identifying-and-supporting-vulnerable-studen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prevent-suicide.org.uk/find-help-now/stay-alive-app/?gclid=Cj0KCQjwnMWkBhDLARIsAHBOftpFmvm0bLhhlDXCv5Mg-JWgUnHlWDBWicIvbxzrS7sF1sAaQIBryngaAnfAEALw_wcB" TargetMode="External"/><Relationship Id="rId4" Type="http://schemas.openxmlformats.org/officeDocument/2006/relationships/slide" Target="slide9.xml"/></Relationships>
</file>

<file path=ppt/slides/_rels/slide24.xml.rels><?xml version="1.0" encoding="UTF-8" standalone="yes"?>
<Relationships xmlns="http://schemas.openxmlformats.org/package/2006/relationships"><Relationship Id="rId3" Type="http://schemas.openxmlformats.org/officeDocument/2006/relationships/hyperlink" Target="https://hipsprocedures.org.uk/skyyth/safeguarding-partnerships-and-organisational-responsibilities/child-death-reviews#s387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hyperlink" Target="https://hipsprocedures.org.uk/assets/clients/7/Child_death_reporting_form_04_2022.odt" TargetMode="External"/></Relationships>
</file>

<file path=ppt/slides/_rels/slide2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amaritans.org/how-we-can-help/schools/step-step/step-step-resources/funeral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hyperlink" Target="mailto:publichealthhampshire@hants.gov.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public.health@hants.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ipsprocedures.org.uk/qkyylq/children-in-specific-circumstances/self-harm-and-suicidal-behaviour" TargetMode="External"/><Relationship Id="rId2" Type="http://schemas.openxmlformats.org/officeDocument/2006/relationships/hyperlink" Target="https://hipsprocedures.org.uk/assets/clients/7/23-05-18%20Education%20Setting%20Suicide%20Prevention%20Policy%20Template.docx" TargetMode="External"/><Relationship Id="rId1" Type="http://schemas.openxmlformats.org/officeDocument/2006/relationships/slideLayout" Target="../slideLayouts/slideLayout2.xml"/><Relationship Id="rId4" Type="http://schemas.openxmlformats.org/officeDocument/2006/relationships/hyperlink" Target="https://www.samaritans.org/how-we-can-help/schools/step-step/step-step-resourc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0249/Promoting_children_and_young_people_s_mental_health_and_wellbeing.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prevent-suicide.org.uk/hampshire-funded-training/" TargetMode="External"/><Relationship Id="rId3" Type="http://schemas.openxmlformats.org/officeDocument/2006/relationships/image" Target="../media/image10.svg"/><Relationship Id="rId7" Type="http://schemas.openxmlformats.org/officeDocument/2006/relationships/hyperlink" Target="https://hampshirecamhs.nhs.uk/video/2-of-7-care-coping-and-resilience-education-skills-a-45minute-workshop-for-adults-on-understanding-young-peoples-emotions-and-how-to-support-them-with-emotional-resilience-and-mental-health/"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hampshirescp.org.uk/professionals/training/" TargetMode="External"/><Relationship Id="rId5" Type="http://schemas.openxmlformats.org/officeDocument/2006/relationships/hyperlink" Target="https://www.zerosuicidealliance.com/training" TargetMode="External"/><Relationship Id="rId4" Type="http://schemas.openxmlformats.org/officeDocument/2006/relationships/hyperlink" Target="https://www.hants.gov.uk/socialcareandhealth/publichealth/hampshirehealthineducation/trainin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nowandbeyond.org.uk/resource-hub" TargetMode="External"/><Relationship Id="rId3" Type="http://schemas.openxmlformats.org/officeDocument/2006/relationships/hyperlink" Target="https://hampshirecamhs.nhs.uk/issue/mental-health-support-teams/" TargetMode="External"/><Relationship Id="rId7" Type="http://schemas.openxmlformats.org/officeDocument/2006/relationships/hyperlink" Target="https://www.youthscape.co.uk/mentalhealthhub#browse-resources" TargetMode="External"/><Relationship Id="rId2" Type="http://schemas.openxmlformats.org/officeDocument/2006/relationships/hyperlink" Target="https://www.hants.gov.uk/socialcareandhealth/publichealth/hampshirehealthineducation/keystages/secondary/emotionalwellbeing" TargetMode="External"/><Relationship Id="rId1" Type="http://schemas.openxmlformats.org/officeDocument/2006/relationships/slideLayout" Target="../slideLayouts/slideLayout2.xml"/><Relationship Id="rId6" Type="http://schemas.openxmlformats.org/officeDocument/2006/relationships/hyperlink" Target="https://nipinthebud.org/films-teachers-category/tips-for-teachers/" TargetMode="External"/><Relationship Id="rId11" Type="http://schemas.openxmlformats.org/officeDocument/2006/relationships/hyperlink" Target="https://www.gov.uk/guidance/teaching-about-mental-wellbeing?utm_source=a24f55fb-ba55-4e69-be69-104e8479e9de&amp;utm_medium=email&amp;utm_campaign=govuk-notifications&amp;utm_content=immediate" TargetMode="External"/><Relationship Id="rId5" Type="http://schemas.openxmlformats.org/officeDocument/2006/relationships/hyperlink" Target="https://www.annafreud.org/schools-and-colleges/" TargetMode="External"/><Relationship Id="rId10" Type="http://schemas.openxmlformats.org/officeDocument/2006/relationships/hyperlink" Target="https://pshe-association.org.uk/search?queryTerm=Mental+health+and+emotional+wellbeing+pack" TargetMode="External"/><Relationship Id="rId4" Type="http://schemas.openxmlformats.org/officeDocument/2006/relationships/hyperlink" Target="https://hampshirecamhs.nhs.uk/help/professionals/" TargetMode="External"/><Relationship Id="rId9" Type="http://schemas.openxmlformats.org/officeDocument/2006/relationships/hyperlink" Target="https://www.youngminds.org.uk/professional/resource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tel:85258" TargetMode="External"/><Relationship Id="rId3" Type="http://schemas.openxmlformats.org/officeDocument/2006/relationships/hyperlink" Target="https://hampshirecamhs.nhs.uk/referral/" TargetMode="External"/><Relationship Id="rId7" Type="http://schemas.openxmlformats.org/officeDocument/2006/relationships/hyperlink" Target="https://giveusashout.org/" TargetMode="External"/><Relationship Id="rId2" Type="http://schemas.openxmlformats.org/officeDocument/2006/relationships/hyperlink" Target="https://www.kooth.com/" TargetMode="External"/><Relationship Id="rId1" Type="http://schemas.openxmlformats.org/officeDocument/2006/relationships/slideLayout" Target="../slideLayouts/slideLayout2.xml"/><Relationship Id="rId6" Type="http://schemas.openxmlformats.org/officeDocument/2006/relationships/hyperlink" Target="https://play.google.com/store/books/details/The_Little_Blue_Book_Of_Sunshine_Hampshire_Southam?id=WgE8EAAAQBAJ&amp;hl=en_US&amp;gl=US" TargetMode="External"/><Relationship Id="rId11" Type="http://schemas.openxmlformats.org/officeDocument/2006/relationships/hyperlink" Target="http://www.111.nhs.uk/" TargetMode="External"/><Relationship Id="rId5" Type="http://schemas.openxmlformats.org/officeDocument/2006/relationships/hyperlink" Target="https://books.apple.com/gb/book/the-little-blue-book-of-sunshine/id1581593452" TargetMode="External"/><Relationship Id="rId10" Type="http://schemas.openxmlformats.org/officeDocument/2006/relationships/hyperlink" Target="https://www.southernhealth.nhs.uk/help-crisis#:~:text=call%20NHS%20Mental%20Health%20Crisis,1111%20to%20talk%20to%20Childline." TargetMode="External"/><Relationship Id="rId4" Type="http://schemas.openxmlformats.org/officeDocument/2006/relationships/hyperlink" Target="https://www.hampshirehealthyfamilies.org.uk/chathealth" TargetMode="External"/><Relationship Id="rId9" Type="http://schemas.openxmlformats.org/officeDocument/2006/relationships/hyperlink" Target="https://www.childline.org.uk/?&amp;&amp;&amp;&amp;gclsrc=aw.ds&amp;&amp;gclid=Cj0KCQjwnMWkBhDLARIsAHBOftoyHawV8oParzYE-cdcDJkWAbubORxIFy7CH4RF3kQD2SD6I1AOUJ8aAtgmEALw_wcB&amp;gclsrc=aw.d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ducationsupport.org.uk/" TargetMode="External"/><Relationship Id="rId7" Type="http://schemas.openxmlformats.org/officeDocument/2006/relationships/hyperlink" Target="http://www.111.nhs.uk/" TargetMode="External"/><Relationship Id="rId2" Type="http://schemas.openxmlformats.org/officeDocument/2006/relationships/hyperlink" Target="https://www.hants.gov.uk/hampshire-services/occupational-health/schools/employee-support#step-5" TargetMode="External"/><Relationship Id="rId1" Type="http://schemas.openxmlformats.org/officeDocument/2006/relationships/slideLayout" Target="../slideLayouts/slideLayout2.xml"/><Relationship Id="rId6" Type="http://schemas.openxmlformats.org/officeDocument/2006/relationships/hyperlink" Target="https://www.southernhealth.nhs.uk/help-crisis#:~:text=call%20NHS%20Mental%20Health%20Crisis,1111%20to%20talk%20to%20Childline." TargetMode="External"/><Relationship Id="rId5" Type="http://schemas.openxmlformats.org/officeDocument/2006/relationships/hyperlink" Target="https://www.hants.gov.uk/socialcareandhealth/publichealth/mentalwellbeinghampshire?gclid=Cj0KCQjwnMWkBhDLARIsAHBOftoHcc6RijwYTM-XX7teP2d9fQKq7-5FSs7l5V0y-6nn8k4xr1ckyu4aAmoBEALw_wcB" TargetMode="External"/><Relationship Id="rId4" Type="http://schemas.openxmlformats.org/officeDocument/2006/relationships/hyperlink" Target="https://documents.hants.gov.uk/adultservices/HCC-Wellbeing-Guide-Support-for-Volunteers-for-Managers.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hipsprocedures.org.uk/assets/clients/7/23-05-18%20Education%20Setting%20Suicide%20Prevention%20Policy%20Template.docx"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publichealthhampshire@hants.gov.uk"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public.health@hants.gov.uk" TargetMode="Externa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35.xml"/><Relationship Id="rId18" Type="http://schemas.openxmlformats.org/officeDocument/2006/relationships/slide" Target="slide16.xml"/><Relationship Id="rId3" Type="http://schemas.openxmlformats.org/officeDocument/2006/relationships/slide" Target="slide11.xml"/><Relationship Id="rId21"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8.xml"/><Relationship Id="rId17" Type="http://schemas.openxmlformats.org/officeDocument/2006/relationships/slide" Target="slide14.xml"/><Relationship Id="rId2" Type="http://schemas.openxmlformats.org/officeDocument/2006/relationships/slide" Target="slide9.xml"/><Relationship Id="rId16" Type="http://schemas.openxmlformats.org/officeDocument/2006/relationships/slide" Target="slide36.xml"/><Relationship Id="rId20"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7.xml"/><Relationship Id="rId5" Type="http://schemas.openxmlformats.org/officeDocument/2006/relationships/slide" Target="slide13.xml"/><Relationship Id="rId15" Type="http://schemas.openxmlformats.org/officeDocument/2006/relationships/slide" Target="slide33.xml"/><Relationship Id="rId10" Type="http://schemas.openxmlformats.org/officeDocument/2006/relationships/slide" Target="slide26.xml"/><Relationship Id="rId19" Type="http://schemas.openxmlformats.org/officeDocument/2006/relationships/slide" Target="slide17.xml"/><Relationship Id="rId4" Type="http://schemas.openxmlformats.org/officeDocument/2006/relationships/slide" Target="slide12.xml"/><Relationship Id="rId9" Type="http://schemas.openxmlformats.org/officeDocument/2006/relationships/slide" Target="slide25.xml"/><Relationship Id="rId14" Type="http://schemas.openxmlformats.org/officeDocument/2006/relationships/slide" Target="slide32.xml"/><Relationship Id="rId22" Type="http://schemas.openxmlformats.org/officeDocument/2006/relationships/slide" Target="slide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public.health@hants.gov.uk" TargetMode="External"/><Relationship Id="rId3" Type="http://schemas.openxmlformats.org/officeDocument/2006/relationships/hyperlink" Target="https://hampshirecamhs.nhs.uk/video/2-of-7-care-coping-and-resilience-education-skills-a-45minute-workshop-for-adults-on-understanding-young-peoples-emotions-and-how-to-support-them-with-emotional-resilience-and-mental-health/" TargetMode="External"/><Relationship Id="rId7" Type="http://schemas.openxmlformats.org/officeDocument/2006/relationships/hyperlink" Target="https://amparo.org.uk/" TargetMode="External"/><Relationship Id="rId2" Type="http://schemas.openxmlformats.org/officeDocument/2006/relationships/hyperlink" Target="https://www.hants.gov.uk/educationandlearning/educationalpsychology/loss-and-bereavement" TargetMode="External"/><Relationship Id="rId1" Type="http://schemas.openxmlformats.org/officeDocument/2006/relationships/slideLayout" Target="../slideLayouts/slideLayout2.xml"/><Relationship Id="rId6" Type="http://schemas.openxmlformats.org/officeDocument/2006/relationships/hyperlink" Target="https://amparo.org.uk/our-locations/hampshire/" TargetMode="External"/><Relationship Id="rId5" Type="http://schemas.openxmlformats.org/officeDocument/2006/relationships/hyperlink" Target="mailto:Spnt.hantssafeguardingcamhs@nhs.net" TargetMode="External"/><Relationship Id="rId4" Type="http://schemas.openxmlformats.org/officeDocument/2006/relationships/hyperlink" Target="mailto:HantsCAMHSSPA@spft.nhs.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053D-5EA6-A340-EAA9-28CC106D5A84}"/>
              </a:ext>
            </a:extLst>
          </p:cNvPr>
          <p:cNvSpPr>
            <a:spLocks noGrp="1"/>
          </p:cNvSpPr>
          <p:nvPr>
            <p:ph type="ctrTitle"/>
          </p:nvPr>
        </p:nvSpPr>
        <p:spPr>
          <a:xfrm>
            <a:off x="1832345" y="1552446"/>
            <a:ext cx="9144000" cy="2387600"/>
          </a:xfrm>
        </p:spPr>
        <p:txBody>
          <a:bodyPr>
            <a:normAutofit fontScale="90000"/>
          </a:bodyPr>
          <a:lstStyle/>
          <a:p>
            <a:br>
              <a:rPr lang="en-GB" b="1">
                <a:latin typeface="Arial" panose="020B0604020202020204" pitchFamily="34" charset="0"/>
                <a:cs typeface="Arial" panose="020B0604020202020204" pitchFamily="34" charset="0"/>
              </a:rPr>
            </a:br>
            <a:r>
              <a:rPr lang="en-GB" b="1">
                <a:latin typeface="Arial" panose="020B0604020202020204" pitchFamily="34" charset="0"/>
                <a:cs typeface="Arial" panose="020B0604020202020204" pitchFamily="34" charset="0"/>
              </a:rPr>
              <a:t>Suicide Prevention &amp; Postvention Protocol</a:t>
            </a:r>
          </a:p>
        </p:txBody>
      </p:sp>
      <p:sp>
        <p:nvSpPr>
          <p:cNvPr id="3" name="Subtitle 2">
            <a:extLst>
              <a:ext uri="{FF2B5EF4-FFF2-40B4-BE49-F238E27FC236}">
                <a16:creationId xmlns:a16="http://schemas.microsoft.com/office/drawing/2014/main" id="{75EBBC49-13C5-AA40-D82F-2A78EC2ACFE5}"/>
              </a:ext>
            </a:extLst>
          </p:cNvPr>
          <p:cNvSpPr>
            <a:spLocks noGrp="1"/>
          </p:cNvSpPr>
          <p:nvPr>
            <p:ph type="subTitle" idx="1"/>
          </p:nvPr>
        </p:nvSpPr>
        <p:spPr>
          <a:xfrm>
            <a:off x="1832345" y="3940046"/>
            <a:ext cx="9144000" cy="1655762"/>
          </a:xfrm>
        </p:spPr>
        <p:txBody>
          <a:bodyPr/>
          <a:lstStyle/>
          <a:p>
            <a:r>
              <a:rPr lang="en-GB"/>
              <a:t>Guidance for Schools and Colleges in Hampshire</a:t>
            </a:r>
          </a:p>
        </p:txBody>
      </p:sp>
      <p:pic>
        <p:nvPicPr>
          <p:cNvPr id="1026" name="Picture 2">
            <a:extLst>
              <a:ext uri="{FF2B5EF4-FFF2-40B4-BE49-F238E27FC236}">
                <a16:creationId xmlns:a16="http://schemas.microsoft.com/office/drawing/2014/main" id="{6EFBC57B-89EA-8DE0-86A7-CC75BA906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7133"/>
            <a:ext cx="12192000" cy="511405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9F12250-C38A-AC2A-ED0F-38F033732A56}"/>
              </a:ext>
            </a:extLst>
          </p:cNvPr>
          <p:cNvSpPr txBox="1">
            <a:spLocks/>
          </p:cNvSpPr>
          <p:nvPr/>
        </p:nvSpPr>
        <p:spPr>
          <a:xfrm>
            <a:off x="0" y="-8829"/>
            <a:ext cx="12192000" cy="965962"/>
          </a:xfrm>
          <a:prstGeom prst="rect">
            <a:avLst/>
          </a:prstGeom>
          <a:solidFill>
            <a:srgbClr val="002060"/>
          </a:solidFill>
          <a:ln>
            <a:solidFill>
              <a:srgbClr val="002060"/>
            </a:solidFill>
          </a:ln>
        </p:spPr>
        <p:txBody>
          <a:bodyPr vert="horz" lIns="91440" tIns="45720" rIns="91440" bIns="45720" rtlCol="0" anchor="ctr">
            <a:normAutofit fontScale="975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u="sng">
              <a:solidFill>
                <a:schemeClr val="bg1"/>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66620CA6-A57C-CBB3-E199-A60C7B524DCC}"/>
              </a:ext>
            </a:extLst>
          </p:cNvPr>
          <p:cNvSpPr txBox="1">
            <a:spLocks/>
          </p:cNvSpPr>
          <p:nvPr/>
        </p:nvSpPr>
        <p:spPr>
          <a:xfrm>
            <a:off x="0" y="6071190"/>
            <a:ext cx="12192000" cy="835479"/>
          </a:xfrm>
          <a:prstGeom prst="rect">
            <a:avLst/>
          </a:prstGeom>
          <a:solidFill>
            <a:srgbClr val="002060"/>
          </a:solidFill>
          <a:ln>
            <a:solidFill>
              <a:srgbClr val="002060"/>
            </a:solidFill>
          </a:ln>
        </p:spPr>
        <p:txBody>
          <a:bodyPr vert="horz" lIns="91440" tIns="45720" rIns="91440" bIns="45720" rtlCol="0" anchor="ctr">
            <a:normAutofit fontScale="975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u="sng">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262423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71C9590-5EF9-52D5-C0F5-280D8AF148D2}"/>
              </a:ext>
            </a:extLst>
          </p:cNvPr>
          <p:cNvGraphicFramePr>
            <a:graphicFrameLocks noGrp="1"/>
          </p:cNvGraphicFramePr>
          <p:nvPr>
            <p:extLst>
              <p:ext uri="{D42A27DB-BD31-4B8C-83A1-F6EECF244321}">
                <p14:modId xmlns:p14="http://schemas.microsoft.com/office/powerpoint/2010/main" val="3437716680"/>
              </p:ext>
            </p:extLst>
          </p:nvPr>
        </p:nvGraphicFramePr>
        <p:xfrm>
          <a:off x="1" y="655532"/>
          <a:ext cx="12191999" cy="6222529"/>
        </p:xfrm>
        <a:graphic>
          <a:graphicData uri="http://schemas.openxmlformats.org/drawingml/2006/table">
            <a:tbl>
              <a:tblPr firstRow="1" bandRow="1">
                <a:tableStyleId>{93296810-A885-4BE3-A3E7-6D5BEEA58F35}</a:tableStyleId>
              </a:tblPr>
              <a:tblGrid>
                <a:gridCol w="2489437">
                  <a:extLst>
                    <a:ext uri="{9D8B030D-6E8A-4147-A177-3AD203B41FA5}">
                      <a16:colId xmlns:a16="http://schemas.microsoft.com/office/drawing/2014/main" val="3173834662"/>
                    </a:ext>
                  </a:extLst>
                </a:gridCol>
                <a:gridCol w="4690830">
                  <a:extLst>
                    <a:ext uri="{9D8B030D-6E8A-4147-A177-3AD203B41FA5}">
                      <a16:colId xmlns:a16="http://schemas.microsoft.com/office/drawing/2014/main" val="2092094253"/>
                    </a:ext>
                  </a:extLst>
                </a:gridCol>
                <a:gridCol w="5011732">
                  <a:extLst>
                    <a:ext uri="{9D8B030D-6E8A-4147-A177-3AD203B41FA5}">
                      <a16:colId xmlns:a16="http://schemas.microsoft.com/office/drawing/2014/main" val="2846037149"/>
                    </a:ext>
                  </a:extLst>
                </a:gridCol>
              </a:tblGrid>
              <a:tr h="325632">
                <a:tc>
                  <a:txBody>
                    <a:bodyPr/>
                    <a:lstStyle/>
                    <a:p>
                      <a:pPr algn="ctr"/>
                      <a:r>
                        <a:rPr lang="en-GB" sz="1600">
                          <a:solidFill>
                            <a:schemeClr val="bg1"/>
                          </a:solidFill>
                        </a:rPr>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a:solidFill>
                            <a:schemeClr val="bg1"/>
                          </a:solidFill>
                        </a:rPr>
                        <a:t>Description of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a:solidFill>
                            <a:schemeClr val="bg1"/>
                          </a:solidFill>
                        </a:rPr>
                        <a:t>Contact 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87466986"/>
                  </a:ext>
                </a:extLst>
              </a:tr>
              <a:tr h="684712">
                <a:tc>
                  <a:txBody>
                    <a:bodyPr/>
                    <a:lstStyle/>
                    <a:p>
                      <a:r>
                        <a:rPr lang="en-GB" sz="1200" b="1"/>
                        <a:t>Samaritans Steps by Step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100" kern="1200">
                          <a:solidFill>
                            <a:schemeClr val="dk1"/>
                          </a:solidFill>
                          <a:effectLst/>
                        </a:rPr>
                        <a:t>Provides practical support to help settings prepare for and recover from a suspected or attempted suicide. They are happy to provide advice, guidance and support to any school, college, university or youth setting. </a:t>
                      </a:r>
                    </a:p>
                    <a:p>
                      <a:endParaRPr lang="en-GB" sz="1100" kern="1200">
                        <a:solidFill>
                          <a:schemeClr val="dk1"/>
                        </a:solidFill>
                        <a:effectLst/>
                      </a:endParaRPr>
                    </a:p>
                    <a:p>
                      <a:r>
                        <a:rPr lang="en-GB" sz="1100" kern="1200">
                          <a:solidFill>
                            <a:schemeClr val="dk1"/>
                          </a:solidFill>
                          <a:effectLst/>
                        </a:rPr>
                        <a:t>Samaritans DEAL Resource also provides guidance on teaching emotional awareness within a school 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Font typeface="Arial" panose="020B0604020202020204" pitchFamily="34" charset="0"/>
                        <a:buNone/>
                      </a:pPr>
                      <a:r>
                        <a:rPr lang="en-GB" sz="1100" u="sng" kern="1200">
                          <a:solidFill>
                            <a:schemeClr val="dk1"/>
                          </a:solidFill>
                          <a:effectLst/>
                          <a:hlinkClick r:id="rId2"/>
                        </a:rPr>
                        <a:t>stepbystep@samaritans.org</a:t>
                      </a:r>
                      <a:r>
                        <a:rPr lang="en-GB" sz="1100" kern="1200">
                          <a:solidFill>
                            <a:schemeClr val="dk1"/>
                          </a:solidFill>
                          <a:effectLst/>
                        </a:rPr>
                        <a:t> </a:t>
                      </a:r>
                    </a:p>
                    <a:p>
                      <a:pPr marL="0" indent="0">
                        <a:buFont typeface="Arial" panose="020B0604020202020204" pitchFamily="34" charset="0"/>
                        <a:buNone/>
                      </a:pPr>
                      <a:r>
                        <a:rPr lang="en-GB" sz="1100" kern="1200">
                          <a:solidFill>
                            <a:schemeClr val="dk1"/>
                          </a:solidFill>
                          <a:effectLst/>
                        </a:rPr>
                        <a:t>0808 168 2528</a:t>
                      </a:r>
                    </a:p>
                    <a:p>
                      <a:pPr marL="0" indent="0">
                        <a:buFont typeface="Arial" panose="020B0604020202020204" pitchFamily="34" charset="0"/>
                        <a:buNone/>
                      </a:pPr>
                      <a:r>
                        <a:rPr lang="en-GB" sz="1100" kern="1200">
                          <a:solidFill>
                            <a:schemeClr val="dk1"/>
                          </a:solidFill>
                          <a:effectLst/>
                        </a:rPr>
                        <a:t>Leaving a message or an email would start the process.</a:t>
                      </a:r>
                    </a:p>
                    <a:p>
                      <a:pPr marL="0" indent="0">
                        <a:buFont typeface="Arial" panose="020B0604020202020204" pitchFamily="34" charset="0"/>
                        <a:buNone/>
                      </a:pPr>
                      <a:endParaRPr lang="en-GB" sz="1100" kern="1200">
                        <a:solidFill>
                          <a:schemeClr val="dk1"/>
                        </a:solidFill>
                        <a:effectLst/>
                      </a:endParaRPr>
                    </a:p>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chemeClr val="tx1"/>
                          </a:solidFill>
                          <a:hlinkClick r:id="rId3"/>
                        </a:rPr>
                        <a:t>DEAL: Developing Emotional Awareness and Listening Resource</a:t>
                      </a:r>
                      <a:endParaRPr lang="en-GB" sz="11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9089526"/>
                  </a:ext>
                </a:extLst>
              </a:tr>
              <a:tr h="516655">
                <a:tc>
                  <a:txBody>
                    <a:bodyPr/>
                    <a:lstStyle/>
                    <a:p>
                      <a:r>
                        <a:rPr lang="en-GB" sz="1200" b="1"/>
                        <a:t>Papyrus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100" kern="1200">
                          <a:solidFill>
                            <a:schemeClr val="dk1"/>
                          </a:solidFill>
                          <a:effectLst/>
                        </a:rPr>
                        <a:t>Provides bespoke guidance to a setting. They can support staff in managing conversations with young people and the wider community.</a:t>
                      </a: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100" u="none"/>
                        <a:t>Alex Hills, regional Papyrus Lead: </a:t>
                      </a:r>
                      <a:r>
                        <a:rPr lang="en-GB" sz="1100" u="none" kern="1200">
                          <a:solidFill>
                            <a:schemeClr val="dk1"/>
                          </a:solidFill>
                          <a:effectLst/>
                          <a:hlinkClick r:id="rId4"/>
                        </a:rPr>
                        <a:t>Alex.Hills@papyrus-uk.org</a:t>
                      </a:r>
                      <a:endParaRPr lang="en-GB" sz="1100" u="none" kern="1200">
                        <a:solidFill>
                          <a:schemeClr val="dk1"/>
                        </a:solidFill>
                        <a:effectLst/>
                      </a:endParaRPr>
                    </a:p>
                    <a:p>
                      <a:pPr marL="0" indent="0">
                        <a:buFont typeface="Arial" panose="020B0604020202020204" pitchFamily="34" charset="0"/>
                        <a:buNone/>
                      </a:pPr>
                      <a:r>
                        <a:rPr lang="en-GB" sz="1100" u="none" kern="1200">
                          <a:solidFill>
                            <a:schemeClr val="dk1"/>
                          </a:solidFill>
                          <a:effectLst/>
                        </a:rPr>
                        <a:t>Lisa Roxby, national lead </a:t>
                      </a:r>
                      <a:r>
                        <a:rPr lang="en-GB" sz="1100" u="none" kern="1200">
                          <a:solidFill>
                            <a:schemeClr val="dk1"/>
                          </a:solidFill>
                          <a:effectLst/>
                          <a:hlinkClick r:id="rId5"/>
                        </a:rPr>
                        <a:t>lisa.roxby@papyrus-uk.org</a:t>
                      </a:r>
                      <a:endParaRPr lang="en-GB" sz="1100" u="non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0580282"/>
                  </a:ext>
                </a:extLst>
              </a:tr>
              <a:tr h="492180">
                <a:tc>
                  <a:txBody>
                    <a:bodyPr/>
                    <a:lstStyle/>
                    <a:p>
                      <a:r>
                        <a:rPr lang="en-GB" sz="1200" b="1"/>
                        <a:t>School Nursing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chemeClr val="tx1"/>
                          </a:solidFill>
                        </a:rPr>
                        <a:t>Key role in identifying vulnerable children and supporting staff to identify vulnerable children. The school nursing ChatHealth service is also a free resource available to families and young people who may be struggling with their mental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chemeClr val="tx1"/>
                          </a:solidFill>
                          <a:hlinkClick r:id="rId6"/>
                        </a:rPr>
                        <a:t>Hampshire Healthy Families Website</a:t>
                      </a:r>
                      <a:endParaRPr lang="en-GB" sz="1100">
                        <a:solidFill>
                          <a:schemeClr val="tx1"/>
                        </a:solidFill>
                      </a:endParaRPr>
                    </a:p>
                    <a:p>
                      <a:pPr marL="0" indent="0">
                        <a:buFont typeface="Arial" panose="020B0604020202020204" pitchFamily="34" charset="0"/>
                        <a:buNone/>
                      </a:pPr>
                      <a:endParaRPr lang="en-GB" sz="1100" u="non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15131105"/>
                  </a:ext>
                </a:extLst>
              </a:tr>
              <a:tr h="1154745">
                <a:tc>
                  <a:txBody>
                    <a:bodyPr/>
                    <a:lstStyle/>
                    <a:p>
                      <a:r>
                        <a:rPr lang="en-GB" sz="1200" b="1"/>
                        <a:t>Simons Says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100">
                          <a:hlinkClick r:id="rId7"/>
                        </a:rPr>
                        <a:t>Support for Those Bereaved by Suicide – </a:t>
                      </a:r>
                      <a:r>
                        <a:rPr lang="en-GB" sz="1100" err="1">
                          <a:hlinkClick r:id="rId7"/>
                        </a:rPr>
                        <a:t>SimonSays</a:t>
                      </a:r>
                      <a:endParaRPr lang="en-GB" sz="1100"/>
                    </a:p>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a:t>Most suitable for: Suspected suicide death of sibling/parent of student attending your setting</a:t>
                      </a:r>
                      <a:endParaRPr lang="en-GB" sz="1100"/>
                    </a:p>
                    <a:p>
                      <a:pPr marL="171450" indent="-171450">
                        <a:buFont typeface="Arial" panose="020B0604020202020204" pitchFamily="34" charset="0"/>
                        <a:buChar char="•"/>
                      </a:pPr>
                      <a:r>
                        <a:rPr lang="en-GB" sz="1100"/>
                        <a:t>Children and young people up to the age of 18 who have lost a significant person </a:t>
                      </a:r>
                    </a:p>
                    <a:p>
                      <a:pPr marL="0" indent="0">
                        <a:buFont typeface="Arial" panose="020B0604020202020204" pitchFamily="34" charset="0"/>
                        <a:buNone/>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kern="1200">
                          <a:solidFill>
                            <a:schemeClr val="dk1"/>
                          </a:solidFill>
                          <a:effectLst/>
                        </a:rPr>
                        <a:t>Please complete the referral form accessed here: </a:t>
                      </a:r>
                      <a:r>
                        <a:rPr lang="en-GB" sz="1100">
                          <a:hlinkClick r:id="rId8"/>
                        </a:rPr>
                        <a:t>simon-says-3rd-party-referral-2021.pdf (simonsays.org.uk)</a:t>
                      </a:r>
                      <a:r>
                        <a:rPr lang="en-GB" sz="1100"/>
                        <a:t> and send the completed form to the email address below</a:t>
                      </a:r>
                    </a:p>
                    <a:p>
                      <a:r>
                        <a:rPr lang="en-GB" sz="1100" kern="1200">
                          <a:solidFill>
                            <a:schemeClr val="dk1"/>
                          </a:solidFill>
                          <a:effectLst/>
                        </a:rPr>
                        <a:t>023 8064 7550</a:t>
                      </a:r>
                    </a:p>
                    <a:p>
                      <a:r>
                        <a:rPr lang="en-GB" sz="1100" kern="1200">
                          <a:solidFill>
                            <a:schemeClr val="dk1"/>
                          </a:solidFill>
                          <a:effectLst/>
                          <a:hlinkClick r:id="rId9"/>
                        </a:rPr>
                        <a:t>info@simonsays.org.uk</a:t>
                      </a:r>
                      <a:endParaRPr lang="en-GB" sz="1100" kern="1200">
                        <a:solidFill>
                          <a:schemeClr val="dk1"/>
                        </a:solidFill>
                        <a:effectLst/>
                      </a:endParaRPr>
                    </a:p>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5073723"/>
                  </a:ext>
                </a:extLst>
              </a:tr>
              <a:tr h="1636976">
                <a:tc>
                  <a:txBody>
                    <a:bodyPr/>
                    <a:lstStyle/>
                    <a:p>
                      <a:r>
                        <a:rPr lang="en-GB" sz="1200" b="1"/>
                        <a:t>Winston’s Wish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Font typeface="Arial" panose="020B0604020202020204" pitchFamily="34" charset="0"/>
                        <a:buNone/>
                      </a:pPr>
                      <a:r>
                        <a:rPr lang="en-GB" sz="1100"/>
                        <a:t>Bereavement support charity for grieving children and families. They provide a wide range of support offers, online resources and publications designed to help guide . </a:t>
                      </a:r>
                    </a:p>
                    <a:p>
                      <a:pPr marL="0" indent="0">
                        <a:buFont typeface="Arial" panose="020B0604020202020204" pitchFamily="34" charset="0"/>
                        <a:buNone/>
                      </a:pPr>
                      <a:endParaRPr lang="en-GB" sz="1100"/>
                    </a:p>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a:t>Most suitable for: Suspected suicide death of sibling/parent of student attending your setting</a:t>
                      </a:r>
                    </a:p>
                    <a:p>
                      <a:pPr marL="0" indent="0">
                        <a:buFont typeface="Arial" panose="020B0604020202020204" pitchFamily="34" charset="0"/>
                        <a:buNone/>
                      </a:pPr>
                      <a:endParaRPr lang="en-GB" sz="1100"/>
                    </a:p>
                    <a:p>
                      <a:pPr marL="171450" indent="-171450">
                        <a:buFont typeface="Arial" panose="020B0604020202020204" pitchFamily="34" charset="0"/>
                        <a:buChar char="•"/>
                      </a:pPr>
                      <a:r>
                        <a:rPr lang="en-GB" sz="1100"/>
                        <a:t>Children and young people up to the age of 25 after the death of someone significant in their lives.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100" kern="1200">
                          <a:solidFill>
                            <a:schemeClr val="dk1"/>
                          </a:solidFill>
                          <a:effectLst/>
                        </a:rPr>
                        <a:t>Please email or contact the team; they will talk with you to help identify what support a family needs</a:t>
                      </a:r>
                    </a:p>
                    <a:p>
                      <a:r>
                        <a:rPr lang="en-GB" sz="1100" kern="1200">
                          <a:solidFill>
                            <a:schemeClr val="dk1"/>
                          </a:solidFill>
                          <a:effectLst/>
                        </a:rPr>
                        <a:t>Email: </a:t>
                      </a:r>
                      <a:r>
                        <a:rPr lang="en-GB" sz="1100" kern="1200">
                          <a:solidFill>
                            <a:schemeClr val="dk1"/>
                          </a:solidFill>
                          <a:effectLst/>
                          <a:hlinkClick r:id="rId10"/>
                        </a:rPr>
                        <a:t>ask@winstonswish.org</a:t>
                      </a:r>
                      <a:endParaRPr lang="en-GB" sz="1100" kern="1200">
                        <a:solidFill>
                          <a:schemeClr val="dk1"/>
                        </a:solidFill>
                        <a:effectLst/>
                      </a:endParaRPr>
                    </a:p>
                    <a:p>
                      <a:r>
                        <a:rPr lang="en-GB" sz="1100" kern="1200">
                          <a:solidFill>
                            <a:schemeClr val="dk1"/>
                          </a:solidFill>
                          <a:effectLst/>
                        </a:rPr>
                        <a:t>Free and confidential helpline: 08088 020 021 </a:t>
                      </a:r>
                      <a:endParaRPr lang="en-GB" sz="1100" kern="1200">
                        <a:solidFill>
                          <a:schemeClr val="dk1"/>
                        </a:solidFill>
                        <a:effectLst/>
                        <a:latin typeface="+mn-lt"/>
                        <a:ea typeface="+mn-ea"/>
                        <a:cs typeface="+mn-cs"/>
                      </a:endParaRPr>
                    </a:p>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9683586"/>
                  </a:ext>
                </a:extLst>
              </a:tr>
              <a:tr h="719593">
                <a:tc>
                  <a:txBody>
                    <a:bodyPr/>
                    <a:lstStyle/>
                    <a:p>
                      <a:r>
                        <a:rPr lang="en-GB" sz="1200" b="1"/>
                        <a:t>Winchester Survivors of Bereavement by Suicide Support Group (SOBS)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100"/>
                        <a:t>A national charity dedicated to supporting adults who have been bereaved by suicide. Winchester SOBS meets virtually on the 3</a:t>
                      </a:r>
                      <a:r>
                        <a:rPr lang="en-GB" sz="1100" baseline="30000"/>
                        <a:t>rd</a:t>
                      </a:r>
                      <a:r>
                        <a:rPr lang="en-GB" sz="1100"/>
                        <a:t> Wednesday of every month.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100">
                          <a:hlinkClick r:id="rId11"/>
                        </a:rPr>
                        <a:t>Winchester Group – Survivors of Bereavement by Suicide (uksobs.org)</a:t>
                      </a:r>
                      <a:endParaRPr lang="en-GB" sz="1100"/>
                    </a:p>
                    <a:p>
                      <a:pPr marL="0" indent="0">
                        <a:buFont typeface="Arial" panose="020B0604020202020204" pitchFamily="34" charset="0"/>
                        <a:buNone/>
                      </a:pPr>
                      <a:r>
                        <a:rPr lang="en-GB" sz="1100" b="0" i="0" kern="1200">
                          <a:solidFill>
                            <a:schemeClr val="dk1"/>
                          </a:solidFill>
                          <a:effectLst/>
                          <a:latin typeface="+mn-lt"/>
                          <a:ea typeface="+mn-ea"/>
                          <a:cs typeface="+mn-cs"/>
                        </a:rPr>
                        <a:t>Telephone: 07763 644 310</a:t>
                      </a:r>
                      <a:br>
                        <a:rPr lang="en-GB" sz="1100"/>
                      </a:br>
                      <a:r>
                        <a:rPr lang="en-GB" sz="1100" b="0" i="0" kern="1200">
                          <a:solidFill>
                            <a:schemeClr val="dk1"/>
                          </a:solidFill>
                          <a:effectLst/>
                          <a:latin typeface="+mn-lt"/>
                          <a:ea typeface="+mn-ea"/>
                          <a:cs typeface="+mn-cs"/>
                        </a:rPr>
                        <a:t>Email: winchester@uksobs.org</a:t>
                      </a: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970718"/>
                  </a:ext>
                </a:extLst>
              </a:tr>
            </a:tbl>
          </a:graphicData>
        </a:graphic>
      </p:graphicFrame>
      <p:sp>
        <p:nvSpPr>
          <p:cNvPr id="5" name="TextBox 4">
            <a:extLst>
              <a:ext uri="{FF2B5EF4-FFF2-40B4-BE49-F238E27FC236}">
                <a16:creationId xmlns:a16="http://schemas.microsoft.com/office/drawing/2014/main" id="{1AD67F01-FF19-3BAC-CA24-0368E2880A41}"/>
              </a:ext>
            </a:extLst>
          </p:cNvPr>
          <p:cNvSpPr txBox="1"/>
          <p:nvPr/>
        </p:nvSpPr>
        <p:spPr>
          <a:xfrm>
            <a:off x="0" y="0"/>
            <a:ext cx="12192000" cy="584775"/>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Key Contacts (2 of 2)</a:t>
            </a:r>
          </a:p>
        </p:txBody>
      </p:sp>
      <p:grpSp>
        <p:nvGrpSpPr>
          <p:cNvPr id="8" name="Google Shape;336;p10">
            <a:extLst>
              <a:ext uri="{FF2B5EF4-FFF2-40B4-BE49-F238E27FC236}">
                <a16:creationId xmlns:a16="http://schemas.microsoft.com/office/drawing/2014/main" id="{58907008-823F-EA3F-7CC3-9418AC5C59A4}"/>
              </a:ext>
            </a:extLst>
          </p:cNvPr>
          <p:cNvGrpSpPr/>
          <p:nvPr/>
        </p:nvGrpSpPr>
        <p:grpSpPr>
          <a:xfrm>
            <a:off x="8809079" y="55822"/>
            <a:ext cx="3253429" cy="401393"/>
            <a:chOff x="121959" y="6298503"/>
            <a:chExt cx="3253429" cy="401393"/>
          </a:xfrm>
        </p:grpSpPr>
        <p:grpSp>
          <p:nvGrpSpPr>
            <p:cNvPr id="9" name="Google Shape;337;p10">
              <a:extLst>
                <a:ext uri="{FF2B5EF4-FFF2-40B4-BE49-F238E27FC236}">
                  <a16:creationId xmlns:a16="http://schemas.microsoft.com/office/drawing/2014/main" id="{472A811F-1779-C2E4-5AB5-CF12AD6F8381}"/>
                </a:ext>
              </a:extLst>
            </p:cNvPr>
            <p:cNvGrpSpPr/>
            <p:nvPr/>
          </p:nvGrpSpPr>
          <p:grpSpPr>
            <a:xfrm>
              <a:off x="121959" y="6298503"/>
              <a:ext cx="360445" cy="369332"/>
              <a:chOff x="2430842" y="967603"/>
              <a:chExt cx="360445" cy="369332"/>
            </a:xfrm>
          </p:grpSpPr>
          <p:sp>
            <p:nvSpPr>
              <p:cNvPr id="28" name="Google Shape;338;p10">
                <a:extLst>
                  <a:ext uri="{FF2B5EF4-FFF2-40B4-BE49-F238E27FC236}">
                    <a16:creationId xmlns:a16="http://schemas.microsoft.com/office/drawing/2014/main" id="{69F537BB-9EA7-1D73-CD3A-36979DFEA09A}"/>
                  </a:ext>
                </a:extLst>
              </p:cNvPr>
              <p:cNvSpPr/>
              <p:nvPr/>
            </p:nvSpPr>
            <p:spPr>
              <a:xfrm>
                <a:off x="2430842" y="975971"/>
                <a:ext cx="360445" cy="352596"/>
              </a:xfrm>
              <a:prstGeom prst="flowChartConnector">
                <a:avLst/>
              </a:prstGeom>
              <a:solidFill>
                <a:schemeClr val="accen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339;p10">
                <a:extLst>
                  <a:ext uri="{FF2B5EF4-FFF2-40B4-BE49-F238E27FC236}">
                    <a16:creationId xmlns:a16="http://schemas.microsoft.com/office/drawing/2014/main" id="{4390B3CE-71EE-2A90-B3B4-C7812EF83888}"/>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10" name="Google Shape;340;p10">
              <a:extLst>
                <a:ext uri="{FF2B5EF4-FFF2-40B4-BE49-F238E27FC236}">
                  <a16:creationId xmlns:a16="http://schemas.microsoft.com/office/drawing/2014/main" id="{3D466AC7-79EC-81C8-285A-5BFBAE716715}"/>
                </a:ext>
              </a:extLst>
            </p:cNvPr>
            <p:cNvGrpSpPr/>
            <p:nvPr/>
          </p:nvGrpSpPr>
          <p:grpSpPr>
            <a:xfrm>
              <a:off x="590670" y="6305070"/>
              <a:ext cx="360445" cy="369332"/>
              <a:chOff x="2430842" y="967603"/>
              <a:chExt cx="360445" cy="369332"/>
            </a:xfrm>
          </p:grpSpPr>
          <p:sp>
            <p:nvSpPr>
              <p:cNvPr id="26" name="Google Shape;341;p10">
                <a:extLst>
                  <a:ext uri="{FF2B5EF4-FFF2-40B4-BE49-F238E27FC236}">
                    <a16:creationId xmlns:a16="http://schemas.microsoft.com/office/drawing/2014/main" id="{4DDF8CA7-8383-7262-B68D-A2BBB4F72F18}"/>
                  </a:ext>
                </a:extLst>
              </p:cNvPr>
              <p:cNvSpPr/>
              <p:nvPr/>
            </p:nvSpPr>
            <p:spPr>
              <a:xfrm>
                <a:off x="2430842" y="975971"/>
                <a:ext cx="360445" cy="352596"/>
              </a:xfrm>
              <a:prstGeom prst="flowChartConnector">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342;p10">
                <a:extLst>
                  <a:ext uri="{FF2B5EF4-FFF2-40B4-BE49-F238E27FC236}">
                    <a16:creationId xmlns:a16="http://schemas.microsoft.com/office/drawing/2014/main" id="{088A9D91-1BB5-C0F6-5941-5DB62B8B682C}"/>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11" name="Google Shape;343;p10">
              <a:extLst>
                <a:ext uri="{FF2B5EF4-FFF2-40B4-BE49-F238E27FC236}">
                  <a16:creationId xmlns:a16="http://schemas.microsoft.com/office/drawing/2014/main" id="{79638E77-2C07-B8A4-4EDB-8FE8E4AA6DCC}"/>
                </a:ext>
              </a:extLst>
            </p:cNvPr>
            <p:cNvGrpSpPr/>
            <p:nvPr/>
          </p:nvGrpSpPr>
          <p:grpSpPr>
            <a:xfrm>
              <a:off x="1098941" y="6305070"/>
              <a:ext cx="360445" cy="369332"/>
              <a:chOff x="2430842" y="967603"/>
              <a:chExt cx="360445" cy="369332"/>
            </a:xfrm>
          </p:grpSpPr>
          <p:sp>
            <p:nvSpPr>
              <p:cNvPr id="24" name="Google Shape;344;p10">
                <a:extLst>
                  <a:ext uri="{FF2B5EF4-FFF2-40B4-BE49-F238E27FC236}">
                    <a16:creationId xmlns:a16="http://schemas.microsoft.com/office/drawing/2014/main" id="{0C289135-3CFF-DAD4-03A9-A4FC4CA4671C}"/>
                  </a:ext>
                </a:extLst>
              </p:cNvPr>
              <p:cNvSpPr/>
              <p:nvPr/>
            </p:nvSpPr>
            <p:spPr>
              <a:xfrm>
                <a:off x="2430842" y="975971"/>
                <a:ext cx="360445" cy="352596"/>
              </a:xfrm>
              <a:prstGeom prst="flowChartConnector">
                <a:avLst/>
              </a:prstGeom>
              <a:solidFill>
                <a:schemeClr val="accent6"/>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345;p10">
                <a:extLst>
                  <a:ext uri="{FF2B5EF4-FFF2-40B4-BE49-F238E27FC236}">
                    <a16:creationId xmlns:a16="http://schemas.microsoft.com/office/drawing/2014/main" id="{B47E91EF-689B-E11B-89AE-0963A065140A}"/>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12" name="Google Shape;346;p10">
              <a:extLst>
                <a:ext uri="{FF2B5EF4-FFF2-40B4-BE49-F238E27FC236}">
                  <a16:creationId xmlns:a16="http://schemas.microsoft.com/office/drawing/2014/main" id="{017E124C-5D53-3ADA-08C5-F634FB482606}"/>
                </a:ext>
              </a:extLst>
            </p:cNvPr>
            <p:cNvGrpSpPr/>
            <p:nvPr/>
          </p:nvGrpSpPr>
          <p:grpSpPr>
            <a:xfrm>
              <a:off x="1586056" y="6298503"/>
              <a:ext cx="360445" cy="369332"/>
              <a:chOff x="2430842" y="967603"/>
              <a:chExt cx="360445" cy="369332"/>
            </a:xfrm>
          </p:grpSpPr>
          <p:sp>
            <p:nvSpPr>
              <p:cNvPr id="22" name="Google Shape;347;p10">
                <a:extLst>
                  <a:ext uri="{FF2B5EF4-FFF2-40B4-BE49-F238E27FC236}">
                    <a16:creationId xmlns:a16="http://schemas.microsoft.com/office/drawing/2014/main" id="{723A9F37-1B69-E350-1E21-FC32783DEF72}"/>
                  </a:ext>
                </a:extLst>
              </p:cNvPr>
              <p:cNvSpPr/>
              <p:nvPr/>
            </p:nvSpPr>
            <p:spPr>
              <a:xfrm>
                <a:off x="2430842" y="975971"/>
                <a:ext cx="360445" cy="352596"/>
              </a:xfrm>
              <a:prstGeom prst="flowChartConnector">
                <a:avLst/>
              </a:prstGeom>
              <a:solidFill>
                <a:srgbClr val="5B9BD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348;p10">
                <a:extLst>
                  <a:ext uri="{FF2B5EF4-FFF2-40B4-BE49-F238E27FC236}">
                    <a16:creationId xmlns:a16="http://schemas.microsoft.com/office/drawing/2014/main" id="{CF0FF52C-ABF6-673C-915D-772AF632ACB2}"/>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13" name="Google Shape;349;p10">
              <a:extLst>
                <a:ext uri="{FF2B5EF4-FFF2-40B4-BE49-F238E27FC236}">
                  <a16:creationId xmlns:a16="http://schemas.microsoft.com/office/drawing/2014/main" id="{362BA081-9AB9-B05C-897A-958678D3F69B}"/>
                </a:ext>
              </a:extLst>
            </p:cNvPr>
            <p:cNvGrpSpPr/>
            <p:nvPr/>
          </p:nvGrpSpPr>
          <p:grpSpPr>
            <a:xfrm>
              <a:off x="2075923" y="6313828"/>
              <a:ext cx="360445" cy="369332"/>
              <a:chOff x="2430842" y="967603"/>
              <a:chExt cx="360445" cy="369332"/>
            </a:xfrm>
          </p:grpSpPr>
          <p:sp>
            <p:nvSpPr>
              <p:cNvPr id="20" name="Google Shape;350;p10">
                <a:extLst>
                  <a:ext uri="{FF2B5EF4-FFF2-40B4-BE49-F238E27FC236}">
                    <a16:creationId xmlns:a16="http://schemas.microsoft.com/office/drawing/2014/main" id="{0FBE6A31-042E-F678-0C32-8AB2F3BD2E30}"/>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351;p10">
                <a:extLst>
                  <a:ext uri="{FF2B5EF4-FFF2-40B4-BE49-F238E27FC236}">
                    <a16:creationId xmlns:a16="http://schemas.microsoft.com/office/drawing/2014/main" id="{84432E98-41DF-C8E1-0F00-28D530FD7AA3}"/>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14" name="Google Shape;352;p10">
              <a:extLst>
                <a:ext uri="{FF2B5EF4-FFF2-40B4-BE49-F238E27FC236}">
                  <a16:creationId xmlns:a16="http://schemas.microsoft.com/office/drawing/2014/main" id="{156D206B-AC52-9A35-F482-A1E9B5DE499A}"/>
                </a:ext>
              </a:extLst>
            </p:cNvPr>
            <p:cNvGrpSpPr/>
            <p:nvPr/>
          </p:nvGrpSpPr>
          <p:grpSpPr>
            <a:xfrm>
              <a:off x="2575268" y="6330564"/>
              <a:ext cx="360445" cy="369332"/>
              <a:chOff x="2450952" y="987900"/>
              <a:chExt cx="360445" cy="369332"/>
            </a:xfrm>
          </p:grpSpPr>
          <p:sp>
            <p:nvSpPr>
              <p:cNvPr id="18" name="Google Shape;353;p10">
                <a:extLst>
                  <a:ext uri="{FF2B5EF4-FFF2-40B4-BE49-F238E27FC236}">
                    <a16:creationId xmlns:a16="http://schemas.microsoft.com/office/drawing/2014/main" id="{5D1EFBF3-8EAB-7FA8-D207-706CC4561B49}"/>
                  </a:ext>
                </a:extLst>
              </p:cNvPr>
              <p:cNvSpPr/>
              <p:nvPr/>
            </p:nvSpPr>
            <p:spPr>
              <a:xfrm>
                <a:off x="2450952" y="987900"/>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354;p10">
                <a:extLst>
                  <a:ext uri="{FF2B5EF4-FFF2-40B4-BE49-F238E27FC236}">
                    <a16:creationId xmlns:a16="http://schemas.microsoft.com/office/drawing/2014/main" id="{2871E838-F82A-5EB0-661E-3B80317981F1}"/>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5" name="Google Shape;355;p10">
              <a:extLst>
                <a:ext uri="{FF2B5EF4-FFF2-40B4-BE49-F238E27FC236}">
                  <a16:creationId xmlns:a16="http://schemas.microsoft.com/office/drawing/2014/main" id="{DBF1474B-5E5F-9B1C-668F-706795629F29}"/>
                </a:ext>
              </a:extLst>
            </p:cNvPr>
            <p:cNvGrpSpPr/>
            <p:nvPr/>
          </p:nvGrpSpPr>
          <p:grpSpPr>
            <a:xfrm>
              <a:off x="3014943" y="6305070"/>
              <a:ext cx="360445" cy="369332"/>
              <a:chOff x="2430842" y="967603"/>
              <a:chExt cx="360445" cy="369332"/>
            </a:xfrm>
          </p:grpSpPr>
          <p:sp>
            <p:nvSpPr>
              <p:cNvPr id="16" name="Google Shape;356;p10">
                <a:extLst>
                  <a:ext uri="{FF2B5EF4-FFF2-40B4-BE49-F238E27FC236}">
                    <a16:creationId xmlns:a16="http://schemas.microsoft.com/office/drawing/2014/main" id="{AB33EAA9-DB1D-6ADD-CE44-4D058768E4E6}"/>
                  </a:ext>
                </a:extLst>
              </p:cNvPr>
              <p:cNvSpPr/>
              <p:nvPr/>
            </p:nvSpPr>
            <p:spPr>
              <a:xfrm>
                <a:off x="2430842" y="975971"/>
                <a:ext cx="360445" cy="352596"/>
              </a:xfrm>
              <a:prstGeom prst="flowChartConnector">
                <a:avLst/>
              </a:prstGeom>
              <a:solidFill>
                <a:schemeClr val="accent4"/>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357;p10">
                <a:extLst>
                  <a:ext uri="{FF2B5EF4-FFF2-40B4-BE49-F238E27FC236}">
                    <a16:creationId xmlns:a16="http://schemas.microsoft.com/office/drawing/2014/main" id="{76CE14A0-76E9-880F-C8E9-0624762BFBC4}"/>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 name="Slide Number Placeholder 1">
            <a:extLst>
              <a:ext uri="{FF2B5EF4-FFF2-40B4-BE49-F238E27FC236}">
                <a16:creationId xmlns:a16="http://schemas.microsoft.com/office/drawing/2014/main" id="{923FB940-91ED-C015-AE26-55D625B400BF}"/>
              </a:ext>
            </a:extLst>
          </p:cNvPr>
          <p:cNvSpPr>
            <a:spLocks noGrp="1"/>
          </p:cNvSpPr>
          <p:nvPr>
            <p:ph type="sldNum" sz="quarter" idx="12"/>
          </p:nvPr>
        </p:nvSpPr>
        <p:spPr/>
        <p:txBody>
          <a:bodyPr/>
          <a:lstStyle/>
          <a:p>
            <a:fld id="{54D5FAE9-ACED-44FF-B97E-F0BAA2A292A9}" type="slidenum">
              <a:rPr lang="en-GB" smtClean="0"/>
              <a:t>10</a:t>
            </a:fld>
            <a:endParaRPr lang="en-GB"/>
          </a:p>
        </p:txBody>
      </p:sp>
    </p:spTree>
    <p:extLst>
      <p:ext uri="{BB962C8B-B14F-4D97-AF65-F5344CB8AC3E}">
        <p14:creationId xmlns:p14="http://schemas.microsoft.com/office/powerpoint/2010/main" val="103740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5B9DBB-070B-52A7-7754-7ED83980062A}"/>
              </a:ext>
            </a:extLst>
          </p:cNvPr>
          <p:cNvSpPr>
            <a:spLocks noGrp="1"/>
          </p:cNvSpPr>
          <p:nvPr>
            <p:ph idx="1"/>
          </p:nvPr>
        </p:nvSpPr>
        <p:spPr>
          <a:xfrm>
            <a:off x="64853" y="619006"/>
            <a:ext cx="12062294" cy="457100"/>
          </a:xfrm>
        </p:spPr>
        <p:txBody>
          <a:bodyPr>
            <a:normAutofit/>
          </a:bodyPr>
          <a:lstStyle/>
          <a:p>
            <a:pPr marL="0" indent="0">
              <a:buNone/>
            </a:pPr>
            <a:r>
              <a:rPr lang="en-GB" sz="1200">
                <a:latin typeface="Arial" panose="020B0604020202020204" pitchFamily="34" charset="0"/>
                <a:cs typeface="Arial" panose="020B0604020202020204" pitchFamily="34" charset="0"/>
              </a:rPr>
              <a:t>There are a number of ways that you may be notified about a suspected suicide or serious suicide attempt in your community. If you are alerted to a serious incident, it’s important that you establish the facts as soon as possible so an appropriate course of action can be taken.  </a:t>
            </a:r>
          </a:p>
          <a:p>
            <a:pPr marL="0" indent="0">
              <a:buNone/>
            </a:pPr>
            <a:endParaRPr lang="en-GB" sz="1200" b="1">
              <a:latin typeface="Arial" panose="020B0604020202020204" pitchFamily="34" charset="0"/>
              <a:cs typeface="Arial" panose="020B0604020202020204" pitchFamily="34" charset="0"/>
            </a:endParaRPr>
          </a:p>
          <a:p>
            <a:pPr marL="0" indent="0">
              <a:buNone/>
            </a:pPr>
            <a:endParaRPr lang="en-GB" sz="1200"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668EC3C-3D02-03B6-7EF5-7FA20E7498AC}"/>
              </a:ext>
            </a:extLst>
          </p:cNvPr>
          <p:cNvSpPr txBox="1"/>
          <p:nvPr/>
        </p:nvSpPr>
        <p:spPr>
          <a:xfrm>
            <a:off x="129922" y="6079614"/>
            <a:ext cx="11736438" cy="664012"/>
          </a:xfrm>
          <a:prstGeom prst="roundRect">
            <a:avLst/>
          </a:prstGeom>
          <a:solidFill>
            <a:schemeClr val="accent3">
              <a:lumMod val="20000"/>
              <a:lumOff val="80000"/>
            </a:schemeClr>
          </a:solidFill>
          <a:ln>
            <a:solidFill>
              <a:schemeClr val="tx1"/>
            </a:solidFill>
          </a:ln>
        </p:spPr>
        <p:txBody>
          <a:bodyPr wrap="square" lIns="91440" tIns="45720" rIns="91440" bIns="45720" rtlCol="0" anchor="t">
            <a:spAutoFit/>
          </a:bodyPr>
          <a:lstStyle/>
          <a:p>
            <a:r>
              <a:rPr lang="en-GB" sz="1100" b="1"/>
              <a:t>*Special Consideration, Suicide Cluster:</a:t>
            </a:r>
            <a:r>
              <a:rPr lang="en-GB" sz="1100"/>
              <a:t> </a:t>
            </a:r>
            <a:r>
              <a:rPr lang="en-GB" sz="1100">
                <a:effectLst/>
                <a:latin typeface="Arial" panose="020B0604020202020204" pitchFamily="34" charset="0"/>
                <a:ea typeface="Arial" panose="020B0604020202020204" pitchFamily="34" charset="0"/>
              </a:rPr>
              <a:t>A suicide cluster describes a situation in which more suicides than expected occur in terms of time, place or both. It is difficult to precisely define but it usually includes 3 or more deaths; however, 2 suicides occurring in a specific community or setting (for example a school) in a short time period should also be taken very seriously in terms of possible links and impacts (even if the deaths are apparently unconnected), particularly in the case of young people. Self-harm and suicide attempts clusters can also occur. </a:t>
            </a:r>
            <a:endParaRPr lang="en-GB" sz="1100" b="1">
              <a:highlight>
                <a:srgbClr val="FFFF00"/>
              </a:highlight>
            </a:endParaRPr>
          </a:p>
        </p:txBody>
      </p:sp>
      <p:grpSp>
        <p:nvGrpSpPr>
          <p:cNvPr id="73" name="Group 72">
            <a:extLst>
              <a:ext uri="{FF2B5EF4-FFF2-40B4-BE49-F238E27FC236}">
                <a16:creationId xmlns:a16="http://schemas.microsoft.com/office/drawing/2014/main" id="{B1B68B20-AFBB-E132-2DDA-5D50EE8C1FFA}"/>
              </a:ext>
            </a:extLst>
          </p:cNvPr>
          <p:cNvGrpSpPr/>
          <p:nvPr/>
        </p:nvGrpSpPr>
        <p:grpSpPr>
          <a:xfrm>
            <a:off x="129924" y="1100778"/>
            <a:ext cx="11736436" cy="4846767"/>
            <a:chOff x="47626" y="1215704"/>
            <a:chExt cx="11736436" cy="4846767"/>
          </a:xfrm>
        </p:grpSpPr>
        <p:sp>
          <p:nvSpPr>
            <p:cNvPr id="72" name="Rectangle 71">
              <a:extLst>
                <a:ext uri="{FF2B5EF4-FFF2-40B4-BE49-F238E27FC236}">
                  <a16:creationId xmlns:a16="http://schemas.microsoft.com/office/drawing/2014/main" id="{515FFB29-8A81-6825-9959-FC254F8EAAB5}"/>
                </a:ext>
              </a:extLst>
            </p:cNvPr>
            <p:cNvSpPr/>
            <p:nvPr/>
          </p:nvSpPr>
          <p:spPr>
            <a:xfrm>
              <a:off x="7467599" y="1847863"/>
              <a:ext cx="4316463" cy="4214608"/>
            </a:xfrm>
            <a:prstGeom prst="rect">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a:p>
          </p:txBody>
        </p:sp>
        <p:sp>
          <p:nvSpPr>
            <p:cNvPr id="71" name="Rectangle 70">
              <a:extLst>
                <a:ext uri="{FF2B5EF4-FFF2-40B4-BE49-F238E27FC236}">
                  <a16:creationId xmlns:a16="http://schemas.microsoft.com/office/drawing/2014/main" id="{A9DEABE5-116A-8A27-1545-B2D53DEF1E4E}"/>
                </a:ext>
              </a:extLst>
            </p:cNvPr>
            <p:cNvSpPr/>
            <p:nvPr/>
          </p:nvSpPr>
          <p:spPr>
            <a:xfrm>
              <a:off x="47626" y="1847863"/>
              <a:ext cx="7234301" cy="4214608"/>
            </a:xfrm>
            <a:prstGeom prst="rect">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a:p>
          </p:txBody>
        </p:sp>
        <p:sp>
          <p:nvSpPr>
            <p:cNvPr id="6" name="Rectangle 5">
              <a:extLst>
                <a:ext uri="{FF2B5EF4-FFF2-40B4-BE49-F238E27FC236}">
                  <a16:creationId xmlns:a16="http://schemas.microsoft.com/office/drawing/2014/main" id="{90E23108-00BE-6D0D-ECE4-535D9CD0BD41}"/>
                </a:ext>
              </a:extLst>
            </p:cNvPr>
            <p:cNvSpPr/>
            <p:nvPr/>
          </p:nvSpPr>
          <p:spPr>
            <a:xfrm>
              <a:off x="47627" y="1215704"/>
              <a:ext cx="7234300" cy="574512"/>
            </a:xfrm>
            <a:prstGeom prst="rect">
              <a:avLst/>
            </a:prstGeom>
            <a:solidFill>
              <a:schemeClr val="accent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a:t>How were you notified?</a:t>
              </a:r>
            </a:p>
          </p:txBody>
        </p:sp>
        <p:sp>
          <p:nvSpPr>
            <p:cNvPr id="7" name="Rectangle 6">
              <a:extLst>
                <a:ext uri="{FF2B5EF4-FFF2-40B4-BE49-F238E27FC236}">
                  <a16:creationId xmlns:a16="http://schemas.microsoft.com/office/drawing/2014/main" id="{FDD3C125-22F9-9920-C104-22D1990B9B7D}"/>
                </a:ext>
              </a:extLst>
            </p:cNvPr>
            <p:cNvSpPr/>
            <p:nvPr/>
          </p:nvSpPr>
          <p:spPr>
            <a:xfrm>
              <a:off x="7467599" y="1216697"/>
              <a:ext cx="4316463" cy="574512"/>
            </a:xfrm>
            <a:prstGeom prst="rect">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a:t>Next Steps</a:t>
              </a:r>
            </a:p>
          </p:txBody>
        </p:sp>
        <p:sp>
          <p:nvSpPr>
            <p:cNvPr id="8" name="Rectangle 7">
              <a:extLst>
                <a:ext uri="{FF2B5EF4-FFF2-40B4-BE49-F238E27FC236}">
                  <a16:creationId xmlns:a16="http://schemas.microsoft.com/office/drawing/2014/main" id="{F27A37A2-F59D-665D-658A-4FA8868B26CD}"/>
                </a:ext>
              </a:extLst>
            </p:cNvPr>
            <p:cNvSpPr/>
            <p:nvPr/>
          </p:nvSpPr>
          <p:spPr>
            <a:xfrm>
              <a:off x="126884" y="2068246"/>
              <a:ext cx="3359266" cy="1005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rPr>
                <a:t>Joint Agency Response (JAR) Representative: </a:t>
              </a:r>
              <a:r>
                <a:rPr lang="en-GB" sz="1100">
                  <a:solidFill>
                    <a:schemeClr val="tx1"/>
                  </a:solidFill>
                </a:rPr>
                <a:t>You may be notified by a representative from the JAR process, often a health or police representative or via HIAS. </a:t>
              </a:r>
            </a:p>
          </p:txBody>
        </p:sp>
        <p:sp>
          <p:nvSpPr>
            <p:cNvPr id="9" name="Rectangle 8">
              <a:extLst>
                <a:ext uri="{FF2B5EF4-FFF2-40B4-BE49-F238E27FC236}">
                  <a16:creationId xmlns:a16="http://schemas.microsoft.com/office/drawing/2014/main" id="{FB892336-37A1-34EC-DABD-1804AD25AE2D}"/>
                </a:ext>
              </a:extLst>
            </p:cNvPr>
            <p:cNvSpPr/>
            <p:nvPr/>
          </p:nvSpPr>
          <p:spPr>
            <a:xfrm>
              <a:off x="126884" y="3281553"/>
              <a:ext cx="3359266" cy="13055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rPr>
                <a:t>School Community/Social Media: </a:t>
              </a:r>
            </a:p>
            <a:p>
              <a:r>
                <a:rPr lang="en-GB" sz="1100" b="0">
                  <a:solidFill>
                    <a:schemeClr val="tx1"/>
                  </a:solidFill>
                </a:rPr>
                <a:t>A report of a suspected suicide death or attempt could come from many  different sources, particularly if the suspected suicide was of a parent or sibling of a student. It is important that this information is verified as soon as possible to prevent the spread of misinformation. </a:t>
              </a:r>
              <a:r>
                <a:rPr lang="en-GB" sz="1100" b="1">
                  <a:solidFill>
                    <a:schemeClr val="tx1"/>
                  </a:solidFill>
                </a:rPr>
                <a:t> </a:t>
              </a:r>
            </a:p>
          </p:txBody>
        </p:sp>
        <p:sp>
          <p:nvSpPr>
            <p:cNvPr id="10" name="Rectangle 9">
              <a:extLst>
                <a:ext uri="{FF2B5EF4-FFF2-40B4-BE49-F238E27FC236}">
                  <a16:creationId xmlns:a16="http://schemas.microsoft.com/office/drawing/2014/main" id="{04EF4282-3ED4-E751-0A2A-C1EB99B41704}"/>
                </a:ext>
              </a:extLst>
            </p:cNvPr>
            <p:cNvSpPr/>
            <p:nvPr/>
          </p:nvSpPr>
          <p:spPr>
            <a:xfrm>
              <a:off x="126884" y="4795238"/>
              <a:ext cx="3359266" cy="9719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100" b="1">
                  <a:solidFill>
                    <a:schemeClr val="tx1"/>
                  </a:solidFill>
                </a:rPr>
                <a:t>Hampshire County Council: </a:t>
              </a:r>
              <a:r>
                <a:rPr lang="en-GB" sz="1100">
                  <a:solidFill>
                    <a:schemeClr val="tx1"/>
                  </a:solidFill>
                </a:rPr>
                <a:t>You may be notified of the death of a sibling/parent or staff member by a school improvement manager from Hampshire County Council or through the JAR. </a:t>
              </a:r>
              <a:endParaRPr lang="en-GB" sz="1100" b="1">
                <a:solidFill>
                  <a:schemeClr val="tx1"/>
                </a:solidFill>
              </a:endParaRPr>
            </a:p>
          </p:txBody>
        </p:sp>
        <p:sp>
          <p:nvSpPr>
            <p:cNvPr id="11" name="Rectangle 10">
              <a:extLst>
                <a:ext uri="{FF2B5EF4-FFF2-40B4-BE49-F238E27FC236}">
                  <a16:creationId xmlns:a16="http://schemas.microsoft.com/office/drawing/2014/main" id="{C058F659-92DB-F583-5503-29BFA35F3424}"/>
                </a:ext>
              </a:extLst>
            </p:cNvPr>
            <p:cNvSpPr/>
            <p:nvPr/>
          </p:nvSpPr>
          <p:spPr>
            <a:xfrm>
              <a:off x="3987491" y="3034885"/>
              <a:ext cx="3206866" cy="13055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Please notify the relevant county education manager so that they are aware that the story is circulating. If a suspected suicide death is confirmed through official channels, you will be notified via JAR or a school improvement manager.  </a:t>
              </a:r>
              <a:endParaRPr lang="en-GB" sz="1100">
                <a:solidFill>
                  <a:schemeClr val="tx1"/>
                </a:solidFill>
                <a:highlight>
                  <a:srgbClr val="FFFF00"/>
                </a:highlight>
              </a:endParaRPr>
            </a:p>
            <a:p>
              <a:r>
                <a:rPr lang="en-GB" sz="1100">
                  <a:solidFill>
                    <a:schemeClr val="tx1"/>
                  </a:solidFill>
                </a:rPr>
                <a:t> </a:t>
              </a:r>
            </a:p>
          </p:txBody>
        </p:sp>
        <p:sp>
          <p:nvSpPr>
            <p:cNvPr id="13" name="Rectangle 12">
              <a:extLst>
                <a:ext uri="{FF2B5EF4-FFF2-40B4-BE49-F238E27FC236}">
                  <a16:creationId xmlns:a16="http://schemas.microsoft.com/office/drawing/2014/main" id="{5B000B2A-0AA3-E78E-3AB1-C1D5E28FEC24}"/>
                </a:ext>
              </a:extLst>
            </p:cNvPr>
            <p:cNvSpPr/>
            <p:nvPr/>
          </p:nvSpPr>
          <p:spPr>
            <a:xfrm>
              <a:off x="8115300" y="1959357"/>
              <a:ext cx="3524249" cy="10051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rPr>
                <a:t>Student or staff member suspected suicide death:</a:t>
              </a:r>
            </a:p>
            <a:p>
              <a:pPr marL="171450" indent="-171450">
                <a:buFont typeface="Arial" panose="020B0604020202020204" pitchFamily="34" charset="0"/>
                <a:buChar char="•"/>
              </a:pPr>
              <a:r>
                <a:rPr lang="en-GB" sz="1100" b="0">
                  <a:solidFill>
                    <a:schemeClr val="tx1"/>
                  </a:solidFill>
                </a:rPr>
                <a:t>Convene a postvention/crisis response team (see guidance page </a:t>
              </a:r>
              <a:r>
                <a:rPr lang="en-GB" sz="1100" b="0">
                  <a:solidFill>
                    <a:schemeClr val="tx1"/>
                  </a:solidFill>
                  <a:hlinkClick r:id="rId3" action="ppaction://hlinksldjump"/>
                </a:rPr>
                <a:t>18</a:t>
              </a:r>
              <a:r>
                <a:rPr lang="en-GB" sz="1100" b="0">
                  <a:solidFill>
                    <a:schemeClr val="tx1"/>
                  </a:solidFill>
                </a:rPr>
                <a:t>)</a:t>
              </a:r>
            </a:p>
            <a:p>
              <a:r>
                <a:rPr lang="en-GB" sz="1100">
                  <a:solidFill>
                    <a:schemeClr val="tx1"/>
                  </a:solidFill>
                </a:rPr>
                <a:t> </a:t>
              </a:r>
            </a:p>
          </p:txBody>
        </p:sp>
        <p:sp>
          <p:nvSpPr>
            <p:cNvPr id="14" name="Rectangle 13">
              <a:extLst>
                <a:ext uri="{FF2B5EF4-FFF2-40B4-BE49-F238E27FC236}">
                  <a16:creationId xmlns:a16="http://schemas.microsoft.com/office/drawing/2014/main" id="{ADCB5CEF-E446-B913-AC3C-9F32834B595A}"/>
                </a:ext>
              </a:extLst>
            </p:cNvPr>
            <p:cNvSpPr/>
            <p:nvPr/>
          </p:nvSpPr>
          <p:spPr>
            <a:xfrm>
              <a:off x="8110601" y="3073374"/>
              <a:ext cx="3524249" cy="13640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a:solidFill>
                    <a:schemeClr val="tx1"/>
                  </a:solidFill>
                </a:rPr>
                <a:t>Parent/Sibling/Previous staff member suspected suicide death</a:t>
              </a:r>
              <a:r>
                <a:rPr lang="en-GB" sz="1000">
                  <a:solidFill>
                    <a:schemeClr val="tx1"/>
                  </a:solidFill>
                </a:rPr>
                <a:t>: </a:t>
              </a:r>
            </a:p>
            <a:p>
              <a:pPr marL="171450" indent="-171450">
                <a:buFont typeface="Arial" panose="020B0604020202020204" pitchFamily="34" charset="0"/>
                <a:buChar char="•"/>
              </a:pPr>
              <a:r>
                <a:rPr lang="en-GB" sz="1000">
                  <a:solidFill>
                    <a:schemeClr val="tx1"/>
                  </a:solidFill>
                </a:rPr>
                <a:t>No postvention response group needed; consult with HIAS if the impact of the death is significant and you feel a comprehensive postvention response is appropriate. </a:t>
              </a:r>
              <a:endParaRPr lang="en-GB" sz="1000">
                <a:solidFill>
                  <a:schemeClr val="tx1"/>
                </a:solidFill>
                <a:cs typeface="Calibri"/>
              </a:endParaRPr>
            </a:p>
            <a:p>
              <a:pPr marL="171450" indent="-171450">
                <a:buFont typeface="Arial" panose="020B0604020202020204" pitchFamily="34" charset="0"/>
                <a:buChar char="•"/>
              </a:pPr>
              <a:r>
                <a:rPr lang="en-GB" sz="1000">
                  <a:solidFill>
                    <a:schemeClr val="tx1"/>
                  </a:solidFill>
                </a:rPr>
                <a:t>Ensure affected student(s) and staff are offered suitable bereavement and/or mental health support (see page </a:t>
              </a:r>
              <a:r>
                <a:rPr lang="en-GB" sz="1000">
                  <a:solidFill>
                    <a:schemeClr val="tx1"/>
                  </a:solidFill>
                  <a:hlinkClick r:id="rId4" action="ppaction://hlinksldjump"/>
                </a:rPr>
                <a:t>9 &amp; 10</a:t>
              </a:r>
              <a:r>
                <a:rPr lang="en-GB" sz="1000">
                  <a:solidFill>
                    <a:schemeClr val="tx1"/>
                  </a:solidFill>
                </a:rPr>
                <a:t>). </a:t>
              </a:r>
              <a:endParaRPr lang="en-GB" sz="1000" u="sng">
                <a:solidFill>
                  <a:schemeClr val="tx1"/>
                </a:solidFill>
              </a:endParaRPr>
            </a:p>
          </p:txBody>
        </p:sp>
        <p:sp>
          <p:nvSpPr>
            <p:cNvPr id="15" name="Rectangle 14">
              <a:extLst>
                <a:ext uri="{FF2B5EF4-FFF2-40B4-BE49-F238E27FC236}">
                  <a16:creationId xmlns:a16="http://schemas.microsoft.com/office/drawing/2014/main" id="{EEC6F835-2BA2-82C4-6747-35A94B82A5F4}"/>
                </a:ext>
              </a:extLst>
            </p:cNvPr>
            <p:cNvSpPr/>
            <p:nvPr/>
          </p:nvSpPr>
          <p:spPr>
            <a:xfrm>
              <a:off x="8110601" y="4545077"/>
              <a:ext cx="3487790" cy="141198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rPr>
                <a:t>Serious suicide attempt or self-harm incident:</a:t>
              </a:r>
            </a:p>
            <a:p>
              <a:pPr marL="171450" indent="-171450">
                <a:buFont typeface="Arial" panose="020B0604020202020204" pitchFamily="34" charset="0"/>
                <a:buChar char="•"/>
              </a:pPr>
              <a:r>
                <a:rPr lang="en-GB" sz="1100" b="0">
                  <a:solidFill>
                    <a:schemeClr val="tx1"/>
                  </a:solidFill>
                </a:rPr>
                <a:t>Unless a potential suicide cluster* has been identified, no crisis response team needed</a:t>
              </a:r>
            </a:p>
            <a:p>
              <a:pPr marL="171450" indent="-171450">
                <a:buFont typeface="Arial" panose="020B0604020202020204" pitchFamily="34" charset="0"/>
                <a:buChar char="•"/>
              </a:pPr>
              <a:r>
                <a:rPr lang="en-GB" sz="1100" b="0">
                  <a:solidFill>
                    <a:schemeClr val="tx1"/>
                  </a:solidFill>
                </a:rPr>
                <a:t>Ensure effective partnership working to support return to school after a serious incident, whereby the young person is at the centre of decision making</a:t>
              </a:r>
            </a:p>
            <a:p>
              <a:pPr marL="171450" indent="-171450">
                <a:buFont typeface="Arial" panose="020B0604020202020204" pitchFamily="34" charset="0"/>
                <a:buChar char="•"/>
              </a:pPr>
              <a:r>
                <a:rPr lang="en-GB" sz="1100">
                  <a:solidFill>
                    <a:schemeClr val="tx1"/>
                  </a:solidFill>
                </a:rPr>
                <a:t>Liaise with CAMHS locality lead regarding safety plan</a:t>
              </a:r>
            </a:p>
          </p:txBody>
        </p:sp>
      </p:grpSp>
      <p:cxnSp>
        <p:nvCxnSpPr>
          <p:cNvPr id="19" name="Straight Connector 33">
            <a:extLst>
              <a:ext uri="{FF2B5EF4-FFF2-40B4-BE49-F238E27FC236}">
                <a16:creationId xmlns:a16="http://schemas.microsoft.com/office/drawing/2014/main" id="{1A53DEC5-1D9F-1AB3-60F5-78EDA77AAA6A}"/>
              </a:ext>
            </a:extLst>
          </p:cNvPr>
          <p:cNvCxnSpPr>
            <a:cxnSpLocks/>
            <a:stCxn id="8" idx="3"/>
            <a:endCxn id="13" idx="1"/>
          </p:cNvCxnSpPr>
          <p:nvPr/>
        </p:nvCxnSpPr>
        <p:spPr>
          <a:xfrm flipV="1">
            <a:off x="3568448" y="2346995"/>
            <a:ext cx="4629150" cy="108889"/>
          </a:xfrm>
          <a:prstGeom prst="bentConnector3">
            <a:avLst>
              <a:gd name="adj1" fmla="val 90604"/>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Connector 33">
            <a:extLst>
              <a:ext uri="{FF2B5EF4-FFF2-40B4-BE49-F238E27FC236}">
                <a16:creationId xmlns:a16="http://schemas.microsoft.com/office/drawing/2014/main" id="{6EF0B6C5-9E04-B72D-BDCA-3B8EC41D9B9B}"/>
              </a:ext>
            </a:extLst>
          </p:cNvPr>
          <p:cNvCxnSpPr>
            <a:cxnSpLocks/>
            <a:stCxn id="8" idx="3"/>
            <a:endCxn id="14" idx="1"/>
          </p:cNvCxnSpPr>
          <p:nvPr/>
        </p:nvCxnSpPr>
        <p:spPr>
          <a:xfrm>
            <a:off x="3568448" y="2455884"/>
            <a:ext cx="4624451" cy="1184566"/>
          </a:xfrm>
          <a:prstGeom prst="bentConnector3">
            <a:avLst>
              <a:gd name="adj1" fmla="val 90645"/>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5" name="Straight Connector 33">
            <a:extLst>
              <a:ext uri="{FF2B5EF4-FFF2-40B4-BE49-F238E27FC236}">
                <a16:creationId xmlns:a16="http://schemas.microsoft.com/office/drawing/2014/main" id="{807766EC-62F7-2DC7-D056-3FF317580673}"/>
              </a:ext>
            </a:extLst>
          </p:cNvPr>
          <p:cNvCxnSpPr>
            <a:cxnSpLocks/>
            <a:stCxn id="8" idx="3"/>
            <a:endCxn id="15" idx="1"/>
          </p:cNvCxnSpPr>
          <p:nvPr/>
        </p:nvCxnSpPr>
        <p:spPr>
          <a:xfrm>
            <a:off x="3568448" y="2455884"/>
            <a:ext cx="4624451" cy="2680261"/>
          </a:xfrm>
          <a:prstGeom prst="bentConnector3">
            <a:avLst>
              <a:gd name="adj1" fmla="val 90370"/>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2" name="Straight Connector 33">
            <a:extLst>
              <a:ext uri="{FF2B5EF4-FFF2-40B4-BE49-F238E27FC236}">
                <a16:creationId xmlns:a16="http://schemas.microsoft.com/office/drawing/2014/main" id="{127DB609-E0AA-BAE7-8841-12D776FF5278}"/>
              </a:ext>
            </a:extLst>
          </p:cNvPr>
          <p:cNvCxnSpPr>
            <a:cxnSpLocks/>
            <a:stCxn id="9" idx="3"/>
            <a:endCxn id="11" idx="1"/>
          </p:cNvCxnSpPr>
          <p:nvPr/>
        </p:nvCxnSpPr>
        <p:spPr>
          <a:xfrm flipV="1">
            <a:off x="3568448" y="3572712"/>
            <a:ext cx="501341" cy="246668"/>
          </a:xfrm>
          <a:prstGeom prst="bentConnector3">
            <a:avLst>
              <a:gd name="adj1" fmla="val 50000"/>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Connector 33">
            <a:extLst>
              <a:ext uri="{FF2B5EF4-FFF2-40B4-BE49-F238E27FC236}">
                <a16:creationId xmlns:a16="http://schemas.microsoft.com/office/drawing/2014/main" id="{7BB6DB23-D78D-7A99-E4F8-C011946DF5FD}"/>
              </a:ext>
            </a:extLst>
          </p:cNvPr>
          <p:cNvCxnSpPr>
            <a:cxnSpLocks/>
            <a:stCxn id="11" idx="3"/>
            <a:endCxn id="14" idx="1"/>
          </p:cNvCxnSpPr>
          <p:nvPr/>
        </p:nvCxnSpPr>
        <p:spPr>
          <a:xfrm>
            <a:off x="7276655" y="3572712"/>
            <a:ext cx="916244" cy="67738"/>
          </a:xfrm>
          <a:prstGeom prst="bentConnector3">
            <a:avLst>
              <a:gd name="adj1" fmla="val 50000"/>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2" name="Straight Connector 33">
            <a:extLst>
              <a:ext uri="{FF2B5EF4-FFF2-40B4-BE49-F238E27FC236}">
                <a16:creationId xmlns:a16="http://schemas.microsoft.com/office/drawing/2014/main" id="{AFFE3125-8F07-EE09-06DC-DDD71408ACDE}"/>
              </a:ext>
            </a:extLst>
          </p:cNvPr>
          <p:cNvCxnSpPr>
            <a:cxnSpLocks/>
            <a:stCxn id="10" idx="3"/>
            <a:endCxn id="14" idx="1"/>
          </p:cNvCxnSpPr>
          <p:nvPr/>
        </p:nvCxnSpPr>
        <p:spPr>
          <a:xfrm flipV="1">
            <a:off x="3568448" y="3640450"/>
            <a:ext cx="4624451" cy="1525829"/>
          </a:xfrm>
          <a:prstGeom prst="bentConnector3">
            <a:avLst>
              <a:gd name="adj1" fmla="val 90479"/>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E6E58DDF-27E1-FC12-1CF6-071CE0CD8C5B}"/>
              </a:ext>
            </a:extLst>
          </p:cNvPr>
          <p:cNvSpPr txBox="1"/>
          <p:nvPr/>
        </p:nvSpPr>
        <p:spPr>
          <a:xfrm>
            <a:off x="0" y="-29493"/>
            <a:ext cx="12192000" cy="584775"/>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Flowchart: Notification of a Suspected Suicide</a:t>
            </a:r>
          </a:p>
        </p:txBody>
      </p:sp>
      <p:grpSp>
        <p:nvGrpSpPr>
          <p:cNvPr id="2" name="Google Shape;336;p10">
            <a:extLst>
              <a:ext uri="{FF2B5EF4-FFF2-40B4-BE49-F238E27FC236}">
                <a16:creationId xmlns:a16="http://schemas.microsoft.com/office/drawing/2014/main" id="{AD4CA836-4438-EE17-5EBF-ACD64998BC9D}"/>
              </a:ext>
            </a:extLst>
          </p:cNvPr>
          <p:cNvGrpSpPr/>
          <p:nvPr/>
        </p:nvGrpSpPr>
        <p:grpSpPr>
          <a:xfrm>
            <a:off x="8809079" y="55822"/>
            <a:ext cx="3253429" cy="401393"/>
            <a:chOff x="121959" y="6298503"/>
            <a:chExt cx="3253429" cy="401393"/>
          </a:xfrm>
        </p:grpSpPr>
        <p:grpSp>
          <p:nvGrpSpPr>
            <p:cNvPr id="4" name="Google Shape;337;p10">
              <a:extLst>
                <a:ext uri="{FF2B5EF4-FFF2-40B4-BE49-F238E27FC236}">
                  <a16:creationId xmlns:a16="http://schemas.microsoft.com/office/drawing/2014/main" id="{84FEC383-D1D1-48CB-BCD4-34F463EC0CA8}"/>
                </a:ext>
              </a:extLst>
            </p:cNvPr>
            <p:cNvGrpSpPr/>
            <p:nvPr/>
          </p:nvGrpSpPr>
          <p:grpSpPr>
            <a:xfrm>
              <a:off x="121959" y="6298503"/>
              <a:ext cx="360445" cy="369332"/>
              <a:chOff x="2430842" y="967603"/>
              <a:chExt cx="360445" cy="369332"/>
            </a:xfrm>
          </p:grpSpPr>
          <p:sp>
            <p:nvSpPr>
              <p:cNvPr id="37" name="Google Shape;338;p10">
                <a:extLst>
                  <a:ext uri="{FF2B5EF4-FFF2-40B4-BE49-F238E27FC236}">
                    <a16:creationId xmlns:a16="http://schemas.microsoft.com/office/drawing/2014/main" id="{5C8786C0-DCAE-7EF1-C2F6-1CBAB87FD2F7}"/>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39;p10">
                <a:extLst>
                  <a:ext uri="{FF2B5EF4-FFF2-40B4-BE49-F238E27FC236}">
                    <a16:creationId xmlns:a16="http://schemas.microsoft.com/office/drawing/2014/main" id="{084CF63D-3D52-A5E2-72D1-D158C563E37A}"/>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16" name="Google Shape;340;p10">
              <a:extLst>
                <a:ext uri="{FF2B5EF4-FFF2-40B4-BE49-F238E27FC236}">
                  <a16:creationId xmlns:a16="http://schemas.microsoft.com/office/drawing/2014/main" id="{7C6E60D7-5910-7625-E361-F37804EDA084}"/>
                </a:ext>
              </a:extLst>
            </p:cNvPr>
            <p:cNvGrpSpPr/>
            <p:nvPr/>
          </p:nvGrpSpPr>
          <p:grpSpPr>
            <a:xfrm>
              <a:off x="590670" y="6305070"/>
              <a:ext cx="360445" cy="369332"/>
              <a:chOff x="2430842" y="967603"/>
              <a:chExt cx="360445" cy="369332"/>
            </a:xfrm>
          </p:grpSpPr>
          <p:sp>
            <p:nvSpPr>
              <p:cNvPr id="34" name="Google Shape;341;p10">
                <a:extLst>
                  <a:ext uri="{FF2B5EF4-FFF2-40B4-BE49-F238E27FC236}">
                    <a16:creationId xmlns:a16="http://schemas.microsoft.com/office/drawing/2014/main" id="{B44BCC54-DD51-014F-7D6C-3651E8C0B3CE}"/>
                  </a:ext>
                </a:extLst>
              </p:cNvPr>
              <p:cNvSpPr/>
              <p:nvPr/>
            </p:nvSpPr>
            <p:spPr>
              <a:xfrm>
                <a:off x="2430842" y="975971"/>
                <a:ext cx="360445" cy="352596"/>
              </a:xfrm>
              <a:prstGeom prst="flowChartConnector">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42;p10">
                <a:extLst>
                  <a:ext uri="{FF2B5EF4-FFF2-40B4-BE49-F238E27FC236}">
                    <a16:creationId xmlns:a16="http://schemas.microsoft.com/office/drawing/2014/main" id="{2A5E8BD6-60AC-9EEB-9A70-2260FA3DABCF}"/>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17" name="Google Shape;343;p10">
              <a:extLst>
                <a:ext uri="{FF2B5EF4-FFF2-40B4-BE49-F238E27FC236}">
                  <a16:creationId xmlns:a16="http://schemas.microsoft.com/office/drawing/2014/main" id="{63BA1183-B54C-C114-8B91-98450F5918EC}"/>
                </a:ext>
              </a:extLst>
            </p:cNvPr>
            <p:cNvGrpSpPr/>
            <p:nvPr/>
          </p:nvGrpSpPr>
          <p:grpSpPr>
            <a:xfrm>
              <a:off x="1098941" y="6305070"/>
              <a:ext cx="360445" cy="369332"/>
              <a:chOff x="2430842" y="967603"/>
              <a:chExt cx="360445" cy="369332"/>
            </a:xfrm>
          </p:grpSpPr>
          <p:sp>
            <p:nvSpPr>
              <p:cNvPr id="32" name="Google Shape;344;p10">
                <a:extLst>
                  <a:ext uri="{FF2B5EF4-FFF2-40B4-BE49-F238E27FC236}">
                    <a16:creationId xmlns:a16="http://schemas.microsoft.com/office/drawing/2014/main" id="{FAA8CCC0-4959-0EE9-9402-16D5A5346F05}"/>
                  </a:ext>
                </a:extLst>
              </p:cNvPr>
              <p:cNvSpPr/>
              <p:nvPr/>
            </p:nvSpPr>
            <p:spPr>
              <a:xfrm>
                <a:off x="2430842" y="975971"/>
                <a:ext cx="360445" cy="352596"/>
              </a:xfrm>
              <a:prstGeom prst="flowChartConnector">
                <a:avLst/>
              </a:prstGeom>
              <a:solidFill>
                <a:schemeClr val="accent6"/>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45;p10">
                <a:extLst>
                  <a:ext uri="{FF2B5EF4-FFF2-40B4-BE49-F238E27FC236}">
                    <a16:creationId xmlns:a16="http://schemas.microsoft.com/office/drawing/2014/main" id="{96B80872-AE1B-E2C2-F208-DC51D0328AD2}"/>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18" name="Google Shape;346;p10">
              <a:extLst>
                <a:ext uri="{FF2B5EF4-FFF2-40B4-BE49-F238E27FC236}">
                  <a16:creationId xmlns:a16="http://schemas.microsoft.com/office/drawing/2014/main" id="{0A4056AB-393C-1069-CA62-99C4F9E10A03}"/>
                </a:ext>
              </a:extLst>
            </p:cNvPr>
            <p:cNvGrpSpPr/>
            <p:nvPr/>
          </p:nvGrpSpPr>
          <p:grpSpPr>
            <a:xfrm>
              <a:off x="1586056" y="6298503"/>
              <a:ext cx="360445" cy="369332"/>
              <a:chOff x="2430842" y="967603"/>
              <a:chExt cx="360445" cy="369332"/>
            </a:xfrm>
          </p:grpSpPr>
          <p:sp>
            <p:nvSpPr>
              <p:cNvPr id="30" name="Google Shape;347;p10">
                <a:extLst>
                  <a:ext uri="{FF2B5EF4-FFF2-40B4-BE49-F238E27FC236}">
                    <a16:creationId xmlns:a16="http://schemas.microsoft.com/office/drawing/2014/main" id="{84CB25A1-52A4-8662-110D-91E7551CF439}"/>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48;p10">
                <a:extLst>
                  <a:ext uri="{FF2B5EF4-FFF2-40B4-BE49-F238E27FC236}">
                    <a16:creationId xmlns:a16="http://schemas.microsoft.com/office/drawing/2014/main" id="{82DC7DCD-77D5-BF1A-431C-2728B28A00CF}"/>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20" name="Google Shape;349;p10">
              <a:extLst>
                <a:ext uri="{FF2B5EF4-FFF2-40B4-BE49-F238E27FC236}">
                  <a16:creationId xmlns:a16="http://schemas.microsoft.com/office/drawing/2014/main" id="{02CA9321-CF72-04D8-648B-7DD4109DC59F}"/>
                </a:ext>
              </a:extLst>
            </p:cNvPr>
            <p:cNvGrpSpPr/>
            <p:nvPr/>
          </p:nvGrpSpPr>
          <p:grpSpPr>
            <a:xfrm>
              <a:off x="2075923" y="6313828"/>
              <a:ext cx="360445" cy="369332"/>
              <a:chOff x="2430842" y="967603"/>
              <a:chExt cx="360445" cy="369332"/>
            </a:xfrm>
          </p:grpSpPr>
          <p:sp>
            <p:nvSpPr>
              <p:cNvPr id="28" name="Google Shape;350;p10">
                <a:extLst>
                  <a:ext uri="{FF2B5EF4-FFF2-40B4-BE49-F238E27FC236}">
                    <a16:creationId xmlns:a16="http://schemas.microsoft.com/office/drawing/2014/main" id="{8672AB7D-3960-3360-DC3D-3B2A8FC6F768}"/>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351;p10">
                <a:extLst>
                  <a:ext uri="{FF2B5EF4-FFF2-40B4-BE49-F238E27FC236}">
                    <a16:creationId xmlns:a16="http://schemas.microsoft.com/office/drawing/2014/main" id="{92CC2F5F-D6C6-02B3-396C-F6CDFAC2154E}"/>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21" name="Google Shape;352;p10">
              <a:extLst>
                <a:ext uri="{FF2B5EF4-FFF2-40B4-BE49-F238E27FC236}">
                  <a16:creationId xmlns:a16="http://schemas.microsoft.com/office/drawing/2014/main" id="{6F1DF4CD-FD49-C16E-37AC-1ECF1FB22B4B}"/>
                </a:ext>
              </a:extLst>
            </p:cNvPr>
            <p:cNvGrpSpPr/>
            <p:nvPr/>
          </p:nvGrpSpPr>
          <p:grpSpPr>
            <a:xfrm>
              <a:off x="2575268" y="6330564"/>
              <a:ext cx="360445" cy="369332"/>
              <a:chOff x="2450952" y="987900"/>
              <a:chExt cx="360445" cy="369332"/>
            </a:xfrm>
          </p:grpSpPr>
          <p:sp>
            <p:nvSpPr>
              <p:cNvPr id="26" name="Google Shape;353;p10">
                <a:extLst>
                  <a:ext uri="{FF2B5EF4-FFF2-40B4-BE49-F238E27FC236}">
                    <a16:creationId xmlns:a16="http://schemas.microsoft.com/office/drawing/2014/main" id="{599B98F7-EAA1-416B-1CFD-E01EC3E5CE62}"/>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354;p10">
                <a:extLst>
                  <a:ext uri="{FF2B5EF4-FFF2-40B4-BE49-F238E27FC236}">
                    <a16:creationId xmlns:a16="http://schemas.microsoft.com/office/drawing/2014/main" id="{EFD0BA2B-2062-E2CE-8C62-5B0F534F2E3E}"/>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23" name="Google Shape;355;p10">
              <a:extLst>
                <a:ext uri="{FF2B5EF4-FFF2-40B4-BE49-F238E27FC236}">
                  <a16:creationId xmlns:a16="http://schemas.microsoft.com/office/drawing/2014/main" id="{30E05ABA-24D6-5479-6927-4FCE4139043C}"/>
                </a:ext>
              </a:extLst>
            </p:cNvPr>
            <p:cNvGrpSpPr/>
            <p:nvPr/>
          </p:nvGrpSpPr>
          <p:grpSpPr>
            <a:xfrm>
              <a:off x="3014943" y="6305070"/>
              <a:ext cx="360445" cy="369332"/>
              <a:chOff x="2430842" y="967603"/>
              <a:chExt cx="360445" cy="369332"/>
            </a:xfrm>
          </p:grpSpPr>
          <p:sp>
            <p:nvSpPr>
              <p:cNvPr id="24" name="Google Shape;356;p10">
                <a:extLst>
                  <a:ext uri="{FF2B5EF4-FFF2-40B4-BE49-F238E27FC236}">
                    <a16:creationId xmlns:a16="http://schemas.microsoft.com/office/drawing/2014/main" id="{AF2C2445-6C3A-6EE9-01B9-EDEC7A6299D6}"/>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357;p10">
                <a:extLst>
                  <a:ext uri="{FF2B5EF4-FFF2-40B4-BE49-F238E27FC236}">
                    <a16:creationId xmlns:a16="http://schemas.microsoft.com/office/drawing/2014/main" id="{2EE346D4-E8F3-CDD6-D5DA-1A8E9DE9DEE1}"/>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40" name="Slide Number Placeholder 39">
            <a:extLst>
              <a:ext uri="{FF2B5EF4-FFF2-40B4-BE49-F238E27FC236}">
                <a16:creationId xmlns:a16="http://schemas.microsoft.com/office/drawing/2014/main" id="{84BB9AE3-2748-2B91-34CC-98E736E85393}"/>
              </a:ext>
            </a:extLst>
          </p:cNvPr>
          <p:cNvSpPr>
            <a:spLocks noGrp="1"/>
          </p:cNvSpPr>
          <p:nvPr>
            <p:ph type="sldNum" sz="quarter" idx="12"/>
          </p:nvPr>
        </p:nvSpPr>
        <p:spPr/>
        <p:txBody>
          <a:bodyPr/>
          <a:lstStyle/>
          <a:p>
            <a:fld id="{54D5FAE9-ACED-44FF-B97E-F0BAA2A292A9}" type="slidenum">
              <a:rPr lang="en-GB" smtClean="0"/>
              <a:t>11</a:t>
            </a:fld>
            <a:endParaRPr lang="en-GB"/>
          </a:p>
        </p:txBody>
      </p:sp>
    </p:spTree>
    <p:extLst>
      <p:ext uri="{BB962C8B-B14F-4D97-AF65-F5344CB8AC3E}">
        <p14:creationId xmlns:p14="http://schemas.microsoft.com/office/powerpoint/2010/main" val="2639421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63D120-17DD-282E-E69B-9C9C2C204443}"/>
              </a:ext>
            </a:extLst>
          </p:cNvPr>
          <p:cNvSpPr/>
          <p:nvPr/>
        </p:nvSpPr>
        <p:spPr>
          <a:xfrm>
            <a:off x="139075" y="1266577"/>
            <a:ext cx="11976353" cy="555258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a:p>
        </p:txBody>
      </p:sp>
      <p:sp>
        <p:nvSpPr>
          <p:cNvPr id="9" name="Rectangle 8">
            <a:extLst>
              <a:ext uri="{FF2B5EF4-FFF2-40B4-BE49-F238E27FC236}">
                <a16:creationId xmlns:a16="http://schemas.microsoft.com/office/drawing/2014/main" id="{CE2D3AF4-7BF0-A9A9-6386-4B8BD2F33F8F}"/>
              </a:ext>
            </a:extLst>
          </p:cNvPr>
          <p:cNvSpPr/>
          <p:nvPr/>
        </p:nvSpPr>
        <p:spPr>
          <a:xfrm>
            <a:off x="239143" y="3167750"/>
            <a:ext cx="1942082" cy="238071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Day 1:</a:t>
            </a:r>
          </a:p>
          <a:p>
            <a:r>
              <a:rPr lang="en-GB" b="1" dirty="0">
                <a:solidFill>
                  <a:schemeClr val="tx1"/>
                </a:solidFill>
              </a:rPr>
              <a:t>Convene Postvention response team </a:t>
            </a:r>
          </a:p>
          <a:p>
            <a:r>
              <a:rPr lang="en-GB" sz="1400" b="1" dirty="0">
                <a:solidFill>
                  <a:schemeClr val="tx1"/>
                </a:solidFill>
              </a:rPr>
              <a:t>(see detailed roles and responsibilities guide </a:t>
            </a:r>
            <a:r>
              <a:rPr lang="en-GB" sz="1400" b="1" dirty="0">
                <a:solidFill>
                  <a:schemeClr val="tx1"/>
                </a:solidFill>
                <a:hlinkClick r:id="rId2" action="ppaction://hlinksldjump"/>
              </a:rPr>
              <a:t>page 19 </a:t>
            </a:r>
            <a:r>
              <a:rPr lang="en-GB" sz="1400" b="1" dirty="0">
                <a:solidFill>
                  <a:schemeClr val="tx1"/>
                </a:solidFill>
              </a:rPr>
              <a:t>) </a:t>
            </a:r>
            <a:r>
              <a:rPr lang="en-GB" b="1" dirty="0">
                <a:solidFill>
                  <a:schemeClr val="tx1"/>
                </a:solidFill>
              </a:rPr>
              <a:t>:</a:t>
            </a:r>
            <a:endParaRPr lang="en-GB" dirty="0">
              <a:solidFill>
                <a:schemeClr val="tx1"/>
              </a:solidFill>
            </a:endParaRPr>
          </a:p>
        </p:txBody>
      </p:sp>
      <p:sp>
        <p:nvSpPr>
          <p:cNvPr id="12" name="Rectangle 11">
            <a:extLst>
              <a:ext uri="{FF2B5EF4-FFF2-40B4-BE49-F238E27FC236}">
                <a16:creationId xmlns:a16="http://schemas.microsoft.com/office/drawing/2014/main" id="{CFE9C957-DF58-F1A9-084C-BAAAEC1971F2}"/>
              </a:ext>
            </a:extLst>
          </p:cNvPr>
          <p:cNvSpPr/>
          <p:nvPr/>
        </p:nvSpPr>
        <p:spPr>
          <a:xfrm>
            <a:off x="2760333" y="2212850"/>
            <a:ext cx="1535441" cy="695049"/>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Identify need for postvention team chair</a:t>
            </a:r>
            <a:endParaRPr lang="en-GB" sz="1100">
              <a:solidFill>
                <a:schemeClr val="tx1"/>
              </a:solidFill>
              <a:highlight>
                <a:srgbClr val="FFFF00"/>
              </a:highlight>
            </a:endParaRPr>
          </a:p>
          <a:p>
            <a:r>
              <a:rPr lang="en-GB" sz="1100">
                <a:solidFill>
                  <a:schemeClr val="tx1"/>
                </a:solidFill>
              </a:rPr>
              <a:t> </a:t>
            </a:r>
          </a:p>
        </p:txBody>
      </p:sp>
      <p:sp>
        <p:nvSpPr>
          <p:cNvPr id="2" name="TextBox 1">
            <a:extLst>
              <a:ext uri="{FF2B5EF4-FFF2-40B4-BE49-F238E27FC236}">
                <a16:creationId xmlns:a16="http://schemas.microsoft.com/office/drawing/2014/main" id="{416CD109-4C29-7773-AC13-7BCC26880CF3}"/>
              </a:ext>
            </a:extLst>
          </p:cNvPr>
          <p:cNvSpPr txBox="1"/>
          <p:nvPr/>
        </p:nvSpPr>
        <p:spPr>
          <a:xfrm>
            <a:off x="0" y="-19048"/>
            <a:ext cx="12192000" cy="584775"/>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Flowchart: Initial Postvention Response</a:t>
            </a:r>
          </a:p>
        </p:txBody>
      </p:sp>
      <p:sp>
        <p:nvSpPr>
          <p:cNvPr id="18" name="Rectangle 17">
            <a:extLst>
              <a:ext uri="{FF2B5EF4-FFF2-40B4-BE49-F238E27FC236}">
                <a16:creationId xmlns:a16="http://schemas.microsoft.com/office/drawing/2014/main" id="{2D63BAE4-0F0F-539F-CF16-B73A6E63F6CE}"/>
              </a:ext>
            </a:extLst>
          </p:cNvPr>
          <p:cNvSpPr/>
          <p:nvPr/>
        </p:nvSpPr>
        <p:spPr>
          <a:xfrm>
            <a:off x="2769860" y="3117734"/>
            <a:ext cx="1535440" cy="56073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Identify need for family liaison officer</a:t>
            </a:r>
            <a:endParaRPr lang="en-GB" sz="1100">
              <a:solidFill>
                <a:schemeClr val="tx1"/>
              </a:solidFill>
              <a:highlight>
                <a:srgbClr val="FFFF00"/>
              </a:highlight>
            </a:endParaRPr>
          </a:p>
        </p:txBody>
      </p:sp>
      <p:sp>
        <p:nvSpPr>
          <p:cNvPr id="19" name="Flowchart: Terminator 18">
            <a:extLst>
              <a:ext uri="{FF2B5EF4-FFF2-40B4-BE49-F238E27FC236}">
                <a16:creationId xmlns:a16="http://schemas.microsoft.com/office/drawing/2014/main" id="{8771236D-C0C3-3F6D-454C-EF1C0CEDBCAB}"/>
              </a:ext>
            </a:extLst>
          </p:cNvPr>
          <p:cNvSpPr/>
          <p:nvPr/>
        </p:nvSpPr>
        <p:spPr>
          <a:xfrm>
            <a:off x="380042" y="1540111"/>
            <a:ext cx="1649744" cy="772810"/>
          </a:xfrm>
          <a:prstGeom prst="flowChartTerminator">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a:solidFill>
                  <a:schemeClr val="bg1"/>
                </a:solidFill>
              </a:rPr>
              <a:t>Start: </a:t>
            </a:r>
          </a:p>
          <a:p>
            <a:pPr algn="ctr"/>
            <a:r>
              <a:rPr lang="en-GB" sz="1100" b="1">
                <a:solidFill>
                  <a:schemeClr val="bg1"/>
                </a:solidFill>
              </a:rPr>
              <a:t>See notification of suspected suicide process map</a:t>
            </a:r>
            <a:endParaRPr lang="en-GB" sz="1100" b="1">
              <a:solidFill>
                <a:schemeClr val="bg1"/>
              </a:solidFill>
              <a:highlight>
                <a:srgbClr val="FFFF00"/>
              </a:highlight>
            </a:endParaRPr>
          </a:p>
        </p:txBody>
      </p:sp>
      <p:sp>
        <p:nvSpPr>
          <p:cNvPr id="20" name="Rectangle 19">
            <a:extLst>
              <a:ext uri="{FF2B5EF4-FFF2-40B4-BE49-F238E27FC236}">
                <a16:creationId xmlns:a16="http://schemas.microsoft.com/office/drawing/2014/main" id="{2403EC06-5BEC-9632-8093-3A57644CD3E9}"/>
              </a:ext>
            </a:extLst>
          </p:cNvPr>
          <p:cNvSpPr/>
          <p:nvPr/>
        </p:nvSpPr>
        <p:spPr>
          <a:xfrm>
            <a:off x="2769860" y="4025819"/>
            <a:ext cx="1535440" cy="661938"/>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Identify need for communications lead</a:t>
            </a:r>
            <a:endParaRPr lang="en-GB" sz="1100">
              <a:solidFill>
                <a:schemeClr val="tx1"/>
              </a:solidFill>
              <a:highlight>
                <a:srgbClr val="FFFF00"/>
              </a:highlight>
            </a:endParaRPr>
          </a:p>
        </p:txBody>
      </p:sp>
      <p:sp>
        <p:nvSpPr>
          <p:cNvPr id="21" name="Rectangle 20">
            <a:extLst>
              <a:ext uri="{FF2B5EF4-FFF2-40B4-BE49-F238E27FC236}">
                <a16:creationId xmlns:a16="http://schemas.microsoft.com/office/drawing/2014/main" id="{D770E5EF-D332-54B6-6113-905FD5882EE3}"/>
              </a:ext>
            </a:extLst>
          </p:cNvPr>
          <p:cNvSpPr/>
          <p:nvPr/>
        </p:nvSpPr>
        <p:spPr>
          <a:xfrm>
            <a:off x="2769860" y="5035112"/>
            <a:ext cx="1535440" cy="556311"/>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Identify need for care for staff lead</a:t>
            </a:r>
            <a:endParaRPr lang="en-GB" sz="1100">
              <a:solidFill>
                <a:schemeClr val="tx1"/>
              </a:solidFill>
              <a:highlight>
                <a:srgbClr val="FFFF00"/>
              </a:highlight>
            </a:endParaRPr>
          </a:p>
        </p:txBody>
      </p:sp>
      <p:sp>
        <p:nvSpPr>
          <p:cNvPr id="22" name="Rectangle 21">
            <a:extLst>
              <a:ext uri="{FF2B5EF4-FFF2-40B4-BE49-F238E27FC236}">
                <a16:creationId xmlns:a16="http://schemas.microsoft.com/office/drawing/2014/main" id="{0E11DE42-7158-EA94-3155-8CEE189CCA43}"/>
              </a:ext>
            </a:extLst>
          </p:cNvPr>
          <p:cNvSpPr/>
          <p:nvPr/>
        </p:nvSpPr>
        <p:spPr>
          <a:xfrm>
            <a:off x="2769860" y="5940536"/>
            <a:ext cx="1535440" cy="556311"/>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Identify need for care for student lead</a:t>
            </a:r>
            <a:endParaRPr lang="en-GB" sz="1100">
              <a:solidFill>
                <a:schemeClr val="tx1"/>
              </a:solidFill>
              <a:highlight>
                <a:srgbClr val="FFFF00"/>
              </a:highlight>
            </a:endParaRPr>
          </a:p>
        </p:txBody>
      </p:sp>
      <p:sp>
        <p:nvSpPr>
          <p:cNvPr id="23" name="Rectangle 22">
            <a:extLst>
              <a:ext uri="{FF2B5EF4-FFF2-40B4-BE49-F238E27FC236}">
                <a16:creationId xmlns:a16="http://schemas.microsoft.com/office/drawing/2014/main" id="{80DF93BE-E997-C699-1EEE-56479B4BFC52}"/>
              </a:ext>
            </a:extLst>
          </p:cNvPr>
          <p:cNvSpPr/>
          <p:nvPr/>
        </p:nvSpPr>
        <p:spPr>
          <a:xfrm>
            <a:off x="4722483" y="2116111"/>
            <a:ext cx="3392817" cy="695048"/>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rPr>
              <a:t>From 24hrs of notification: </a:t>
            </a:r>
            <a:r>
              <a:rPr lang="en-GB" sz="1100" dirty="0">
                <a:solidFill>
                  <a:schemeClr val="tx1"/>
                </a:solidFill>
              </a:rPr>
              <a:t>Participate in JAR Process [student death &amp; attend other external meetings as required. Make executive decisions with response team, around additional support. </a:t>
            </a:r>
            <a:endParaRPr lang="en-GB" sz="1100" dirty="0">
              <a:solidFill>
                <a:schemeClr val="tx1"/>
              </a:solidFill>
              <a:highlight>
                <a:srgbClr val="FFFF00"/>
              </a:highlight>
            </a:endParaRPr>
          </a:p>
        </p:txBody>
      </p:sp>
      <p:sp>
        <p:nvSpPr>
          <p:cNvPr id="24" name="Rectangle 23">
            <a:extLst>
              <a:ext uri="{FF2B5EF4-FFF2-40B4-BE49-F238E27FC236}">
                <a16:creationId xmlns:a16="http://schemas.microsoft.com/office/drawing/2014/main" id="{1F7EE56D-F62A-3B25-0A94-D76DC617F177}"/>
              </a:ext>
            </a:extLst>
          </p:cNvPr>
          <p:cNvSpPr/>
          <p:nvPr/>
        </p:nvSpPr>
        <p:spPr>
          <a:xfrm>
            <a:off x="2769860" y="1376368"/>
            <a:ext cx="2335540" cy="679414"/>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Identify need for administrator to maintain accurate records of all actions taken and decisions made.</a:t>
            </a:r>
            <a:endParaRPr lang="en-GB" sz="1100">
              <a:solidFill>
                <a:schemeClr val="tx1"/>
              </a:solidFill>
              <a:highlight>
                <a:srgbClr val="FFFF00"/>
              </a:highlight>
            </a:endParaRPr>
          </a:p>
        </p:txBody>
      </p:sp>
      <p:sp>
        <p:nvSpPr>
          <p:cNvPr id="25" name="Rectangle 24">
            <a:extLst>
              <a:ext uri="{FF2B5EF4-FFF2-40B4-BE49-F238E27FC236}">
                <a16:creationId xmlns:a16="http://schemas.microsoft.com/office/drawing/2014/main" id="{C796658E-FE4A-C8DC-21EC-969F674C987C}"/>
              </a:ext>
            </a:extLst>
          </p:cNvPr>
          <p:cNvSpPr/>
          <p:nvPr/>
        </p:nvSpPr>
        <p:spPr>
          <a:xfrm>
            <a:off x="4722484" y="2952217"/>
            <a:ext cx="3392816" cy="695048"/>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a:solidFill>
                  <a:schemeClr val="tx1"/>
                </a:solidFill>
              </a:rPr>
              <a:t>Work with Amparo bereavement support service to engage with the family of deceased once police permission is given. Agree what information can be shared with peers, staff and the wider community. Amparo contact details are on </a:t>
            </a:r>
            <a:r>
              <a:rPr lang="en-GB" sz="1000">
                <a:solidFill>
                  <a:schemeClr val="tx1"/>
                </a:solidFill>
                <a:hlinkClick r:id="rId3" action="ppaction://hlinksldjump"/>
              </a:rPr>
              <a:t>page 9</a:t>
            </a:r>
            <a:endParaRPr lang="en-GB" sz="1000">
              <a:solidFill>
                <a:schemeClr val="tx1"/>
              </a:solidFill>
            </a:endParaRPr>
          </a:p>
        </p:txBody>
      </p:sp>
      <p:sp>
        <p:nvSpPr>
          <p:cNvPr id="26" name="Rectangle 25">
            <a:extLst>
              <a:ext uri="{FF2B5EF4-FFF2-40B4-BE49-F238E27FC236}">
                <a16:creationId xmlns:a16="http://schemas.microsoft.com/office/drawing/2014/main" id="{FCDD65C3-C4DE-0E9A-CF95-C1FE1167CF29}"/>
              </a:ext>
            </a:extLst>
          </p:cNvPr>
          <p:cNvSpPr/>
          <p:nvPr/>
        </p:nvSpPr>
        <p:spPr>
          <a:xfrm>
            <a:off x="4722484" y="3925421"/>
            <a:ext cx="3164218" cy="756501"/>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solidFill>
                <a:schemeClr val="tx1"/>
              </a:solidFill>
            </a:endParaRPr>
          </a:p>
          <a:p>
            <a:r>
              <a:rPr lang="en-GB" sz="1100">
                <a:solidFill>
                  <a:schemeClr val="tx1"/>
                </a:solidFill>
              </a:rPr>
              <a:t>Liaise with HCC around communications and media enquiries. Use pre-agreed communication resources when speaking with students/staff/community. The comms toolkit is linked on page</a:t>
            </a:r>
            <a:r>
              <a:rPr lang="en-GB" sz="1100">
                <a:solidFill>
                  <a:schemeClr val="tx1"/>
                </a:solidFill>
                <a:hlinkClick r:id="rId4" action="ppaction://hlinksldjump"/>
              </a:rPr>
              <a:t> 3</a:t>
            </a:r>
            <a:r>
              <a:rPr lang="en-GB" sz="1100">
                <a:solidFill>
                  <a:schemeClr val="tx1"/>
                </a:solidFill>
              </a:rPr>
              <a:t>.</a:t>
            </a:r>
          </a:p>
          <a:p>
            <a:endParaRPr lang="en-GB" sz="1100">
              <a:solidFill>
                <a:schemeClr val="tx1"/>
              </a:solidFill>
            </a:endParaRPr>
          </a:p>
        </p:txBody>
      </p:sp>
      <p:sp>
        <p:nvSpPr>
          <p:cNvPr id="27" name="Rectangle 26">
            <a:extLst>
              <a:ext uri="{FF2B5EF4-FFF2-40B4-BE49-F238E27FC236}">
                <a16:creationId xmlns:a16="http://schemas.microsoft.com/office/drawing/2014/main" id="{95376CD5-A7B2-DFBD-8559-E42F8F82133E}"/>
              </a:ext>
            </a:extLst>
          </p:cNvPr>
          <p:cNvSpPr/>
          <p:nvPr/>
        </p:nvSpPr>
        <p:spPr>
          <a:xfrm>
            <a:off x="4722483" y="5059535"/>
            <a:ext cx="2640342" cy="531888"/>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Contact/coordinate bereavement support services (with student care lead). Amparo contact details are on </a:t>
            </a:r>
            <a:r>
              <a:rPr lang="en-GB" sz="1100">
                <a:solidFill>
                  <a:schemeClr val="tx1"/>
                </a:solidFill>
                <a:hlinkClick r:id="rId3" action="ppaction://hlinksldjump"/>
              </a:rPr>
              <a:t>page 9</a:t>
            </a:r>
            <a:endParaRPr lang="en-GB" sz="1100">
              <a:solidFill>
                <a:schemeClr val="tx1"/>
              </a:solidFill>
              <a:highlight>
                <a:srgbClr val="FFFF00"/>
              </a:highlight>
            </a:endParaRPr>
          </a:p>
        </p:txBody>
      </p:sp>
      <p:sp>
        <p:nvSpPr>
          <p:cNvPr id="28" name="Rectangle 27">
            <a:extLst>
              <a:ext uri="{FF2B5EF4-FFF2-40B4-BE49-F238E27FC236}">
                <a16:creationId xmlns:a16="http://schemas.microsoft.com/office/drawing/2014/main" id="{CED97FB6-D8E6-B3C6-C963-EA344FF1F579}"/>
              </a:ext>
            </a:extLst>
          </p:cNvPr>
          <p:cNvSpPr/>
          <p:nvPr/>
        </p:nvSpPr>
        <p:spPr>
          <a:xfrm>
            <a:off x="7980095" y="4777229"/>
            <a:ext cx="2333624" cy="657574"/>
          </a:xfrm>
          <a:prstGeom prst="rect">
            <a:avLst/>
          </a:prstGeom>
          <a:solidFill>
            <a:srgbClr val="C9D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rPr>
              <a:t>Day 1-3: </a:t>
            </a:r>
            <a:r>
              <a:rPr lang="en-GB" sz="1100">
                <a:solidFill>
                  <a:schemeClr val="tx1"/>
                </a:solidFill>
              </a:rPr>
              <a:t>Brief wider staff on suspected suicide death after family consent; offer bereavement support</a:t>
            </a:r>
          </a:p>
        </p:txBody>
      </p:sp>
      <p:sp>
        <p:nvSpPr>
          <p:cNvPr id="30" name="Rectangle 29">
            <a:extLst>
              <a:ext uri="{FF2B5EF4-FFF2-40B4-BE49-F238E27FC236}">
                <a16:creationId xmlns:a16="http://schemas.microsoft.com/office/drawing/2014/main" id="{E71FAF80-790E-4329-CD8F-DAAEB0E997FC}"/>
              </a:ext>
            </a:extLst>
          </p:cNvPr>
          <p:cNvSpPr/>
          <p:nvPr/>
        </p:nvSpPr>
        <p:spPr>
          <a:xfrm>
            <a:off x="4722483" y="5964959"/>
            <a:ext cx="2640342" cy="531888"/>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tx1"/>
                </a:solidFill>
              </a:rPr>
              <a:t>Contact/coordinate CAMHS support. Contact details are on </a:t>
            </a:r>
            <a:r>
              <a:rPr lang="en-GB" sz="1100">
                <a:solidFill>
                  <a:schemeClr val="tx1"/>
                </a:solidFill>
                <a:hlinkClick r:id="rId3" action="ppaction://hlinksldjump"/>
              </a:rPr>
              <a:t>page 9</a:t>
            </a:r>
            <a:endParaRPr lang="en-GB" sz="1100">
              <a:solidFill>
                <a:schemeClr val="tx1"/>
              </a:solidFill>
              <a:highlight>
                <a:srgbClr val="FFFF00"/>
              </a:highlight>
            </a:endParaRPr>
          </a:p>
        </p:txBody>
      </p:sp>
      <p:sp>
        <p:nvSpPr>
          <p:cNvPr id="31" name="Rectangle 30">
            <a:extLst>
              <a:ext uri="{FF2B5EF4-FFF2-40B4-BE49-F238E27FC236}">
                <a16:creationId xmlns:a16="http://schemas.microsoft.com/office/drawing/2014/main" id="{53C5B53F-3083-9275-6845-240C44D5F9AD}"/>
              </a:ext>
            </a:extLst>
          </p:cNvPr>
          <p:cNvSpPr/>
          <p:nvPr/>
        </p:nvSpPr>
        <p:spPr>
          <a:xfrm>
            <a:off x="8427706" y="2110875"/>
            <a:ext cx="1649744" cy="657574"/>
          </a:xfrm>
          <a:prstGeom prst="rect">
            <a:avLst/>
          </a:prstGeom>
          <a:solidFill>
            <a:srgbClr val="C9E4E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rPr>
              <a:t>Within week 1: </a:t>
            </a:r>
            <a:r>
              <a:rPr lang="en-GB" sz="1100">
                <a:solidFill>
                  <a:schemeClr val="tx1"/>
                </a:solidFill>
              </a:rPr>
              <a:t>Complete child death reporting form [student only]</a:t>
            </a:r>
          </a:p>
        </p:txBody>
      </p:sp>
      <p:sp>
        <p:nvSpPr>
          <p:cNvPr id="32" name="Rectangle 31">
            <a:extLst>
              <a:ext uri="{FF2B5EF4-FFF2-40B4-BE49-F238E27FC236}">
                <a16:creationId xmlns:a16="http://schemas.microsoft.com/office/drawing/2014/main" id="{4C7112B6-2658-2BB4-C3D5-BFAEDD439D70}"/>
              </a:ext>
            </a:extLst>
          </p:cNvPr>
          <p:cNvSpPr/>
          <p:nvPr/>
        </p:nvSpPr>
        <p:spPr>
          <a:xfrm>
            <a:off x="7780009" y="5858898"/>
            <a:ext cx="1744992" cy="763634"/>
          </a:xfrm>
          <a:prstGeom prst="rect">
            <a:avLst/>
          </a:prstGeom>
          <a:solidFill>
            <a:srgbClr val="C9D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rPr>
              <a:t>Day 1-3: </a:t>
            </a:r>
            <a:r>
              <a:rPr lang="en-GB" sz="1100">
                <a:solidFill>
                  <a:schemeClr val="tx1"/>
                </a:solidFill>
              </a:rPr>
              <a:t>Provide HCC pre-prepared briefing for staff to use when speaking with students</a:t>
            </a:r>
          </a:p>
        </p:txBody>
      </p:sp>
      <p:sp>
        <p:nvSpPr>
          <p:cNvPr id="34" name="Rectangle 33">
            <a:extLst>
              <a:ext uri="{FF2B5EF4-FFF2-40B4-BE49-F238E27FC236}">
                <a16:creationId xmlns:a16="http://schemas.microsoft.com/office/drawing/2014/main" id="{CF232AA7-C2B4-9CC0-D128-0345C9B59CDF}"/>
              </a:ext>
            </a:extLst>
          </p:cNvPr>
          <p:cNvSpPr/>
          <p:nvPr/>
        </p:nvSpPr>
        <p:spPr>
          <a:xfrm>
            <a:off x="9934219" y="5789101"/>
            <a:ext cx="1767844" cy="657574"/>
          </a:xfrm>
          <a:prstGeom prst="rect">
            <a:avLst/>
          </a:prstGeom>
          <a:solidFill>
            <a:srgbClr val="C9DB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rPr>
              <a:t>Day 1-3: </a:t>
            </a:r>
            <a:r>
              <a:rPr lang="en-GB" sz="1100">
                <a:solidFill>
                  <a:schemeClr val="tx1"/>
                </a:solidFill>
              </a:rPr>
              <a:t>Brief students on suspected suicide; offer bereavement/mental health support</a:t>
            </a:r>
          </a:p>
        </p:txBody>
      </p:sp>
      <p:sp>
        <p:nvSpPr>
          <p:cNvPr id="35" name="Flowchart: Terminator 34">
            <a:extLst>
              <a:ext uri="{FF2B5EF4-FFF2-40B4-BE49-F238E27FC236}">
                <a16:creationId xmlns:a16="http://schemas.microsoft.com/office/drawing/2014/main" id="{D6659D73-7FE4-8AB6-6AD0-D3757CC56F42}"/>
              </a:ext>
            </a:extLst>
          </p:cNvPr>
          <p:cNvSpPr/>
          <p:nvPr/>
        </p:nvSpPr>
        <p:spPr>
          <a:xfrm>
            <a:off x="10417418" y="3647265"/>
            <a:ext cx="1535440" cy="756491"/>
          </a:xfrm>
          <a:prstGeom prst="flowChartTerminator">
            <a:avLst/>
          </a:prstGeom>
          <a:solidFill>
            <a:srgbClr val="007078"/>
          </a:solidFill>
          <a:ln w="19050">
            <a:solidFill>
              <a:srgbClr val="007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End: </a:t>
            </a:r>
          </a:p>
          <a:p>
            <a:pPr algn="ctr"/>
            <a:r>
              <a:rPr lang="en-GB" sz="1100" b="1">
                <a:solidFill>
                  <a:schemeClr val="bg1"/>
                </a:solidFill>
              </a:rPr>
              <a:t>See Checklist Week 2 Onwards</a:t>
            </a:r>
            <a:endParaRPr lang="en-GB" sz="1100" b="1">
              <a:solidFill>
                <a:schemeClr val="bg1"/>
              </a:solidFill>
              <a:highlight>
                <a:srgbClr val="FFFF00"/>
              </a:highlight>
            </a:endParaRPr>
          </a:p>
          <a:p>
            <a:pPr algn="ctr"/>
            <a:r>
              <a:rPr lang="en-GB" sz="1100" b="1">
                <a:solidFill>
                  <a:schemeClr val="bg1"/>
                </a:solidFill>
              </a:rPr>
              <a:t> </a:t>
            </a:r>
          </a:p>
        </p:txBody>
      </p:sp>
      <p:cxnSp>
        <p:nvCxnSpPr>
          <p:cNvPr id="37" name="Connector: Elbow 36">
            <a:extLst>
              <a:ext uri="{FF2B5EF4-FFF2-40B4-BE49-F238E27FC236}">
                <a16:creationId xmlns:a16="http://schemas.microsoft.com/office/drawing/2014/main" id="{DC62D3E3-DCF4-F234-756C-2DEE8EEE1B59}"/>
              </a:ext>
            </a:extLst>
          </p:cNvPr>
          <p:cNvCxnSpPr>
            <a:cxnSpLocks/>
            <a:stCxn id="19" idx="2"/>
            <a:endCxn id="9" idx="0"/>
          </p:cNvCxnSpPr>
          <p:nvPr/>
        </p:nvCxnSpPr>
        <p:spPr>
          <a:xfrm rot="16200000" flipH="1">
            <a:off x="780135" y="2737700"/>
            <a:ext cx="854829" cy="5270"/>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4CDE0228-FB6B-4951-D12E-6065F8C5D548}"/>
              </a:ext>
            </a:extLst>
          </p:cNvPr>
          <p:cNvCxnSpPr>
            <a:cxnSpLocks/>
            <a:stCxn id="9" idx="3"/>
            <a:endCxn id="24" idx="1"/>
          </p:cNvCxnSpPr>
          <p:nvPr/>
        </p:nvCxnSpPr>
        <p:spPr>
          <a:xfrm flipV="1">
            <a:off x="2181225" y="1716075"/>
            <a:ext cx="588635" cy="264203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0B56700E-D946-E04D-8EFA-A261182A0798}"/>
              </a:ext>
            </a:extLst>
          </p:cNvPr>
          <p:cNvCxnSpPr>
            <a:cxnSpLocks/>
            <a:stCxn id="9" idx="3"/>
            <a:endCxn id="12" idx="1"/>
          </p:cNvCxnSpPr>
          <p:nvPr/>
        </p:nvCxnSpPr>
        <p:spPr>
          <a:xfrm flipV="1">
            <a:off x="2181225" y="2560375"/>
            <a:ext cx="579108" cy="1797730"/>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7B2A05A0-433E-86B1-B2F4-7B54D17ABF3F}"/>
              </a:ext>
            </a:extLst>
          </p:cNvPr>
          <p:cNvCxnSpPr>
            <a:cxnSpLocks/>
            <a:stCxn id="9" idx="3"/>
            <a:endCxn id="18" idx="1"/>
          </p:cNvCxnSpPr>
          <p:nvPr/>
        </p:nvCxnSpPr>
        <p:spPr>
          <a:xfrm flipV="1">
            <a:off x="2181225" y="3398099"/>
            <a:ext cx="588635" cy="960006"/>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F95FD688-4D5D-F8B3-0A97-B71E158512A3}"/>
              </a:ext>
            </a:extLst>
          </p:cNvPr>
          <p:cNvCxnSpPr>
            <a:cxnSpLocks/>
            <a:stCxn id="9" idx="3"/>
            <a:endCxn id="20" idx="1"/>
          </p:cNvCxnSpPr>
          <p:nvPr/>
        </p:nvCxnSpPr>
        <p:spPr>
          <a:xfrm flipV="1">
            <a:off x="2181225" y="4356788"/>
            <a:ext cx="588635" cy="1317"/>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C2D4B7E2-2AD4-5B1A-FB63-C93DD65151E1}"/>
              </a:ext>
            </a:extLst>
          </p:cNvPr>
          <p:cNvCxnSpPr>
            <a:cxnSpLocks/>
            <a:stCxn id="9" idx="3"/>
            <a:endCxn id="21" idx="1"/>
          </p:cNvCxnSpPr>
          <p:nvPr/>
        </p:nvCxnSpPr>
        <p:spPr>
          <a:xfrm>
            <a:off x="2181225" y="4358105"/>
            <a:ext cx="588635" cy="95516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334FC6D0-748F-3B65-7F38-7F63E4E24D68}"/>
              </a:ext>
            </a:extLst>
          </p:cNvPr>
          <p:cNvCxnSpPr>
            <a:cxnSpLocks/>
            <a:stCxn id="9" idx="3"/>
            <a:endCxn id="22" idx="1"/>
          </p:cNvCxnSpPr>
          <p:nvPr/>
        </p:nvCxnSpPr>
        <p:spPr>
          <a:xfrm>
            <a:off x="2181225" y="4358105"/>
            <a:ext cx="588635" cy="1860587"/>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414FFD22-6612-07B2-39C1-8E0DDB25F548}"/>
              </a:ext>
            </a:extLst>
          </p:cNvPr>
          <p:cNvCxnSpPr>
            <a:cxnSpLocks/>
            <a:endCxn id="23" idx="1"/>
          </p:cNvCxnSpPr>
          <p:nvPr/>
        </p:nvCxnSpPr>
        <p:spPr>
          <a:xfrm flipV="1">
            <a:off x="4305300" y="2463635"/>
            <a:ext cx="417183" cy="4952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0A6525EB-7BDD-3C52-2BA1-7C181E21FFBD}"/>
              </a:ext>
            </a:extLst>
          </p:cNvPr>
          <p:cNvCxnSpPr>
            <a:cxnSpLocks/>
            <a:stCxn id="18" idx="3"/>
            <a:endCxn id="25" idx="1"/>
          </p:cNvCxnSpPr>
          <p:nvPr/>
        </p:nvCxnSpPr>
        <p:spPr>
          <a:xfrm flipV="1">
            <a:off x="4305300" y="3299741"/>
            <a:ext cx="417184" cy="98358"/>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377AC8A3-5AA8-D18E-46FB-C7F80655E9F0}"/>
              </a:ext>
            </a:extLst>
          </p:cNvPr>
          <p:cNvCxnSpPr>
            <a:cxnSpLocks/>
            <a:endCxn id="26" idx="1"/>
          </p:cNvCxnSpPr>
          <p:nvPr/>
        </p:nvCxnSpPr>
        <p:spPr>
          <a:xfrm>
            <a:off x="4305299" y="4264511"/>
            <a:ext cx="417185" cy="3916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D1B9002B-0140-E352-BCF4-810E7DF8C519}"/>
              </a:ext>
            </a:extLst>
          </p:cNvPr>
          <p:cNvCxnSpPr>
            <a:cxnSpLocks/>
            <a:stCxn id="21" idx="3"/>
            <a:endCxn id="27" idx="1"/>
          </p:cNvCxnSpPr>
          <p:nvPr/>
        </p:nvCxnSpPr>
        <p:spPr>
          <a:xfrm>
            <a:off x="4305300" y="5313268"/>
            <a:ext cx="417183" cy="1221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58FA5057-68DE-4235-6C9D-D56FB4723E8F}"/>
              </a:ext>
            </a:extLst>
          </p:cNvPr>
          <p:cNvCxnSpPr>
            <a:cxnSpLocks/>
            <a:stCxn id="22" idx="3"/>
            <a:endCxn id="30" idx="1"/>
          </p:cNvCxnSpPr>
          <p:nvPr/>
        </p:nvCxnSpPr>
        <p:spPr>
          <a:xfrm>
            <a:off x="4305300" y="6218692"/>
            <a:ext cx="417183" cy="1221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77143FCE-EA4F-DEB7-ABA3-A0C512E1EC51}"/>
              </a:ext>
            </a:extLst>
          </p:cNvPr>
          <p:cNvCxnSpPr>
            <a:cxnSpLocks/>
            <a:stCxn id="25" idx="3"/>
            <a:endCxn id="28" idx="0"/>
          </p:cNvCxnSpPr>
          <p:nvPr/>
        </p:nvCxnSpPr>
        <p:spPr>
          <a:xfrm>
            <a:off x="8115300" y="3299741"/>
            <a:ext cx="1031607" cy="147748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B2BC7B95-E209-5621-79BB-C158934435E4}"/>
              </a:ext>
            </a:extLst>
          </p:cNvPr>
          <p:cNvCxnSpPr>
            <a:cxnSpLocks/>
            <a:stCxn id="26" idx="3"/>
            <a:endCxn id="28" idx="0"/>
          </p:cNvCxnSpPr>
          <p:nvPr/>
        </p:nvCxnSpPr>
        <p:spPr>
          <a:xfrm>
            <a:off x="7886702" y="4303672"/>
            <a:ext cx="1260205" cy="47355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41085B3F-5CF9-F7EA-5343-1EF095AF3D78}"/>
              </a:ext>
            </a:extLst>
          </p:cNvPr>
          <p:cNvCxnSpPr>
            <a:cxnSpLocks/>
            <a:stCxn id="23" idx="3"/>
            <a:endCxn id="31" idx="1"/>
          </p:cNvCxnSpPr>
          <p:nvPr/>
        </p:nvCxnSpPr>
        <p:spPr>
          <a:xfrm flipV="1">
            <a:off x="8115300" y="2439662"/>
            <a:ext cx="312406" cy="2397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77E96CEC-FD3F-2B90-5660-10CC79C0E0AB}"/>
              </a:ext>
            </a:extLst>
          </p:cNvPr>
          <p:cNvCxnSpPr>
            <a:cxnSpLocks/>
            <a:stCxn id="27" idx="3"/>
            <a:endCxn id="28" idx="1"/>
          </p:cNvCxnSpPr>
          <p:nvPr/>
        </p:nvCxnSpPr>
        <p:spPr>
          <a:xfrm flipV="1">
            <a:off x="7362825" y="5106016"/>
            <a:ext cx="617270" cy="21946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64F688DF-9181-2A85-FAA1-6684005098BE}"/>
              </a:ext>
            </a:extLst>
          </p:cNvPr>
          <p:cNvCxnSpPr>
            <a:cxnSpLocks/>
            <a:endCxn id="32" idx="1"/>
          </p:cNvCxnSpPr>
          <p:nvPr/>
        </p:nvCxnSpPr>
        <p:spPr>
          <a:xfrm>
            <a:off x="7362825" y="6209871"/>
            <a:ext cx="417184" cy="3084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A6C13C77-99C8-74B5-B390-1BF972FA1152}"/>
              </a:ext>
            </a:extLst>
          </p:cNvPr>
          <p:cNvCxnSpPr>
            <a:cxnSpLocks/>
            <a:stCxn id="28" idx="3"/>
            <a:endCxn id="34" idx="1"/>
          </p:cNvCxnSpPr>
          <p:nvPr/>
        </p:nvCxnSpPr>
        <p:spPr>
          <a:xfrm flipH="1">
            <a:off x="9934219" y="5106016"/>
            <a:ext cx="379500" cy="1011872"/>
          </a:xfrm>
          <a:prstGeom prst="bentConnector5">
            <a:avLst>
              <a:gd name="adj1" fmla="val -60237"/>
              <a:gd name="adj2" fmla="val 50000"/>
              <a:gd name="adj3" fmla="val 16023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D815556F-4477-C70B-97AA-ECA7345882E7}"/>
              </a:ext>
            </a:extLst>
          </p:cNvPr>
          <p:cNvCxnSpPr>
            <a:cxnSpLocks/>
            <a:stCxn id="32" idx="0"/>
            <a:endCxn id="28" idx="2"/>
          </p:cNvCxnSpPr>
          <p:nvPr/>
        </p:nvCxnSpPr>
        <p:spPr>
          <a:xfrm rot="5400000" flipH="1" flipV="1">
            <a:off x="8687659" y="5399650"/>
            <a:ext cx="424095" cy="494402"/>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3F765281-DE81-7B98-7B89-54A075D111D1}"/>
              </a:ext>
            </a:extLst>
          </p:cNvPr>
          <p:cNvCxnSpPr>
            <a:cxnSpLocks/>
            <a:stCxn id="34" idx="3"/>
            <a:endCxn id="35" idx="2"/>
          </p:cNvCxnSpPr>
          <p:nvPr/>
        </p:nvCxnSpPr>
        <p:spPr>
          <a:xfrm flipH="1" flipV="1">
            <a:off x="11185138" y="4403756"/>
            <a:ext cx="516925" cy="1714132"/>
          </a:xfrm>
          <a:prstGeom prst="bentConnector4">
            <a:avLst>
              <a:gd name="adj1" fmla="val -44223"/>
              <a:gd name="adj2" fmla="val 5959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C8404FD7-C9B4-6677-3CC7-D294C97CC4AF}"/>
              </a:ext>
            </a:extLst>
          </p:cNvPr>
          <p:cNvCxnSpPr>
            <a:cxnSpLocks/>
            <a:stCxn id="31" idx="3"/>
            <a:endCxn id="35" idx="0"/>
          </p:cNvCxnSpPr>
          <p:nvPr/>
        </p:nvCxnSpPr>
        <p:spPr>
          <a:xfrm>
            <a:off x="10077450" y="2439662"/>
            <a:ext cx="1107688" cy="120760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45C9C249-840C-F094-37BE-8FE925F7BCFB}"/>
              </a:ext>
            </a:extLst>
          </p:cNvPr>
          <p:cNvCxnSpPr>
            <a:cxnSpLocks/>
            <a:endCxn id="34" idx="2"/>
          </p:cNvCxnSpPr>
          <p:nvPr/>
        </p:nvCxnSpPr>
        <p:spPr>
          <a:xfrm>
            <a:off x="7362825" y="6218692"/>
            <a:ext cx="3455316" cy="227983"/>
          </a:xfrm>
          <a:prstGeom prst="bentConnector4">
            <a:avLst>
              <a:gd name="adj1" fmla="val 6335"/>
              <a:gd name="adj2" fmla="val 22951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25F52BCA-2946-1E04-C784-DD65EBC19E9E}"/>
              </a:ext>
            </a:extLst>
          </p:cNvPr>
          <p:cNvSpPr txBox="1">
            <a:spLocks/>
          </p:cNvSpPr>
          <p:nvPr/>
        </p:nvSpPr>
        <p:spPr>
          <a:xfrm>
            <a:off x="76572" y="852015"/>
            <a:ext cx="12038856" cy="624485"/>
          </a:xfrm>
          <a:prstGeom prst="rect">
            <a:avLst/>
          </a:prstGeom>
        </p:spPr>
        <p:txBody>
          <a:bodyPr vert="horz" lIns="91440" tIns="45720" rIns="91440" bIns="45720" rtlCol="0" anchor="ctr">
            <a:normAutofit fontScale="92500" lnSpcReduction="10000"/>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a:latin typeface="Arial" panose="020B0604020202020204" pitchFamily="34" charset="0"/>
                <a:cs typeface="Arial" panose="020B0604020202020204" pitchFamily="34" charset="0"/>
              </a:rPr>
              <a:t>The process map below provides a high level overview of the roles and responsibilities of your setting in the first three days after you have been notified of a suspected suicide death. Further guidance about roles and responsibilities can be found on </a:t>
            </a:r>
            <a:r>
              <a:rPr lang="en-GB" sz="1400" b="1">
                <a:solidFill>
                  <a:schemeClr val="tx1"/>
                </a:solidFill>
                <a:hlinkClick r:id="rId2" action="ppaction://hlinksldjump"/>
              </a:rPr>
              <a:t>page 19 </a:t>
            </a:r>
            <a:r>
              <a:rPr lang="en-GB" sz="1400">
                <a:latin typeface="Arial" panose="020B0604020202020204" pitchFamily="34" charset="0"/>
                <a:cs typeface="Arial" panose="020B0604020202020204" pitchFamily="34" charset="0"/>
              </a:rPr>
              <a:t>. Remember, there are lots of agencies available to help support this team with the implementation of your response, these are outlined on page </a:t>
            </a:r>
            <a:r>
              <a:rPr lang="en-GB" sz="1400">
                <a:latin typeface="Arial" panose="020B0604020202020204" pitchFamily="34" charset="0"/>
                <a:cs typeface="Arial" panose="020B0604020202020204" pitchFamily="34" charset="0"/>
                <a:hlinkClick r:id="rId3" action="ppaction://hlinksldjump"/>
              </a:rPr>
              <a:t>9 &amp; 10</a:t>
            </a:r>
            <a:r>
              <a:rPr lang="en-GB" sz="140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GB" sz="14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400">
              <a:latin typeface="Arial" panose="020B0604020202020204" pitchFamily="34" charset="0"/>
              <a:cs typeface="Arial" panose="020B0604020202020204" pitchFamily="34" charset="0"/>
            </a:endParaRPr>
          </a:p>
        </p:txBody>
      </p:sp>
      <p:grpSp>
        <p:nvGrpSpPr>
          <p:cNvPr id="4" name="Google Shape;336;p10">
            <a:extLst>
              <a:ext uri="{FF2B5EF4-FFF2-40B4-BE49-F238E27FC236}">
                <a16:creationId xmlns:a16="http://schemas.microsoft.com/office/drawing/2014/main" id="{EEE51B9C-F1E3-B5C4-2EE7-15FB916E695A}"/>
              </a:ext>
            </a:extLst>
          </p:cNvPr>
          <p:cNvGrpSpPr/>
          <p:nvPr/>
        </p:nvGrpSpPr>
        <p:grpSpPr>
          <a:xfrm>
            <a:off x="8809079" y="55822"/>
            <a:ext cx="3253429" cy="401393"/>
            <a:chOff x="121959" y="6298503"/>
            <a:chExt cx="3253429" cy="401393"/>
          </a:xfrm>
        </p:grpSpPr>
        <p:grpSp>
          <p:nvGrpSpPr>
            <p:cNvPr id="5" name="Google Shape;337;p10">
              <a:extLst>
                <a:ext uri="{FF2B5EF4-FFF2-40B4-BE49-F238E27FC236}">
                  <a16:creationId xmlns:a16="http://schemas.microsoft.com/office/drawing/2014/main" id="{24FF74E9-FF48-A1DE-4C82-7934C0191122}"/>
                </a:ext>
              </a:extLst>
            </p:cNvPr>
            <p:cNvGrpSpPr/>
            <p:nvPr/>
          </p:nvGrpSpPr>
          <p:grpSpPr>
            <a:xfrm>
              <a:off x="121959" y="6298503"/>
              <a:ext cx="360445" cy="369332"/>
              <a:chOff x="2430842" y="967603"/>
              <a:chExt cx="360445" cy="369332"/>
            </a:xfrm>
          </p:grpSpPr>
          <p:sp>
            <p:nvSpPr>
              <p:cNvPr id="51" name="Google Shape;338;p10">
                <a:extLst>
                  <a:ext uri="{FF2B5EF4-FFF2-40B4-BE49-F238E27FC236}">
                    <a16:creationId xmlns:a16="http://schemas.microsoft.com/office/drawing/2014/main" id="{29D8DBEA-1EB8-7961-AE21-42D8D67881F2}"/>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339;p10">
                <a:extLst>
                  <a:ext uri="{FF2B5EF4-FFF2-40B4-BE49-F238E27FC236}">
                    <a16:creationId xmlns:a16="http://schemas.microsoft.com/office/drawing/2014/main" id="{A68389DE-8004-C4F4-AFFB-414B6BB99376}"/>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10" name="Google Shape;340;p10">
              <a:extLst>
                <a:ext uri="{FF2B5EF4-FFF2-40B4-BE49-F238E27FC236}">
                  <a16:creationId xmlns:a16="http://schemas.microsoft.com/office/drawing/2014/main" id="{317439DA-A3E0-1D7B-430C-D13E3DC90AF3}"/>
                </a:ext>
              </a:extLst>
            </p:cNvPr>
            <p:cNvGrpSpPr/>
            <p:nvPr/>
          </p:nvGrpSpPr>
          <p:grpSpPr>
            <a:xfrm>
              <a:off x="590670" y="6305070"/>
              <a:ext cx="360445" cy="369332"/>
              <a:chOff x="2430842" y="967603"/>
              <a:chExt cx="360445" cy="369332"/>
            </a:xfrm>
          </p:grpSpPr>
          <p:sp>
            <p:nvSpPr>
              <p:cNvPr id="48" name="Google Shape;341;p10">
                <a:extLst>
                  <a:ext uri="{FF2B5EF4-FFF2-40B4-BE49-F238E27FC236}">
                    <a16:creationId xmlns:a16="http://schemas.microsoft.com/office/drawing/2014/main" id="{8996F17C-A63E-5F5E-1E47-040E356D37CB}"/>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342;p10">
                <a:extLst>
                  <a:ext uri="{FF2B5EF4-FFF2-40B4-BE49-F238E27FC236}">
                    <a16:creationId xmlns:a16="http://schemas.microsoft.com/office/drawing/2014/main" id="{63EBA720-D210-C34E-977B-81F7640662BF}"/>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11" name="Google Shape;343;p10">
              <a:extLst>
                <a:ext uri="{FF2B5EF4-FFF2-40B4-BE49-F238E27FC236}">
                  <a16:creationId xmlns:a16="http://schemas.microsoft.com/office/drawing/2014/main" id="{FB64D025-6F2A-DA57-BD85-E11CAB31F50C}"/>
                </a:ext>
              </a:extLst>
            </p:cNvPr>
            <p:cNvGrpSpPr/>
            <p:nvPr/>
          </p:nvGrpSpPr>
          <p:grpSpPr>
            <a:xfrm>
              <a:off x="1098941" y="6305070"/>
              <a:ext cx="360445" cy="369332"/>
              <a:chOff x="2430842" y="967603"/>
              <a:chExt cx="360445" cy="369332"/>
            </a:xfrm>
          </p:grpSpPr>
          <p:sp>
            <p:nvSpPr>
              <p:cNvPr id="45" name="Google Shape;344;p10">
                <a:extLst>
                  <a:ext uri="{FF2B5EF4-FFF2-40B4-BE49-F238E27FC236}">
                    <a16:creationId xmlns:a16="http://schemas.microsoft.com/office/drawing/2014/main" id="{87EBE643-A45D-C392-B0E1-574A568162C3}"/>
                  </a:ext>
                </a:extLst>
              </p:cNvPr>
              <p:cNvSpPr/>
              <p:nvPr/>
            </p:nvSpPr>
            <p:spPr>
              <a:xfrm>
                <a:off x="2430842" y="975971"/>
                <a:ext cx="360445" cy="352596"/>
              </a:xfrm>
              <a:prstGeom prst="flowChartConnector">
                <a:avLst/>
              </a:prstGeom>
              <a:solidFill>
                <a:schemeClr val="accent6"/>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345;p10">
                <a:extLst>
                  <a:ext uri="{FF2B5EF4-FFF2-40B4-BE49-F238E27FC236}">
                    <a16:creationId xmlns:a16="http://schemas.microsoft.com/office/drawing/2014/main" id="{1743F5B1-6B80-508B-9412-D7CF3BF79F18}"/>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13" name="Google Shape;346;p10">
              <a:extLst>
                <a:ext uri="{FF2B5EF4-FFF2-40B4-BE49-F238E27FC236}">
                  <a16:creationId xmlns:a16="http://schemas.microsoft.com/office/drawing/2014/main" id="{580C2C94-856F-3730-3F34-8589999D4650}"/>
                </a:ext>
              </a:extLst>
            </p:cNvPr>
            <p:cNvGrpSpPr/>
            <p:nvPr/>
          </p:nvGrpSpPr>
          <p:grpSpPr>
            <a:xfrm>
              <a:off x="1586056" y="6298503"/>
              <a:ext cx="360445" cy="369332"/>
              <a:chOff x="2430842" y="967603"/>
              <a:chExt cx="360445" cy="369332"/>
            </a:xfrm>
          </p:grpSpPr>
          <p:sp>
            <p:nvSpPr>
              <p:cNvPr id="42" name="Google Shape;347;p10">
                <a:extLst>
                  <a:ext uri="{FF2B5EF4-FFF2-40B4-BE49-F238E27FC236}">
                    <a16:creationId xmlns:a16="http://schemas.microsoft.com/office/drawing/2014/main" id="{99F6C055-3312-C117-A355-DD2091AA6E56}"/>
                  </a:ext>
                </a:extLst>
              </p:cNvPr>
              <p:cNvSpPr/>
              <p:nvPr/>
            </p:nvSpPr>
            <p:spPr>
              <a:xfrm>
                <a:off x="2430842" y="975971"/>
                <a:ext cx="360445" cy="352596"/>
              </a:xfrm>
              <a:prstGeom prst="flowChartConnector">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348;p10">
                <a:extLst>
                  <a:ext uri="{FF2B5EF4-FFF2-40B4-BE49-F238E27FC236}">
                    <a16:creationId xmlns:a16="http://schemas.microsoft.com/office/drawing/2014/main" id="{0ED7C537-D190-C218-71FC-B4409601A2B3}"/>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14" name="Google Shape;349;p10">
              <a:extLst>
                <a:ext uri="{FF2B5EF4-FFF2-40B4-BE49-F238E27FC236}">
                  <a16:creationId xmlns:a16="http://schemas.microsoft.com/office/drawing/2014/main" id="{BD8CF6D8-3DC6-EC61-373F-92ACF2E7C38A}"/>
                </a:ext>
              </a:extLst>
            </p:cNvPr>
            <p:cNvGrpSpPr/>
            <p:nvPr/>
          </p:nvGrpSpPr>
          <p:grpSpPr>
            <a:xfrm>
              <a:off x="2075923" y="6313828"/>
              <a:ext cx="360445" cy="369332"/>
              <a:chOff x="2430842" y="967603"/>
              <a:chExt cx="360445" cy="369332"/>
            </a:xfrm>
          </p:grpSpPr>
          <p:sp>
            <p:nvSpPr>
              <p:cNvPr id="39" name="Google Shape;350;p10">
                <a:extLst>
                  <a:ext uri="{FF2B5EF4-FFF2-40B4-BE49-F238E27FC236}">
                    <a16:creationId xmlns:a16="http://schemas.microsoft.com/office/drawing/2014/main" id="{B9B468AC-38C1-AC6C-887A-2C414340BBFF}"/>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351;p10">
                <a:extLst>
                  <a:ext uri="{FF2B5EF4-FFF2-40B4-BE49-F238E27FC236}">
                    <a16:creationId xmlns:a16="http://schemas.microsoft.com/office/drawing/2014/main" id="{1F3A044D-DCA1-B3E6-FD03-170A6BFA54AE}"/>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15" name="Google Shape;352;p10">
              <a:extLst>
                <a:ext uri="{FF2B5EF4-FFF2-40B4-BE49-F238E27FC236}">
                  <a16:creationId xmlns:a16="http://schemas.microsoft.com/office/drawing/2014/main" id="{3C7CEF8E-A517-4580-08B5-3621C3AB5167}"/>
                </a:ext>
              </a:extLst>
            </p:cNvPr>
            <p:cNvGrpSpPr/>
            <p:nvPr/>
          </p:nvGrpSpPr>
          <p:grpSpPr>
            <a:xfrm>
              <a:off x="2575268" y="6330564"/>
              <a:ext cx="360445" cy="369332"/>
              <a:chOff x="2450952" y="987900"/>
              <a:chExt cx="360445" cy="369332"/>
            </a:xfrm>
          </p:grpSpPr>
          <p:sp>
            <p:nvSpPr>
              <p:cNvPr id="33" name="Google Shape;353;p10">
                <a:extLst>
                  <a:ext uri="{FF2B5EF4-FFF2-40B4-BE49-F238E27FC236}">
                    <a16:creationId xmlns:a16="http://schemas.microsoft.com/office/drawing/2014/main" id="{6E5F41CC-51B3-6DA4-A2B2-1BF9EF5FB760}"/>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54;p10">
                <a:extLst>
                  <a:ext uri="{FF2B5EF4-FFF2-40B4-BE49-F238E27FC236}">
                    <a16:creationId xmlns:a16="http://schemas.microsoft.com/office/drawing/2014/main" id="{57BDB19C-FA3B-9B90-079F-F16EE2D717B9}"/>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6" name="Google Shape;355;p10">
              <a:extLst>
                <a:ext uri="{FF2B5EF4-FFF2-40B4-BE49-F238E27FC236}">
                  <a16:creationId xmlns:a16="http://schemas.microsoft.com/office/drawing/2014/main" id="{3FD68534-13B6-58C5-5B37-5187D8291C23}"/>
                </a:ext>
              </a:extLst>
            </p:cNvPr>
            <p:cNvGrpSpPr/>
            <p:nvPr/>
          </p:nvGrpSpPr>
          <p:grpSpPr>
            <a:xfrm>
              <a:off x="3014943" y="6305070"/>
              <a:ext cx="360445" cy="369332"/>
              <a:chOff x="2430842" y="967603"/>
              <a:chExt cx="360445" cy="369332"/>
            </a:xfrm>
          </p:grpSpPr>
          <p:sp>
            <p:nvSpPr>
              <p:cNvPr id="17" name="Google Shape;356;p10">
                <a:extLst>
                  <a:ext uri="{FF2B5EF4-FFF2-40B4-BE49-F238E27FC236}">
                    <a16:creationId xmlns:a16="http://schemas.microsoft.com/office/drawing/2014/main" id="{6CEFD7A5-877B-325E-A027-FCA63AFE56B0}"/>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357;p10">
                <a:extLst>
                  <a:ext uri="{FF2B5EF4-FFF2-40B4-BE49-F238E27FC236}">
                    <a16:creationId xmlns:a16="http://schemas.microsoft.com/office/drawing/2014/main" id="{E6115981-110F-B157-93BF-669E9A21E991}"/>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cxnSp>
        <p:nvCxnSpPr>
          <p:cNvPr id="104" name="Connector: Elbow 103">
            <a:extLst>
              <a:ext uri="{FF2B5EF4-FFF2-40B4-BE49-F238E27FC236}">
                <a16:creationId xmlns:a16="http://schemas.microsoft.com/office/drawing/2014/main" id="{CA9333EB-EB85-91C5-35CD-CB12189F374C}"/>
              </a:ext>
            </a:extLst>
          </p:cNvPr>
          <p:cNvCxnSpPr>
            <a:cxnSpLocks/>
            <a:stCxn id="24" idx="3"/>
            <a:endCxn id="35" idx="0"/>
          </p:cNvCxnSpPr>
          <p:nvPr/>
        </p:nvCxnSpPr>
        <p:spPr>
          <a:xfrm>
            <a:off x="5105400" y="1716075"/>
            <a:ext cx="6079738" cy="193119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930FAA4-80E2-BE9C-C81B-5F676CF61C5A}"/>
              </a:ext>
            </a:extLst>
          </p:cNvPr>
          <p:cNvSpPr>
            <a:spLocks noGrp="1"/>
          </p:cNvSpPr>
          <p:nvPr>
            <p:ph type="sldNum" sz="quarter" idx="12"/>
          </p:nvPr>
        </p:nvSpPr>
        <p:spPr/>
        <p:txBody>
          <a:bodyPr/>
          <a:lstStyle/>
          <a:p>
            <a:fld id="{54D5FAE9-ACED-44FF-B97E-F0BAA2A292A9}" type="slidenum">
              <a:rPr lang="en-GB" smtClean="0"/>
              <a:t>12</a:t>
            </a:fld>
            <a:endParaRPr lang="en-GB"/>
          </a:p>
        </p:txBody>
      </p:sp>
    </p:spTree>
    <p:extLst>
      <p:ext uri="{BB962C8B-B14F-4D97-AF65-F5344CB8AC3E}">
        <p14:creationId xmlns:p14="http://schemas.microsoft.com/office/powerpoint/2010/main" val="1190981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6CD109-4C29-7773-AC13-7BCC26880CF3}"/>
              </a:ext>
            </a:extLst>
          </p:cNvPr>
          <p:cNvSpPr txBox="1"/>
          <p:nvPr/>
        </p:nvSpPr>
        <p:spPr>
          <a:xfrm>
            <a:off x="-13744" y="-19072"/>
            <a:ext cx="12192000" cy="584775"/>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Checklist: Postvention, Week 2 Onwards </a:t>
            </a:r>
          </a:p>
        </p:txBody>
      </p:sp>
      <p:sp>
        <p:nvSpPr>
          <p:cNvPr id="42" name="Content Placeholder 2">
            <a:extLst>
              <a:ext uri="{FF2B5EF4-FFF2-40B4-BE49-F238E27FC236}">
                <a16:creationId xmlns:a16="http://schemas.microsoft.com/office/drawing/2014/main" id="{EE4F7E87-11AC-2CF5-CB11-AE79BB51AA42}"/>
              </a:ext>
            </a:extLst>
          </p:cNvPr>
          <p:cNvSpPr txBox="1">
            <a:spLocks/>
          </p:cNvSpPr>
          <p:nvPr/>
        </p:nvSpPr>
        <p:spPr>
          <a:xfrm>
            <a:off x="41553" y="621188"/>
            <a:ext cx="12108893" cy="374721"/>
          </a:xfrm>
          <a:prstGeom prst="rect">
            <a:avLst/>
          </a:prstGeom>
        </p:spPr>
        <p:txBody>
          <a:bodyPr vert="horz" lIns="91440" tIns="45720" rIns="91440" bIns="45720" rtlCol="0" anchor="t">
            <a:no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a:cs typeface="Arial"/>
              </a:rPr>
              <a:t>Following your immediate response, it is important that students and staff continue to feel supported. </a:t>
            </a:r>
            <a:r>
              <a:rPr lang="en-GB" sz="1100">
                <a:latin typeface="Arial"/>
                <a:cs typeface="Arial"/>
              </a:rPr>
              <a:t>It is likely that your school/college community will continue to need support long-term and in particular, around key dates (such as inquest) or anniversaries. Many of the organisations available to you in the postvention period</a:t>
            </a:r>
            <a:r>
              <a:rPr lang="en-GB" sz="1100" dirty="0">
                <a:latin typeface="Arial"/>
                <a:cs typeface="Arial"/>
              </a:rPr>
              <a:t>, are also available to support longer term (see page </a:t>
            </a:r>
            <a:r>
              <a:rPr lang="en-GB" sz="1100" dirty="0">
                <a:latin typeface="Arial"/>
                <a:cs typeface="Arial"/>
                <a:hlinkClick r:id="rId2" action="ppaction://hlinksldjump"/>
              </a:rPr>
              <a:t>9 &amp; 10</a:t>
            </a:r>
            <a:r>
              <a:rPr lang="en-GB" sz="1100" dirty="0">
                <a:latin typeface="Arial"/>
                <a:cs typeface="Arial"/>
              </a:rPr>
              <a:t> for contact information). </a:t>
            </a:r>
            <a:r>
              <a:rPr lang="en-GB" sz="1100">
                <a:latin typeface="Arial"/>
                <a:cs typeface="Arial"/>
              </a:rPr>
              <a:t>Following a serious incident, it is also important to take the time to reflect on what has happened and the effectiveness of the postvention response. At this stage you may also wish to consider how your organisation could be better prepared for future suspected suicides, embedding any of the learning from your current response.  </a:t>
            </a:r>
            <a:endParaRPr lang="en-GB" sz="1100" dirty="0">
              <a:latin typeface="Arial" panose="020B0604020202020204" pitchFamily="34" charset="0"/>
              <a:cs typeface="Arial" panose="020B0604020202020204" pitchFamily="34" charset="0"/>
            </a:endParaRPr>
          </a:p>
          <a:p>
            <a:pPr marL="0" indent="0">
              <a:buNone/>
            </a:pPr>
            <a:r>
              <a:rPr lang="en-GB" sz="1100">
                <a:latin typeface="Arial"/>
                <a:cs typeface="Arial"/>
              </a:rPr>
              <a:t>  </a:t>
            </a:r>
            <a:endParaRPr lang="en-GB" sz="1100" dirty="0">
              <a:latin typeface="Arial"/>
              <a:cs typeface="Arial"/>
            </a:endParaRPr>
          </a:p>
          <a:p>
            <a:pPr marL="0" indent="0">
              <a:buFont typeface="Arial" panose="020B0604020202020204" pitchFamily="34" charset="0"/>
              <a:buNone/>
            </a:pPr>
            <a:endParaRPr lang="en-GB" sz="1100" b="1" dirty="0"/>
          </a:p>
          <a:p>
            <a:pPr marL="0" indent="0">
              <a:buFont typeface="Arial" panose="020B0604020202020204" pitchFamily="34" charset="0"/>
              <a:buNone/>
            </a:pPr>
            <a:endParaRPr lang="en-GB" sz="1100" b="1" dirty="0"/>
          </a:p>
        </p:txBody>
      </p:sp>
      <p:grpSp>
        <p:nvGrpSpPr>
          <p:cNvPr id="24" name="Google Shape;336;p10">
            <a:extLst>
              <a:ext uri="{FF2B5EF4-FFF2-40B4-BE49-F238E27FC236}">
                <a16:creationId xmlns:a16="http://schemas.microsoft.com/office/drawing/2014/main" id="{8EFB1FE3-7632-E2FA-D081-3D6B8BC7F837}"/>
              </a:ext>
            </a:extLst>
          </p:cNvPr>
          <p:cNvGrpSpPr/>
          <p:nvPr/>
        </p:nvGrpSpPr>
        <p:grpSpPr>
          <a:xfrm>
            <a:off x="8809079" y="55822"/>
            <a:ext cx="3253429" cy="401393"/>
            <a:chOff x="121959" y="6298503"/>
            <a:chExt cx="3253429" cy="401393"/>
          </a:xfrm>
        </p:grpSpPr>
        <p:grpSp>
          <p:nvGrpSpPr>
            <p:cNvPr id="25" name="Google Shape;337;p10">
              <a:extLst>
                <a:ext uri="{FF2B5EF4-FFF2-40B4-BE49-F238E27FC236}">
                  <a16:creationId xmlns:a16="http://schemas.microsoft.com/office/drawing/2014/main" id="{DF2D8D53-7982-2A76-D4E0-590E38C6EDC9}"/>
                </a:ext>
              </a:extLst>
            </p:cNvPr>
            <p:cNvGrpSpPr/>
            <p:nvPr/>
          </p:nvGrpSpPr>
          <p:grpSpPr>
            <a:xfrm>
              <a:off x="121959" y="6298503"/>
              <a:ext cx="360445" cy="369332"/>
              <a:chOff x="2430842" y="967603"/>
              <a:chExt cx="360445" cy="369332"/>
            </a:xfrm>
          </p:grpSpPr>
          <p:sp>
            <p:nvSpPr>
              <p:cNvPr id="62" name="Google Shape;338;p10">
                <a:extLst>
                  <a:ext uri="{FF2B5EF4-FFF2-40B4-BE49-F238E27FC236}">
                    <a16:creationId xmlns:a16="http://schemas.microsoft.com/office/drawing/2014/main" id="{04BE88AC-CC55-C280-9F38-B101388B6470}"/>
                  </a:ext>
                </a:extLst>
              </p:cNvPr>
              <p:cNvSpPr/>
              <p:nvPr/>
            </p:nvSpPr>
            <p:spPr>
              <a:xfrm>
                <a:off x="2430842" y="975971"/>
                <a:ext cx="360445" cy="352596"/>
              </a:xfrm>
              <a:prstGeom prst="flowChartConnector">
                <a:avLst/>
              </a:prstGeom>
              <a:solidFill>
                <a:schemeClr val="accen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339;p10">
                <a:extLst>
                  <a:ext uri="{FF2B5EF4-FFF2-40B4-BE49-F238E27FC236}">
                    <a16:creationId xmlns:a16="http://schemas.microsoft.com/office/drawing/2014/main" id="{342F2833-3857-58D6-18BC-4DC74FAEA0E4}"/>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28" name="Google Shape;340;p10">
              <a:extLst>
                <a:ext uri="{FF2B5EF4-FFF2-40B4-BE49-F238E27FC236}">
                  <a16:creationId xmlns:a16="http://schemas.microsoft.com/office/drawing/2014/main" id="{2EAF5790-BFEF-A909-EF5C-084993D819AF}"/>
                </a:ext>
              </a:extLst>
            </p:cNvPr>
            <p:cNvGrpSpPr/>
            <p:nvPr/>
          </p:nvGrpSpPr>
          <p:grpSpPr>
            <a:xfrm>
              <a:off x="590670" y="6305070"/>
              <a:ext cx="360445" cy="369332"/>
              <a:chOff x="2430842" y="967603"/>
              <a:chExt cx="360445" cy="369332"/>
            </a:xfrm>
          </p:grpSpPr>
          <p:sp>
            <p:nvSpPr>
              <p:cNvPr id="60" name="Google Shape;341;p10">
                <a:extLst>
                  <a:ext uri="{FF2B5EF4-FFF2-40B4-BE49-F238E27FC236}">
                    <a16:creationId xmlns:a16="http://schemas.microsoft.com/office/drawing/2014/main" id="{53E97359-FDC4-588E-82BC-A2F0FDFE09A1}"/>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342;p10">
                <a:extLst>
                  <a:ext uri="{FF2B5EF4-FFF2-40B4-BE49-F238E27FC236}">
                    <a16:creationId xmlns:a16="http://schemas.microsoft.com/office/drawing/2014/main" id="{5FE67E54-8965-C86B-9CB5-C6848F2A8451}"/>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33" name="Google Shape;343;p10">
              <a:extLst>
                <a:ext uri="{FF2B5EF4-FFF2-40B4-BE49-F238E27FC236}">
                  <a16:creationId xmlns:a16="http://schemas.microsoft.com/office/drawing/2014/main" id="{2CD6872F-8F2F-C1C5-E22B-3795EBAB57AF}"/>
                </a:ext>
              </a:extLst>
            </p:cNvPr>
            <p:cNvGrpSpPr/>
            <p:nvPr/>
          </p:nvGrpSpPr>
          <p:grpSpPr>
            <a:xfrm>
              <a:off x="1098941" y="6305070"/>
              <a:ext cx="360445" cy="369332"/>
              <a:chOff x="2430842" y="967603"/>
              <a:chExt cx="360445" cy="369332"/>
            </a:xfrm>
          </p:grpSpPr>
          <p:sp>
            <p:nvSpPr>
              <p:cNvPr id="53" name="Google Shape;344;p10">
                <a:extLst>
                  <a:ext uri="{FF2B5EF4-FFF2-40B4-BE49-F238E27FC236}">
                    <a16:creationId xmlns:a16="http://schemas.microsoft.com/office/drawing/2014/main" id="{9C71CBFD-A51D-ED71-E28C-0A0ADF9E87A6}"/>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345;p10">
                <a:extLst>
                  <a:ext uri="{FF2B5EF4-FFF2-40B4-BE49-F238E27FC236}">
                    <a16:creationId xmlns:a16="http://schemas.microsoft.com/office/drawing/2014/main" id="{70C5CAE3-E51E-4F17-2A08-3B6EE2907C95}"/>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34" name="Google Shape;346;p10">
              <a:extLst>
                <a:ext uri="{FF2B5EF4-FFF2-40B4-BE49-F238E27FC236}">
                  <a16:creationId xmlns:a16="http://schemas.microsoft.com/office/drawing/2014/main" id="{BCEA5928-364D-C91A-7F7D-357C110460A5}"/>
                </a:ext>
              </a:extLst>
            </p:cNvPr>
            <p:cNvGrpSpPr/>
            <p:nvPr/>
          </p:nvGrpSpPr>
          <p:grpSpPr>
            <a:xfrm>
              <a:off x="1586056" y="6298503"/>
              <a:ext cx="360445" cy="369332"/>
              <a:chOff x="2430842" y="967603"/>
              <a:chExt cx="360445" cy="369332"/>
            </a:xfrm>
          </p:grpSpPr>
          <p:sp>
            <p:nvSpPr>
              <p:cNvPr id="49" name="Google Shape;347;p10">
                <a:extLst>
                  <a:ext uri="{FF2B5EF4-FFF2-40B4-BE49-F238E27FC236}">
                    <a16:creationId xmlns:a16="http://schemas.microsoft.com/office/drawing/2014/main" id="{4888CC58-19A0-50B9-50A0-0F33F0F0032D}"/>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348;p10">
                <a:extLst>
                  <a:ext uri="{FF2B5EF4-FFF2-40B4-BE49-F238E27FC236}">
                    <a16:creationId xmlns:a16="http://schemas.microsoft.com/office/drawing/2014/main" id="{F02A989B-0001-9B72-FFF3-B6529FAF1A83}"/>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36" name="Google Shape;349;p10">
              <a:extLst>
                <a:ext uri="{FF2B5EF4-FFF2-40B4-BE49-F238E27FC236}">
                  <a16:creationId xmlns:a16="http://schemas.microsoft.com/office/drawing/2014/main" id="{2B61E2CD-47B7-43C8-ED9A-A08DCB830170}"/>
                </a:ext>
              </a:extLst>
            </p:cNvPr>
            <p:cNvGrpSpPr/>
            <p:nvPr/>
          </p:nvGrpSpPr>
          <p:grpSpPr>
            <a:xfrm>
              <a:off x="2075923" y="6313828"/>
              <a:ext cx="360445" cy="369332"/>
              <a:chOff x="2430842" y="967603"/>
              <a:chExt cx="360445" cy="369332"/>
            </a:xfrm>
          </p:grpSpPr>
          <p:sp>
            <p:nvSpPr>
              <p:cNvPr id="46" name="Google Shape;350;p10">
                <a:extLst>
                  <a:ext uri="{FF2B5EF4-FFF2-40B4-BE49-F238E27FC236}">
                    <a16:creationId xmlns:a16="http://schemas.microsoft.com/office/drawing/2014/main" id="{BF5782A7-8A29-A370-93CB-7587466CE201}"/>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351;p10">
                <a:extLst>
                  <a:ext uri="{FF2B5EF4-FFF2-40B4-BE49-F238E27FC236}">
                    <a16:creationId xmlns:a16="http://schemas.microsoft.com/office/drawing/2014/main" id="{0CECE4C8-5709-091E-A9BB-963097CE7F3A}"/>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37" name="Google Shape;352;p10">
              <a:extLst>
                <a:ext uri="{FF2B5EF4-FFF2-40B4-BE49-F238E27FC236}">
                  <a16:creationId xmlns:a16="http://schemas.microsoft.com/office/drawing/2014/main" id="{96B3F016-19DC-3A7A-5D84-82883C870A13}"/>
                </a:ext>
              </a:extLst>
            </p:cNvPr>
            <p:cNvGrpSpPr/>
            <p:nvPr/>
          </p:nvGrpSpPr>
          <p:grpSpPr>
            <a:xfrm>
              <a:off x="2575268" y="6330564"/>
              <a:ext cx="360445" cy="369332"/>
              <a:chOff x="2450952" y="987900"/>
              <a:chExt cx="360445" cy="369332"/>
            </a:xfrm>
          </p:grpSpPr>
          <p:sp>
            <p:nvSpPr>
              <p:cNvPr id="44" name="Google Shape;353;p10">
                <a:extLst>
                  <a:ext uri="{FF2B5EF4-FFF2-40B4-BE49-F238E27FC236}">
                    <a16:creationId xmlns:a16="http://schemas.microsoft.com/office/drawing/2014/main" id="{39C6B6AE-9F0A-7A42-A735-5344DDEA8C8F}"/>
                  </a:ext>
                </a:extLst>
              </p:cNvPr>
              <p:cNvSpPr/>
              <p:nvPr/>
            </p:nvSpPr>
            <p:spPr>
              <a:xfrm>
                <a:off x="2450952" y="987900"/>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354;p10">
                <a:extLst>
                  <a:ext uri="{FF2B5EF4-FFF2-40B4-BE49-F238E27FC236}">
                    <a16:creationId xmlns:a16="http://schemas.microsoft.com/office/drawing/2014/main" id="{FEEC5558-364C-A7FD-E040-B436B984F5B3}"/>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39" name="Google Shape;355;p10">
              <a:extLst>
                <a:ext uri="{FF2B5EF4-FFF2-40B4-BE49-F238E27FC236}">
                  <a16:creationId xmlns:a16="http://schemas.microsoft.com/office/drawing/2014/main" id="{790C2D55-B18F-02DA-5D67-F5EFC5287E70}"/>
                </a:ext>
              </a:extLst>
            </p:cNvPr>
            <p:cNvGrpSpPr/>
            <p:nvPr/>
          </p:nvGrpSpPr>
          <p:grpSpPr>
            <a:xfrm>
              <a:off x="3014943" y="6305070"/>
              <a:ext cx="360445" cy="369332"/>
              <a:chOff x="2430842" y="967603"/>
              <a:chExt cx="360445" cy="369332"/>
            </a:xfrm>
          </p:grpSpPr>
          <p:sp>
            <p:nvSpPr>
              <p:cNvPr id="40" name="Google Shape;356;p10">
                <a:extLst>
                  <a:ext uri="{FF2B5EF4-FFF2-40B4-BE49-F238E27FC236}">
                    <a16:creationId xmlns:a16="http://schemas.microsoft.com/office/drawing/2014/main" id="{71270181-4991-EC8D-776B-514D432E97CA}"/>
                  </a:ext>
                </a:extLst>
              </p:cNvPr>
              <p:cNvSpPr/>
              <p:nvPr/>
            </p:nvSpPr>
            <p:spPr>
              <a:xfrm>
                <a:off x="2430842" y="975971"/>
                <a:ext cx="360445" cy="352596"/>
              </a:xfrm>
              <a:prstGeom prst="flowChartConnector">
                <a:avLst/>
              </a:prstGeom>
              <a:solidFill>
                <a:schemeClr val="accent4"/>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357;p10">
                <a:extLst>
                  <a:ext uri="{FF2B5EF4-FFF2-40B4-BE49-F238E27FC236}">
                    <a16:creationId xmlns:a16="http://schemas.microsoft.com/office/drawing/2014/main" id="{6A39A598-A69A-9218-4563-640A3D49728A}"/>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graphicFrame>
        <p:nvGraphicFramePr>
          <p:cNvPr id="82" name="Table 5">
            <a:extLst>
              <a:ext uri="{FF2B5EF4-FFF2-40B4-BE49-F238E27FC236}">
                <a16:creationId xmlns:a16="http://schemas.microsoft.com/office/drawing/2014/main" id="{F90FC09A-9560-ED48-E32F-70CD35C9CF35}"/>
              </a:ext>
            </a:extLst>
          </p:cNvPr>
          <p:cNvGraphicFramePr>
            <a:graphicFrameLocks noGrp="1"/>
          </p:cNvGraphicFramePr>
          <p:nvPr>
            <p:extLst>
              <p:ext uri="{D42A27DB-BD31-4B8C-83A1-F6EECF244321}">
                <p14:modId xmlns:p14="http://schemas.microsoft.com/office/powerpoint/2010/main" val="4271942743"/>
              </p:ext>
            </p:extLst>
          </p:nvPr>
        </p:nvGraphicFramePr>
        <p:xfrm>
          <a:off x="89048" y="1426116"/>
          <a:ext cx="6006952" cy="5190859"/>
        </p:xfrm>
        <a:graphic>
          <a:graphicData uri="http://schemas.openxmlformats.org/drawingml/2006/table">
            <a:tbl>
              <a:tblPr firstRow="1" bandRow="1">
                <a:tableStyleId>{5C22544A-7EE6-4342-B048-85BDC9FD1C3A}</a:tableStyleId>
              </a:tblPr>
              <a:tblGrid>
                <a:gridCol w="329609">
                  <a:extLst>
                    <a:ext uri="{9D8B030D-6E8A-4147-A177-3AD203B41FA5}">
                      <a16:colId xmlns:a16="http://schemas.microsoft.com/office/drawing/2014/main" val="1774422435"/>
                    </a:ext>
                  </a:extLst>
                </a:gridCol>
                <a:gridCol w="5677343">
                  <a:extLst>
                    <a:ext uri="{9D8B030D-6E8A-4147-A177-3AD203B41FA5}">
                      <a16:colId xmlns:a16="http://schemas.microsoft.com/office/drawing/2014/main" val="4187010951"/>
                    </a:ext>
                  </a:extLst>
                </a:gridCol>
              </a:tblGrid>
              <a:tr h="286164">
                <a:tc gridSpan="2">
                  <a:txBody>
                    <a:bodyPr/>
                    <a:lstStyle/>
                    <a:p>
                      <a:pPr algn="l"/>
                      <a:r>
                        <a:rPr lang="en-GB" sz="1400" b="1">
                          <a:solidFill>
                            <a:schemeClr val="bg1"/>
                          </a:solidFill>
                        </a:rPr>
                        <a:t>Postvention Team Chair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2812286182"/>
                  </a:ext>
                </a:extLst>
              </a:tr>
              <a:tr h="300446">
                <a:tc>
                  <a:txBody>
                    <a:bodyPr/>
                    <a:lstStyle/>
                    <a:p>
                      <a:pPr marL="285750" indent="-285750">
                        <a:buFont typeface="Wingdings" panose="05000000000000000000" pitchFamily="2" charset="2"/>
                        <a:buChar char="§"/>
                      </a:pP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a:solidFill>
                            <a:schemeClr val="tx1"/>
                          </a:solidFill>
                        </a:rPr>
                        <a:t>Week 2 onwards: </a:t>
                      </a:r>
                      <a:r>
                        <a:rPr lang="en-GB" sz="1100">
                          <a:solidFill>
                            <a:schemeClr val="tx1"/>
                          </a:solidFill>
                        </a:rPr>
                        <a:t>Communicate with</a:t>
                      </a:r>
                      <a:r>
                        <a:rPr lang="en-GB" sz="1100">
                          <a:solidFill>
                            <a:schemeClr val="tx1"/>
                          </a:solidFill>
                          <a:highlight>
                            <a:srgbClr val="FFFFFF"/>
                          </a:highlight>
                        </a:rPr>
                        <a:t> </a:t>
                      </a:r>
                      <a:r>
                        <a:rPr lang="en-GB" sz="1100" b="0">
                          <a:solidFill>
                            <a:schemeClr val="tx1"/>
                          </a:solidFill>
                          <a:highlight>
                            <a:srgbClr val="FFFFFF"/>
                          </a:highlight>
                        </a:rPr>
                        <a:t>CAMHS and Hampshire Inclusion and Advisory Service (HIAS) and relevant community sector organisations </a:t>
                      </a:r>
                      <a:r>
                        <a:rPr lang="en-GB" sz="1100">
                          <a:solidFill>
                            <a:schemeClr val="tx1"/>
                          </a:solidFill>
                        </a:rPr>
                        <a:t>about any ongoing need for support.</a:t>
                      </a:r>
                      <a:endParaRPr lang="en-GB" sz="110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2959342"/>
                  </a:ext>
                </a:extLst>
              </a:tr>
              <a:tr h="300446">
                <a:tc>
                  <a:txBody>
                    <a:bodyPr/>
                    <a:lstStyle/>
                    <a:p>
                      <a:pPr marL="285750" indent="-285750">
                        <a:buFont typeface="Wingdings" panose="05000000000000000000" pitchFamily="2" charset="2"/>
                        <a:buChar char="§"/>
                      </a:pP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dirty="0">
                          <a:solidFill>
                            <a:schemeClr val="tx1"/>
                          </a:solidFill>
                        </a:rPr>
                        <a:t>Within 6 months: </a:t>
                      </a:r>
                      <a:r>
                        <a:rPr lang="en-GB" sz="1100" b="0" dirty="0">
                          <a:solidFill>
                            <a:schemeClr val="tx1"/>
                          </a:solidFill>
                        </a:rPr>
                        <a:t>Lead reflection and evaluation of the postvention response. Provide feedback to Hampshire Public Health to improve future postvention responses. See </a:t>
                      </a:r>
                      <a:r>
                        <a:rPr lang="en-GB" sz="1100" b="0" dirty="0">
                          <a:solidFill>
                            <a:schemeClr val="tx1"/>
                          </a:solidFill>
                          <a:hlinkClick r:id="rId3" action="ppaction://hlinksldjump"/>
                        </a:rPr>
                        <a:t>page 27</a:t>
                      </a:r>
                      <a:endParaRPr lang="en-GB"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7509673"/>
                  </a:ext>
                </a:extLst>
              </a:tr>
              <a:tr h="323781">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From 6 months onwards: </a:t>
                      </a:r>
                      <a:r>
                        <a:rPr lang="en-GB" sz="1100" dirty="0">
                          <a:solidFill>
                            <a:schemeClr val="tx1"/>
                          </a:solidFill>
                        </a:rPr>
                        <a:t>Consider enhanced support needed around anniversaries or other key dates. </a:t>
                      </a:r>
                      <a:r>
                        <a:rPr lang="en-GB" sz="1100" b="0" dirty="0">
                          <a:solidFill>
                            <a:schemeClr val="tx1"/>
                          </a:solidFill>
                        </a:rPr>
                        <a:t>See </a:t>
                      </a:r>
                      <a:r>
                        <a:rPr lang="en-GB" sz="1100" b="0" dirty="0">
                          <a:solidFill>
                            <a:schemeClr val="tx1"/>
                          </a:solidFill>
                          <a:hlinkClick r:id="rId4" action="ppaction://hlinksldjump"/>
                        </a:rPr>
                        <a:t>page 29 </a:t>
                      </a:r>
                      <a:r>
                        <a:rPr lang="en-GB" sz="1100" b="0" dirty="0">
                          <a:solidFill>
                            <a:schemeClr val="tx1"/>
                          </a:solidFill>
                        </a:rPr>
                        <a:t>for further guidance. </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32209"/>
                  </a:ext>
                </a:extLst>
              </a:tr>
              <a:tr h="323781">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100" b="1">
                          <a:solidFill>
                            <a:schemeClr val="tx1"/>
                          </a:solidFill>
                        </a:rPr>
                        <a:t>From 6 months onwards: </a:t>
                      </a:r>
                      <a:r>
                        <a:rPr lang="en-GB" sz="1100" b="0">
                          <a:solidFill>
                            <a:schemeClr val="tx1"/>
                          </a:solidFill>
                        </a:rPr>
                        <a:t>C</a:t>
                      </a:r>
                      <a:r>
                        <a:rPr lang="en-GB" sz="1100">
                          <a:solidFill>
                            <a:schemeClr val="tx1"/>
                          </a:solidFill>
                        </a:rPr>
                        <a:t>onsider service level agreement with Educational Psychology Service, depending on capacity and where appropriate. </a:t>
                      </a:r>
                      <a:r>
                        <a:rPr lang="en-GB" sz="1100" b="0">
                          <a:solidFill>
                            <a:schemeClr val="tx1"/>
                          </a:solidFill>
                        </a:rPr>
                        <a:t>See </a:t>
                      </a:r>
                      <a:r>
                        <a:rPr lang="en-GB" sz="1100" b="0">
                          <a:solidFill>
                            <a:schemeClr val="tx1"/>
                          </a:solidFill>
                          <a:hlinkClick r:id="rId2" action="ppaction://hlinksldjump"/>
                        </a:rPr>
                        <a:t>page 9</a:t>
                      </a:r>
                      <a:endParaRPr lang="en-GB" sz="11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2379163"/>
                  </a:ext>
                </a:extLst>
              </a:tr>
              <a:tr h="314059">
                <a:tc gridSpan="2">
                  <a:txBody>
                    <a:bodyPr/>
                    <a:lstStyle/>
                    <a:p>
                      <a:pPr algn="l"/>
                      <a:r>
                        <a:rPr lang="en-GB" sz="1400" b="1">
                          <a:solidFill>
                            <a:schemeClr val="bg1"/>
                          </a:solidFill>
                        </a:rPr>
                        <a:t>Communications Lead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420121554"/>
                  </a:ext>
                </a:extLst>
              </a:tr>
              <a:tr h="286448">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dirty="0">
                          <a:solidFill>
                            <a:schemeClr val="tx1"/>
                          </a:solidFill>
                          <a:highlight>
                            <a:srgbClr val="FFFFFF"/>
                          </a:highlight>
                        </a:rPr>
                        <a:t>Week 2 onwards: </a:t>
                      </a:r>
                      <a:r>
                        <a:rPr lang="en-GB" sz="1100" dirty="0">
                          <a:solidFill>
                            <a:schemeClr val="tx1"/>
                          </a:solidFill>
                          <a:highlight>
                            <a:srgbClr val="FFFFFF"/>
                          </a:highlight>
                        </a:rPr>
                        <a:t>Continue to share any concerns around ongoing media with HCC Public Health. </a:t>
                      </a:r>
                      <a:r>
                        <a:rPr lang="en-GB" sz="1100" b="0" dirty="0">
                          <a:solidFill>
                            <a:schemeClr val="tx1"/>
                          </a:solidFill>
                          <a:highlight>
                            <a:srgbClr val="FFFFFF"/>
                          </a:highlight>
                        </a:rPr>
                        <a:t>See </a:t>
                      </a:r>
                      <a:r>
                        <a:rPr lang="en-GB" sz="1100" b="0" dirty="0">
                          <a:solidFill>
                            <a:schemeClr val="tx1"/>
                          </a:solidFill>
                          <a:hlinkClick r:id="rId2" action="ppaction://hlinksldjump"/>
                        </a:rPr>
                        <a:t>page 9</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369690"/>
                  </a:ext>
                </a:extLst>
              </a:tr>
              <a:tr h="0">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a:solidFill>
                            <a:schemeClr val="tx1"/>
                          </a:solidFill>
                        </a:rPr>
                        <a:t>From 6 months onwards: </a:t>
                      </a:r>
                      <a:r>
                        <a:rPr lang="en-GB" sz="1100">
                          <a:solidFill>
                            <a:schemeClr val="tx1"/>
                          </a:solidFill>
                        </a:rPr>
                        <a:t>Use pre-prepared HCC communications around anniversaries or key dates </a:t>
                      </a:r>
                      <a:r>
                        <a:rPr lang="en-GB" sz="1100" b="0">
                          <a:solidFill>
                            <a:schemeClr val="tx1"/>
                          </a:solidFill>
                          <a:highlight>
                            <a:srgbClr val="FFFFFF"/>
                          </a:highlight>
                        </a:rPr>
                        <a:t>Refer to the communications toolkit on </a:t>
                      </a:r>
                      <a:r>
                        <a:rPr lang="en-GB" sz="1100" b="0">
                          <a:solidFill>
                            <a:schemeClr val="tx1"/>
                          </a:solidFill>
                          <a:hlinkClick r:id="rId5" action="ppaction://hlinksldjump"/>
                        </a:rPr>
                        <a:t>page 3</a:t>
                      </a:r>
                      <a:r>
                        <a:rPr lang="en-GB" sz="1100" b="0">
                          <a:solidFill>
                            <a:schemeClr val="tx1"/>
                          </a:solidFill>
                        </a:rPr>
                        <a:t> </a:t>
                      </a:r>
                      <a:r>
                        <a:rPr lang="en-GB" sz="1100" b="0">
                          <a:solidFill>
                            <a:schemeClr val="tx1"/>
                          </a:solidFill>
                          <a:highlight>
                            <a:srgbClr val="FFFFFF"/>
                          </a:highlight>
                        </a:rPr>
                        <a:t>and detailed guidance on communication on </a:t>
                      </a:r>
                      <a:r>
                        <a:rPr lang="en-GB" sz="1100" b="0">
                          <a:solidFill>
                            <a:schemeClr val="tx1"/>
                          </a:solidFill>
                          <a:hlinkClick r:id="rId6" action="ppaction://hlinksldjump"/>
                        </a:rPr>
                        <a:t>page 21 </a:t>
                      </a:r>
                      <a:endParaRPr lang="en-GB" sz="11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2960704"/>
                  </a:ext>
                </a:extLst>
              </a:tr>
              <a:tr h="239242">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a:latin typeface="+mn-lt"/>
                          <a:cs typeface="Arial" panose="020B0604020202020204" pitchFamily="34" charset="0"/>
                        </a:rPr>
                        <a:t>Week 2 onwards: </a:t>
                      </a:r>
                      <a:r>
                        <a:rPr lang="en-GB" sz="1100">
                          <a:latin typeface="+mn-lt"/>
                          <a:cs typeface="Arial" panose="020B0604020202020204" pitchFamily="34" charset="0"/>
                        </a:rPr>
                        <a:t>Continue to </a:t>
                      </a:r>
                      <a:r>
                        <a:rPr lang="en-GB" sz="1100">
                          <a:solidFill>
                            <a:schemeClr val="tx1"/>
                          </a:solidFill>
                          <a:latin typeface="+mn-lt"/>
                          <a:cs typeface="Arial" panose="020B0604020202020204" pitchFamily="34" charset="0"/>
                        </a:rPr>
                        <a:t>e</a:t>
                      </a:r>
                      <a:r>
                        <a:rPr lang="en-GB" sz="1100">
                          <a:solidFill>
                            <a:schemeClr val="tx1"/>
                          </a:solidFill>
                          <a:latin typeface="+mn-lt"/>
                        </a:rPr>
                        <a:t>nsure appropriate language is used by staff. </a:t>
                      </a:r>
                      <a:r>
                        <a:rPr lang="en-GB" sz="1100" b="0">
                          <a:solidFill>
                            <a:schemeClr val="tx1"/>
                          </a:solidFill>
                          <a:highlight>
                            <a:srgbClr val="FFFFFF"/>
                          </a:highlight>
                          <a:latin typeface="+mn-lt"/>
                        </a:rPr>
                        <a:t>See </a:t>
                      </a:r>
                      <a:r>
                        <a:rPr lang="en-GB" sz="1100" b="0">
                          <a:solidFill>
                            <a:schemeClr val="tx1"/>
                          </a:solidFill>
                          <a:latin typeface="+mn-lt"/>
                          <a:hlinkClick r:id="rId7"/>
                        </a:rPr>
                        <a:t>language guide</a:t>
                      </a:r>
                      <a:r>
                        <a:rPr lang="en-GB" sz="1100" b="0">
                          <a:solidFill>
                            <a:schemeClr val="tx1"/>
                          </a:solidFill>
                          <a:latin typeface="+mn-lt"/>
                        </a:rPr>
                        <a:t>.</a:t>
                      </a:r>
                      <a:endParaRPr lang="en-GB" sz="11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509288"/>
                  </a:ext>
                </a:extLst>
              </a:tr>
              <a:tr h="239242">
                <a:tc gridSpan="2">
                  <a:txBody>
                    <a:bodyPr/>
                    <a:lstStyle/>
                    <a:p>
                      <a:pPr algn="l"/>
                      <a:r>
                        <a:rPr lang="en-GB" sz="1400" b="1">
                          <a:solidFill>
                            <a:schemeClr val="bg1"/>
                          </a:solidFill>
                        </a:rPr>
                        <a:t>Family Liaison Lead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2875467"/>
                  </a:ext>
                </a:extLst>
              </a:tr>
              <a:tr h="239242">
                <a:tc>
                  <a:txBody>
                    <a:bodyPr/>
                    <a:lstStyle/>
                    <a:p>
                      <a:pPr marL="285750" indent="-285750">
                        <a:buFont typeface="Wingdings" panose="05000000000000000000" pitchFamily="2" charset="2"/>
                        <a:buChar char="§"/>
                      </a:pP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dirty="0">
                          <a:solidFill>
                            <a:schemeClr val="tx1"/>
                          </a:solidFill>
                        </a:rPr>
                        <a:t>Week 2: </a:t>
                      </a:r>
                      <a:r>
                        <a:rPr lang="en-GB" sz="1100" dirty="0">
                          <a:solidFill>
                            <a:schemeClr val="tx1"/>
                          </a:solidFill>
                        </a:rPr>
                        <a:t>Work with Amparo to understand the family’s views on school attendance at funerals and any memorials </a:t>
                      </a:r>
                      <a:r>
                        <a:rPr lang="en-GB" sz="1100" b="0" dirty="0">
                          <a:solidFill>
                            <a:schemeClr val="tx1"/>
                          </a:solidFill>
                          <a:highlight>
                            <a:srgbClr val="FFFFFF"/>
                          </a:highlight>
                        </a:rPr>
                        <a:t>See </a:t>
                      </a:r>
                      <a:r>
                        <a:rPr lang="en-GB" sz="1100" b="0" dirty="0">
                          <a:solidFill>
                            <a:schemeClr val="tx1"/>
                          </a:solidFill>
                          <a:highlight>
                            <a:srgbClr val="FFFFFF"/>
                          </a:highlight>
                          <a:hlinkClick r:id="rId8" action="ppaction://hlinksldjump"/>
                        </a:rPr>
                        <a:t>page 20</a:t>
                      </a:r>
                      <a:endParaRPr lang="en-GB" sz="1100"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9118407"/>
                  </a:ext>
                </a:extLst>
              </a:tr>
              <a:tr h="239242">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100" b="1">
                          <a:solidFill>
                            <a:schemeClr val="tx1"/>
                          </a:solidFill>
                        </a:rPr>
                        <a:t>Week 2 onwards: </a:t>
                      </a:r>
                      <a:r>
                        <a:rPr lang="en-GB" sz="1100">
                          <a:solidFill>
                            <a:schemeClr val="tx1"/>
                          </a:solidFill>
                        </a:rPr>
                        <a:t>Continue to act as school/family liaison link (potentially through to inquest) </a:t>
                      </a:r>
                      <a:r>
                        <a:rPr lang="en-GB" sz="1100" b="0">
                          <a:solidFill>
                            <a:schemeClr val="tx1"/>
                          </a:solidFill>
                          <a:highlight>
                            <a:srgbClr val="FFFFFF"/>
                          </a:highlight>
                        </a:rPr>
                        <a:t>See </a:t>
                      </a:r>
                      <a:r>
                        <a:rPr lang="en-GB" sz="1100" b="0">
                          <a:solidFill>
                            <a:schemeClr val="tx1"/>
                          </a:solidFill>
                          <a:hlinkClick r:id="rId8" action="ppaction://hlinksldjump"/>
                        </a:rPr>
                        <a:t>page 20</a:t>
                      </a:r>
                      <a:endParaRPr lang="en-GB" sz="11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642474"/>
                  </a:ext>
                </a:extLst>
              </a:tr>
              <a:tr h="239242">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One year post incident: </a:t>
                      </a:r>
                      <a:r>
                        <a:rPr lang="en-GB" sz="1100" dirty="0">
                          <a:solidFill>
                            <a:schemeClr val="tx1"/>
                          </a:solidFill>
                        </a:rPr>
                        <a:t>Consider sending a card of condolences to the family of the deceased on anniversary of the death. See </a:t>
                      </a:r>
                      <a:r>
                        <a:rPr lang="en-GB" sz="1100" dirty="0">
                          <a:solidFill>
                            <a:schemeClr val="tx1"/>
                          </a:solidFill>
                          <a:hlinkClick r:id="rId6" action="ppaction://hlinksldjump"/>
                        </a:rPr>
                        <a:t>page 26</a:t>
                      </a:r>
                      <a:r>
                        <a:rPr lang="en-GB" sz="1100" dirty="0">
                          <a:solidFill>
                            <a:schemeClr val="tx1"/>
                          </a:solidFill>
                        </a:rPr>
                        <a:t>.</a:t>
                      </a:r>
                      <a:endParaRPr lang="en-GB" sz="1100"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0977641"/>
                  </a:ext>
                </a:extLst>
              </a:tr>
            </a:tbl>
          </a:graphicData>
        </a:graphic>
      </p:graphicFrame>
      <p:graphicFrame>
        <p:nvGraphicFramePr>
          <p:cNvPr id="83" name="Table 5">
            <a:extLst>
              <a:ext uri="{FF2B5EF4-FFF2-40B4-BE49-F238E27FC236}">
                <a16:creationId xmlns:a16="http://schemas.microsoft.com/office/drawing/2014/main" id="{C29005EF-FBD0-132F-A7CF-E8A980B0BD46}"/>
              </a:ext>
            </a:extLst>
          </p:cNvPr>
          <p:cNvGraphicFramePr>
            <a:graphicFrameLocks noGrp="1"/>
          </p:cNvGraphicFramePr>
          <p:nvPr>
            <p:extLst>
              <p:ext uri="{D42A27DB-BD31-4B8C-83A1-F6EECF244321}">
                <p14:modId xmlns:p14="http://schemas.microsoft.com/office/powerpoint/2010/main" val="3276727459"/>
              </p:ext>
            </p:extLst>
          </p:nvPr>
        </p:nvGraphicFramePr>
        <p:xfrm>
          <a:off x="6096000" y="1426116"/>
          <a:ext cx="6006952" cy="3179179"/>
        </p:xfrm>
        <a:graphic>
          <a:graphicData uri="http://schemas.openxmlformats.org/drawingml/2006/table">
            <a:tbl>
              <a:tblPr firstRow="1" bandRow="1">
                <a:tableStyleId>{5C22544A-7EE6-4342-B048-85BDC9FD1C3A}</a:tableStyleId>
              </a:tblPr>
              <a:tblGrid>
                <a:gridCol w="329609">
                  <a:extLst>
                    <a:ext uri="{9D8B030D-6E8A-4147-A177-3AD203B41FA5}">
                      <a16:colId xmlns:a16="http://schemas.microsoft.com/office/drawing/2014/main" val="1774422435"/>
                    </a:ext>
                  </a:extLst>
                </a:gridCol>
                <a:gridCol w="5677343">
                  <a:extLst>
                    <a:ext uri="{9D8B030D-6E8A-4147-A177-3AD203B41FA5}">
                      <a16:colId xmlns:a16="http://schemas.microsoft.com/office/drawing/2014/main" val="4187010951"/>
                    </a:ext>
                  </a:extLst>
                </a:gridCol>
              </a:tblGrid>
              <a:tr h="286164">
                <a:tc gridSpan="2">
                  <a:txBody>
                    <a:bodyPr/>
                    <a:lstStyle/>
                    <a:p>
                      <a:pPr algn="l"/>
                      <a:r>
                        <a:rPr lang="en-GB" sz="1400" b="1">
                          <a:solidFill>
                            <a:schemeClr val="bg1"/>
                          </a:solidFill>
                        </a:rPr>
                        <a:t>Care for Staff Lead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2812286182"/>
                  </a:ext>
                </a:extLst>
              </a:tr>
              <a:tr h="300446">
                <a:tc>
                  <a:txBody>
                    <a:bodyPr/>
                    <a:lstStyle/>
                    <a:p>
                      <a:pPr marL="285750" indent="-285750">
                        <a:buFont typeface="Wingdings" panose="05000000000000000000" pitchFamily="2" charset="2"/>
                        <a:buChar char="§"/>
                      </a:pP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dirty="0">
                          <a:solidFill>
                            <a:schemeClr val="tx1"/>
                          </a:solidFill>
                        </a:rPr>
                        <a:t>Week 2 onwards</a:t>
                      </a:r>
                      <a:r>
                        <a:rPr lang="en-GB" sz="1100" dirty="0">
                          <a:solidFill>
                            <a:schemeClr val="tx1"/>
                          </a:solidFill>
                        </a:rPr>
                        <a:t>: Consider coordinating training around  managing conversations about suicide and self-harm. </a:t>
                      </a:r>
                      <a:r>
                        <a:rPr lang="en-GB" sz="1100" b="0" dirty="0">
                          <a:solidFill>
                            <a:schemeClr val="tx1"/>
                          </a:solidFill>
                          <a:highlight>
                            <a:srgbClr val="FFFFFF"/>
                          </a:highlight>
                        </a:rPr>
                        <a:t>See </a:t>
                      </a:r>
                      <a:r>
                        <a:rPr lang="en-GB" sz="1100" b="0" dirty="0">
                          <a:solidFill>
                            <a:schemeClr val="tx1"/>
                          </a:solidFill>
                          <a:hlinkClick r:id="rId9" action="ppaction://hlinksldjump"/>
                        </a:rPr>
                        <a:t>page 3 </a:t>
                      </a:r>
                      <a:r>
                        <a:rPr lang="en-GB" sz="1100" b="0" dirty="0">
                          <a:solidFill>
                            <a:schemeClr val="tx1"/>
                          </a:solidFill>
                        </a:rPr>
                        <a:t>for a list of available training. </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2959342"/>
                  </a:ext>
                </a:extLst>
              </a:tr>
              <a:tr h="300446">
                <a:tc>
                  <a:txBody>
                    <a:bodyPr/>
                    <a:lstStyle/>
                    <a:p>
                      <a:pPr marL="285750" indent="-285750">
                        <a:buFont typeface="Wingdings" panose="05000000000000000000" pitchFamily="2" charset="2"/>
                        <a:buChar char="§"/>
                      </a:pP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dirty="0">
                          <a:solidFill>
                            <a:schemeClr val="tx1"/>
                          </a:solidFill>
                        </a:rPr>
                        <a:t>Week 2 onwards: </a:t>
                      </a:r>
                      <a:r>
                        <a:rPr lang="en-GB" sz="1100" dirty="0">
                          <a:solidFill>
                            <a:schemeClr val="tx1"/>
                          </a:solidFill>
                        </a:rPr>
                        <a:t>Provide enhanced wellbeing support for staff involved in JAR process. </a:t>
                      </a:r>
                      <a:r>
                        <a:rPr lang="en-GB" sz="1100" b="0" dirty="0">
                          <a:solidFill>
                            <a:schemeClr val="tx1"/>
                          </a:solidFill>
                          <a:highlight>
                            <a:srgbClr val="FFFFFF"/>
                          </a:highlight>
                        </a:rPr>
                        <a:t>See </a:t>
                      </a:r>
                      <a:r>
                        <a:rPr lang="en-GB" sz="1100" b="0" dirty="0">
                          <a:solidFill>
                            <a:schemeClr val="accent1"/>
                          </a:solidFill>
                          <a:hlinkClick r:id="rId10" action="ppaction://hlinksldjump"/>
                        </a:rPr>
                        <a:t>page 35</a:t>
                      </a:r>
                      <a:endParaRPr lang="en-GB" sz="1100" b="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7509673"/>
                  </a:ext>
                </a:extLst>
              </a:tr>
              <a:tr h="314059">
                <a:tc gridSpan="2">
                  <a:txBody>
                    <a:bodyPr/>
                    <a:lstStyle/>
                    <a:p>
                      <a:pPr algn="l"/>
                      <a:r>
                        <a:rPr lang="en-GB" sz="1400" b="1">
                          <a:solidFill>
                            <a:schemeClr val="bg1"/>
                          </a:solidFill>
                        </a:rPr>
                        <a:t>Care for Students Lead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420121554"/>
                  </a:ext>
                </a:extLst>
              </a:tr>
              <a:tr h="286448">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1">
                          <a:solidFill>
                            <a:schemeClr val="tx1"/>
                          </a:solidFill>
                          <a:highlight>
                            <a:srgbClr val="FFFFFF"/>
                          </a:highlight>
                        </a:rPr>
                        <a:t>Week 2 onwards</a:t>
                      </a:r>
                      <a:r>
                        <a:rPr lang="en-GB" sz="1100">
                          <a:solidFill>
                            <a:schemeClr val="tx1"/>
                          </a:solidFill>
                          <a:highlight>
                            <a:srgbClr val="FFFFFF"/>
                          </a:highlight>
                        </a:rPr>
                        <a:t>: Ensure staff continue to be alert to the signs that someone may be having suicidal thoughts </a:t>
                      </a:r>
                      <a:r>
                        <a:rPr lang="en-GB" sz="1100" b="0">
                          <a:solidFill>
                            <a:schemeClr val="tx1"/>
                          </a:solidFill>
                          <a:highlight>
                            <a:srgbClr val="FFFFFF"/>
                          </a:highlight>
                        </a:rPr>
                        <a:t>See </a:t>
                      </a:r>
                      <a:r>
                        <a:rPr lang="en-GB" sz="1100" b="0">
                          <a:solidFill>
                            <a:schemeClr val="tx1"/>
                          </a:solidFill>
                          <a:hlinkClick r:id="rId11" action="ppaction://hlinksldjump"/>
                        </a:rPr>
                        <a:t>page 22</a:t>
                      </a:r>
                      <a:endParaRPr lang="en-GB" sz="11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369690"/>
                  </a:ext>
                </a:extLst>
              </a:tr>
              <a:tr h="0">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dirty="0">
                          <a:solidFill>
                            <a:schemeClr val="tx1"/>
                          </a:solidFill>
                        </a:rPr>
                        <a:t>Ongoing: </a:t>
                      </a:r>
                      <a:r>
                        <a:rPr lang="en-GB" sz="1100" dirty="0">
                          <a:solidFill>
                            <a:schemeClr val="tx1"/>
                          </a:solidFill>
                        </a:rPr>
                        <a:t>Ensure students are aware of the different types of support available to them, including continued access to Amparo bereavement support service. </a:t>
                      </a:r>
                      <a:r>
                        <a:rPr lang="en-GB" sz="1100" b="0" dirty="0">
                          <a:solidFill>
                            <a:schemeClr val="tx1"/>
                          </a:solidFill>
                          <a:highlight>
                            <a:srgbClr val="FFFFFF"/>
                          </a:highlight>
                        </a:rPr>
                        <a:t>See pages </a:t>
                      </a:r>
                      <a:r>
                        <a:rPr lang="en-GB" sz="1100" dirty="0">
                          <a:solidFill>
                            <a:schemeClr val="tx1"/>
                          </a:solidFill>
                        </a:rPr>
                        <a:t> </a:t>
                      </a:r>
                      <a:r>
                        <a:rPr lang="en-GB" sz="1100" dirty="0">
                          <a:solidFill>
                            <a:schemeClr val="tx1"/>
                          </a:solidFill>
                          <a:hlinkClick r:id="rId2" action="ppaction://hlinksldjump"/>
                        </a:rPr>
                        <a:t>9 &amp; 10</a:t>
                      </a:r>
                      <a:r>
                        <a:rPr lang="en-GB" sz="1100" dirty="0">
                          <a:solidFill>
                            <a:schemeClr val="tx1"/>
                          </a:solidFill>
                        </a:rPr>
                        <a:t>, </a:t>
                      </a:r>
                      <a:r>
                        <a:rPr lang="en-GB" sz="1100" dirty="0">
                          <a:solidFill>
                            <a:schemeClr val="tx1"/>
                          </a:solidFill>
                          <a:hlinkClick r:id="rId12" action="ppaction://hlinksldjump"/>
                        </a:rPr>
                        <a:t>34</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2960704"/>
                  </a:ext>
                </a:extLst>
              </a:tr>
              <a:tr h="239242">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dirty="0">
                          <a:latin typeface="+mn-lt"/>
                          <a:cs typeface="Arial" panose="020B0604020202020204" pitchFamily="34" charset="0"/>
                        </a:rPr>
                        <a:t>Ongoing: </a:t>
                      </a:r>
                      <a:r>
                        <a:rPr lang="en-GB" sz="1100" dirty="0">
                          <a:solidFill>
                            <a:schemeClr val="tx1"/>
                          </a:solidFill>
                        </a:rPr>
                        <a:t>Promote mental and emotional resilience by promoting a whole school approach to mental wellbeing. </a:t>
                      </a:r>
                      <a:r>
                        <a:rPr lang="en-GB" sz="1100" b="0" dirty="0">
                          <a:solidFill>
                            <a:schemeClr val="tx1"/>
                          </a:solidFill>
                          <a:highlight>
                            <a:srgbClr val="FFFFFF"/>
                          </a:highlight>
                        </a:rPr>
                        <a:t>See </a:t>
                      </a:r>
                      <a:r>
                        <a:rPr lang="en-GB" sz="1100" b="0" dirty="0">
                          <a:solidFill>
                            <a:schemeClr val="tx1"/>
                          </a:solidFill>
                          <a:hlinkClick r:id="rId13" action="ppaction://hlinksldjump"/>
                        </a:rPr>
                        <a:t>page 31</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509288"/>
                  </a:ext>
                </a:extLst>
              </a:tr>
              <a:tr h="239242">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b="1" dirty="0">
                          <a:solidFill>
                            <a:schemeClr val="tx1"/>
                          </a:solidFill>
                        </a:rPr>
                        <a:t>Within 6 months: </a:t>
                      </a:r>
                      <a:r>
                        <a:rPr lang="en-GB" sz="1100" dirty="0">
                          <a:solidFill>
                            <a:schemeClr val="tx1"/>
                          </a:solidFill>
                        </a:rPr>
                        <a:t>Review, update or develop your settings suicide prevention and postvention policy in line with reflection and learning from this postvention response. See </a:t>
                      </a:r>
                      <a:r>
                        <a:rPr lang="en-GB" sz="1100" dirty="0">
                          <a:solidFill>
                            <a:schemeClr val="tx1"/>
                          </a:solidFill>
                          <a:hlinkClick r:id="rId4" action="ppaction://hlinksldjump"/>
                        </a:rPr>
                        <a:t>page 29</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355031"/>
                  </a:ext>
                </a:extLst>
              </a:tr>
            </a:tbl>
          </a:graphicData>
        </a:graphic>
      </p:graphicFrame>
      <p:sp>
        <p:nvSpPr>
          <p:cNvPr id="3" name="Slide Number Placeholder 2">
            <a:extLst>
              <a:ext uri="{FF2B5EF4-FFF2-40B4-BE49-F238E27FC236}">
                <a16:creationId xmlns:a16="http://schemas.microsoft.com/office/drawing/2014/main" id="{FC13C404-6399-BFC2-4D40-8E20ABB32F02}"/>
              </a:ext>
            </a:extLst>
          </p:cNvPr>
          <p:cNvSpPr>
            <a:spLocks noGrp="1"/>
          </p:cNvSpPr>
          <p:nvPr>
            <p:ph type="sldNum" sz="quarter" idx="12"/>
          </p:nvPr>
        </p:nvSpPr>
        <p:spPr/>
        <p:txBody>
          <a:bodyPr/>
          <a:lstStyle/>
          <a:p>
            <a:fld id="{54D5FAE9-ACED-44FF-B97E-F0BAA2A292A9}" type="slidenum">
              <a:rPr lang="en-GB" smtClean="0"/>
              <a:t>13</a:t>
            </a:fld>
            <a:endParaRPr lang="en-GB"/>
          </a:p>
        </p:txBody>
      </p:sp>
    </p:spTree>
    <p:extLst>
      <p:ext uri="{BB962C8B-B14F-4D97-AF65-F5344CB8AC3E}">
        <p14:creationId xmlns:p14="http://schemas.microsoft.com/office/powerpoint/2010/main" val="241941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B021E7-E97D-4BA9-1F5D-122B43FC0360}"/>
              </a:ext>
            </a:extLst>
          </p:cNvPr>
          <p:cNvSpPr txBox="1">
            <a:spLocks/>
          </p:cNvSpPr>
          <p:nvPr/>
        </p:nvSpPr>
        <p:spPr>
          <a:xfrm>
            <a:off x="0" y="1135815"/>
            <a:ext cx="12192000" cy="2075654"/>
          </a:xfrm>
          <a:prstGeom prst="rect">
            <a:avLst/>
          </a:prstGeom>
          <a:solidFill>
            <a:srgbClr val="002060"/>
          </a:solidFill>
          <a:ln>
            <a:solidFill>
              <a:srgbClr val="002060"/>
            </a:solidFill>
          </a:ln>
        </p:spPr>
        <p:txBody>
          <a:bodyPr vert="horz" lIns="91440" tIns="45720" rIns="91440" bIns="45720" rtlCol="0" anchor="ctr">
            <a:normAutofit fontScale="975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solidFill>
                  <a:schemeClr val="bg1"/>
                </a:solidFill>
                <a:latin typeface="Arial" panose="020B0604020202020204" pitchFamily="34" charset="0"/>
                <a:cs typeface="Arial" panose="020B0604020202020204" pitchFamily="34" charset="0"/>
              </a:rPr>
              <a:t>PART II: Detailed Response Guidance</a:t>
            </a:r>
          </a:p>
        </p:txBody>
      </p:sp>
      <p:sp>
        <p:nvSpPr>
          <p:cNvPr id="5" name="Content Placeholder 2">
            <a:extLst>
              <a:ext uri="{FF2B5EF4-FFF2-40B4-BE49-F238E27FC236}">
                <a16:creationId xmlns:a16="http://schemas.microsoft.com/office/drawing/2014/main" id="{011020ED-8ABA-B382-DF3D-5AF1F1AAF4B2}"/>
              </a:ext>
            </a:extLst>
          </p:cNvPr>
          <p:cNvSpPr>
            <a:spLocks noGrp="1"/>
          </p:cNvSpPr>
          <p:nvPr>
            <p:ph idx="1"/>
          </p:nvPr>
        </p:nvSpPr>
        <p:spPr>
          <a:xfrm>
            <a:off x="1070812" y="3429000"/>
            <a:ext cx="10515600" cy="1738423"/>
          </a:xfrm>
        </p:spPr>
        <p:txBody>
          <a:bodyPr vert="horz" lIns="91440" tIns="45720" rIns="91440" bIns="45720" rtlCol="0" anchor="t">
            <a:normAutofit/>
          </a:bodyPr>
          <a:lstStyle/>
          <a:p>
            <a:pPr marL="0" indent="0" algn="ctr">
              <a:buNone/>
            </a:pPr>
            <a:r>
              <a:rPr lang="en-GB" dirty="0">
                <a:latin typeface="Arial" panose="020B0604020202020204" pitchFamily="34" charset="0"/>
                <a:cs typeface="Arial" panose="020B0604020202020204" pitchFamily="34" charset="0"/>
              </a:rPr>
              <a:t>Pages 15-29</a:t>
            </a:r>
            <a:r>
              <a:rPr lang="en-GB" sz="2800" dirty="0">
                <a:latin typeface="Arial" panose="020B0604020202020204" pitchFamily="34" charset="0"/>
                <a:cs typeface="Arial" panose="020B0604020202020204" pitchFamily="34" charset="0"/>
              </a:rPr>
              <a:t> provide </a:t>
            </a:r>
            <a:r>
              <a:rPr lang="en-GB" dirty="0">
                <a:latin typeface="Arial" panose="020B0604020202020204" pitchFamily="34" charset="0"/>
                <a:cs typeface="Arial" panose="020B0604020202020204" pitchFamily="34" charset="0"/>
              </a:rPr>
              <a:t>detailed guidance and advice </a:t>
            </a:r>
            <a:r>
              <a:rPr lang="en-GB" sz="2800" dirty="0">
                <a:latin typeface="Arial" panose="020B0604020202020204" pitchFamily="34" charset="0"/>
                <a:cs typeface="Arial" panose="020B0604020202020204" pitchFamily="34" charset="0"/>
              </a:rPr>
              <a:t>regarding the actions your setting should take following a serious incident.</a:t>
            </a:r>
            <a:endParaRPr lang="en-GB" sz="2800" dirty="0"/>
          </a:p>
          <a:p>
            <a:pPr marL="0" indent="0" algn="ctr">
              <a:buNone/>
            </a:pPr>
            <a:r>
              <a:rPr lang="en-GB" dirty="0">
                <a:latin typeface="Arial"/>
                <a:cs typeface="Arial"/>
              </a:rPr>
              <a:t> </a:t>
            </a: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4059B17-A161-F671-32DB-35BB667C4645}"/>
              </a:ext>
            </a:extLst>
          </p:cNvPr>
          <p:cNvSpPr txBox="1"/>
          <p:nvPr/>
        </p:nvSpPr>
        <p:spPr>
          <a:xfrm>
            <a:off x="0" y="6379535"/>
            <a:ext cx="11887200" cy="369332"/>
          </a:xfrm>
          <a:prstGeom prst="rect">
            <a:avLst/>
          </a:prstGeom>
          <a:noFill/>
        </p:spPr>
        <p:txBody>
          <a:bodyPr wrap="square" rtlCol="0">
            <a:spAutoFit/>
          </a:bodyPr>
          <a:lstStyle/>
          <a:p>
            <a:r>
              <a:rPr lang="en-GB" i="1"/>
              <a:t>This section includes: Detailed guidance on actions taken &amp; checklists of action for each stage of the postvention process</a:t>
            </a:r>
          </a:p>
        </p:txBody>
      </p:sp>
      <p:sp>
        <p:nvSpPr>
          <p:cNvPr id="3" name="Slide Number Placeholder 2">
            <a:extLst>
              <a:ext uri="{FF2B5EF4-FFF2-40B4-BE49-F238E27FC236}">
                <a16:creationId xmlns:a16="http://schemas.microsoft.com/office/drawing/2014/main" id="{72F4050E-0E06-FB28-D30C-6CE1BB15C126}"/>
              </a:ext>
            </a:extLst>
          </p:cNvPr>
          <p:cNvSpPr>
            <a:spLocks noGrp="1"/>
          </p:cNvSpPr>
          <p:nvPr>
            <p:ph type="sldNum" sz="quarter" idx="12"/>
          </p:nvPr>
        </p:nvSpPr>
        <p:spPr/>
        <p:txBody>
          <a:bodyPr/>
          <a:lstStyle/>
          <a:p>
            <a:fld id="{54D5FAE9-ACED-44FF-B97E-F0BAA2A292A9}" type="slidenum">
              <a:rPr lang="en-GB" smtClean="0"/>
              <a:t>14</a:t>
            </a:fld>
            <a:endParaRPr lang="en-GB"/>
          </a:p>
        </p:txBody>
      </p:sp>
    </p:spTree>
    <p:extLst>
      <p:ext uri="{BB962C8B-B14F-4D97-AF65-F5344CB8AC3E}">
        <p14:creationId xmlns:p14="http://schemas.microsoft.com/office/powerpoint/2010/main" val="283814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F18B22-5A53-640D-1AD3-F2D6CCA22905}"/>
              </a:ext>
            </a:extLst>
          </p:cNvPr>
          <p:cNvSpPr>
            <a:spLocks noGrp="1"/>
          </p:cNvSpPr>
          <p:nvPr>
            <p:ph idx="1"/>
          </p:nvPr>
        </p:nvSpPr>
        <p:spPr>
          <a:xfrm>
            <a:off x="0" y="612648"/>
            <a:ext cx="6634352" cy="6245352"/>
          </a:xfrm>
          <a:solidFill>
            <a:srgbClr val="DCE7E6"/>
          </a:solidFill>
          <a:ln>
            <a:noFill/>
          </a:ln>
        </p:spPr>
        <p:txBody>
          <a:bodyPr>
            <a:normAutofit/>
          </a:bodyPr>
          <a:lstStyle/>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When someone dies by suspected suicide there is an immediate and often devastating effect on the people around them. Suicide has a ripple effect on the community and one reportª indicates that p</a:t>
            </a:r>
            <a:r>
              <a:rPr lang="en-GB" sz="2400" b="0" i="0" dirty="0">
                <a:solidFill>
                  <a:srgbClr val="000000"/>
                </a:solidFill>
                <a:effectLst/>
                <a:latin typeface="Arial" panose="020B0604020202020204" pitchFamily="34" charset="0"/>
                <a:cs typeface="Arial" panose="020B0604020202020204" pitchFamily="34" charset="0"/>
              </a:rPr>
              <a:t>eople bereaved by the sudden death of a friend or family member are 65% more likely to attempt suicide if the deceased died by suicide than if they died by natural causes</a:t>
            </a:r>
            <a:r>
              <a:rPr lang="en-GB" sz="2400" dirty="0">
                <a:latin typeface="Arial" panose="020B0604020202020204" pitchFamily="34" charset="0"/>
                <a:cs typeface="Arial" panose="020B0604020202020204" pitchFamily="34" charset="0"/>
              </a:rPr>
              <a:t>. </a:t>
            </a:r>
          </a:p>
          <a:p>
            <a:pPr marL="0" indent="0">
              <a:buNone/>
            </a:pPr>
            <a:r>
              <a:rPr lang="en-GB" sz="2400" dirty="0">
                <a:latin typeface="Arial" panose="020B0604020202020204" pitchFamily="34" charset="0"/>
                <a:cs typeface="Arial" panose="020B0604020202020204" pitchFamily="34" charset="0"/>
              </a:rPr>
              <a:t>When a death by suspected suicide affects young people (&lt;25 yrs.) this ripple effect is even more likely to occur. Although rare, this can result in a suicide cluster: whereby multiple young people take their lives following a suicide loss.</a:t>
            </a:r>
          </a:p>
        </p:txBody>
      </p:sp>
      <p:sp>
        <p:nvSpPr>
          <p:cNvPr id="6" name="Title 1">
            <a:extLst>
              <a:ext uri="{FF2B5EF4-FFF2-40B4-BE49-F238E27FC236}">
                <a16:creationId xmlns:a16="http://schemas.microsoft.com/office/drawing/2014/main" id="{6DB021E7-E97D-4BA9-1F5D-122B43FC0360}"/>
              </a:ext>
            </a:extLst>
          </p:cNvPr>
          <p:cNvSpPr txBox="1">
            <a:spLocks/>
          </p:cNvSpPr>
          <p:nvPr/>
        </p:nvSpPr>
        <p:spPr>
          <a:xfrm>
            <a:off x="0" y="-8829"/>
            <a:ext cx="12192000" cy="621477"/>
          </a:xfrm>
          <a:prstGeom prst="rect">
            <a:avLst/>
          </a:prstGeom>
          <a:solidFill>
            <a:srgbClr val="002060"/>
          </a:solidFill>
        </p:spPr>
        <p:txBody>
          <a:bodyPr vert="horz" lIns="91440" tIns="45720" rIns="91440" bIns="45720" rtlCol="0" anchor="ctr">
            <a:normAutofit fontScale="90000" lnSpcReduction="100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a:solidFill>
                  <a:schemeClr val="bg1"/>
                </a:solidFill>
                <a:latin typeface="+mn-lt"/>
              </a:rPr>
              <a:t>Background: Why is a Postvention Response Needed?</a:t>
            </a:r>
          </a:p>
        </p:txBody>
      </p:sp>
      <p:pic>
        <p:nvPicPr>
          <p:cNvPr id="1026" name="Picture 2">
            <a:extLst>
              <a:ext uri="{FF2B5EF4-FFF2-40B4-BE49-F238E27FC236}">
                <a16:creationId xmlns:a16="http://schemas.microsoft.com/office/drawing/2014/main" id="{2FA5A6AB-DE46-624E-AFDD-93509B9D5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414" y="1883664"/>
            <a:ext cx="5323523" cy="37033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9BB207D-89C5-C7BF-37F7-146CC574D6AB}"/>
              </a:ext>
            </a:extLst>
          </p:cNvPr>
          <p:cNvSpPr>
            <a:spLocks noGrp="1"/>
          </p:cNvSpPr>
          <p:nvPr>
            <p:ph type="sldNum" sz="quarter" idx="12"/>
          </p:nvPr>
        </p:nvSpPr>
        <p:spPr/>
        <p:txBody>
          <a:bodyPr/>
          <a:lstStyle/>
          <a:p>
            <a:fld id="{54D5FAE9-ACED-44FF-B97E-F0BAA2A292A9}" type="slidenum">
              <a:rPr lang="en-GB" smtClean="0"/>
              <a:t>15</a:t>
            </a:fld>
            <a:endParaRPr lang="en-GB"/>
          </a:p>
        </p:txBody>
      </p:sp>
      <p:sp>
        <p:nvSpPr>
          <p:cNvPr id="4" name="Footer Placeholder 3">
            <a:extLst>
              <a:ext uri="{FF2B5EF4-FFF2-40B4-BE49-F238E27FC236}">
                <a16:creationId xmlns:a16="http://schemas.microsoft.com/office/drawing/2014/main" id="{454D6664-0509-D1F0-879F-7B1865E03300}"/>
              </a:ext>
            </a:extLst>
          </p:cNvPr>
          <p:cNvSpPr>
            <a:spLocks noGrp="1"/>
          </p:cNvSpPr>
          <p:nvPr>
            <p:ph type="ftr" sz="quarter" idx="11"/>
          </p:nvPr>
        </p:nvSpPr>
        <p:spPr>
          <a:xfrm>
            <a:off x="0" y="6356351"/>
            <a:ext cx="8153402" cy="365125"/>
          </a:xfrm>
        </p:spPr>
        <p:txBody>
          <a:bodyPr/>
          <a:lstStyle/>
          <a:p>
            <a:r>
              <a:rPr lang="en-GB" sz="1200" dirty="0">
                <a:latin typeface="Arial" panose="020B0604020202020204" pitchFamily="34" charset="0"/>
                <a:cs typeface="Arial" panose="020B0604020202020204" pitchFamily="34" charset="0"/>
              </a:rPr>
              <a:t>ª </a:t>
            </a:r>
            <a:r>
              <a:rPr lang="en-GB" dirty="0"/>
              <a:t>https://www.ucl.ac.uk/news/2016/jan/1-10-suicide-attempt-risk-among-friends-and-relatives-people-who-die-suicide</a:t>
            </a:r>
          </a:p>
        </p:txBody>
      </p:sp>
    </p:spTree>
    <p:extLst>
      <p:ext uri="{BB962C8B-B14F-4D97-AF65-F5344CB8AC3E}">
        <p14:creationId xmlns:p14="http://schemas.microsoft.com/office/powerpoint/2010/main" val="398002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B5BED457-9861-AEB8-410B-130AF52383A7}"/>
              </a:ext>
            </a:extLst>
          </p:cNvPr>
          <p:cNvSpPr txBox="1">
            <a:spLocks/>
          </p:cNvSpPr>
          <p:nvPr/>
        </p:nvSpPr>
        <p:spPr>
          <a:xfrm>
            <a:off x="0" y="6159967"/>
            <a:ext cx="12192000" cy="746702"/>
          </a:xfrm>
          <a:prstGeom prst="rect">
            <a:avLst/>
          </a:prstGeom>
          <a:solidFill>
            <a:srgbClr val="002060"/>
          </a:solidFill>
          <a:ln>
            <a:solidFill>
              <a:srgbClr val="002060"/>
            </a:solidFill>
          </a:ln>
        </p:spPr>
        <p:txBody>
          <a:bodyPr vert="horz" lIns="91440" tIns="45720" rIns="91440" bIns="45720" rtlCol="0" anchor="ctr">
            <a:normAutofit fontScale="975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u="sng">
              <a:solidFill>
                <a:schemeClr val="bg1"/>
              </a:solidFill>
              <a:latin typeface="+mn-lt"/>
              <a:cs typeface="Arial" panose="020B0604020202020204" pitchFamily="34" charset="0"/>
            </a:endParaRPr>
          </a:p>
        </p:txBody>
      </p:sp>
      <p:sp>
        <p:nvSpPr>
          <p:cNvPr id="14" name="TextBox 13">
            <a:extLst>
              <a:ext uri="{FF2B5EF4-FFF2-40B4-BE49-F238E27FC236}">
                <a16:creationId xmlns:a16="http://schemas.microsoft.com/office/drawing/2014/main" id="{9BAB3E06-AD7E-EE9E-ADE2-74507E373BDF}"/>
              </a:ext>
            </a:extLst>
          </p:cNvPr>
          <p:cNvSpPr txBox="1"/>
          <p:nvPr/>
        </p:nvSpPr>
        <p:spPr>
          <a:xfrm>
            <a:off x="0" y="-29493"/>
            <a:ext cx="12192000" cy="584775"/>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Notification of a Suspected Suicide</a:t>
            </a:r>
          </a:p>
        </p:txBody>
      </p:sp>
      <p:grpSp>
        <p:nvGrpSpPr>
          <p:cNvPr id="4" name="Google Shape;336;p10">
            <a:extLst>
              <a:ext uri="{FF2B5EF4-FFF2-40B4-BE49-F238E27FC236}">
                <a16:creationId xmlns:a16="http://schemas.microsoft.com/office/drawing/2014/main" id="{CF1B9199-1BD5-AF38-C459-FB06A6475E5F}"/>
              </a:ext>
            </a:extLst>
          </p:cNvPr>
          <p:cNvGrpSpPr/>
          <p:nvPr/>
        </p:nvGrpSpPr>
        <p:grpSpPr>
          <a:xfrm>
            <a:off x="8809079" y="55822"/>
            <a:ext cx="3253429" cy="401393"/>
            <a:chOff x="121959" y="6298503"/>
            <a:chExt cx="3253429" cy="401393"/>
          </a:xfrm>
        </p:grpSpPr>
        <p:grpSp>
          <p:nvGrpSpPr>
            <p:cNvPr id="5" name="Google Shape;337;p10">
              <a:extLst>
                <a:ext uri="{FF2B5EF4-FFF2-40B4-BE49-F238E27FC236}">
                  <a16:creationId xmlns:a16="http://schemas.microsoft.com/office/drawing/2014/main" id="{AD0513B9-D9A8-63E1-4D2A-69B627E34C9A}"/>
                </a:ext>
              </a:extLst>
            </p:cNvPr>
            <p:cNvGrpSpPr/>
            <p:nvPr/>
          </p:nvGrpSpPr>
          <p:grpSpPr>
            <a:xfrm>
              <a:off x="121959" y="6298503"/>
              <a:ext cx="360445" cy="369332"/>
              <a:chOff x="2430842" y="967603"/>
              <a:chExt cx="360445" cy="369332"/>
            </a:xfrm>
          </p:grpSpPr>
          <p:sp>
            <p:nvSpPr>
              <p:cNvPr id="25" name="Google Shape;338;p10">
                <a:extLst>
                  <a:ext uri="{FF2B5EF4-FFF2-40B4-BE49-F238E27FC236}">
                    <a16:creationId xmlns:a16="http://schemas.microsoft.com/office/drawing/2014/main" id="{0DB0C334-8F18-B6E8-B112-BE5928610613}"/>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339;p10">
                <a:extLst>
                  <a:ext uri="{FF2B5EF4-FFF2-40B4-BE49-F238E27FC236}">
                    <a16:creationId xmlns:a16="http://schemas.microsoft.com/office/drawing/2014/main" id="{32E77F70-3530-FE15-0CD6-513CE27067DB}"/>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6" name="Google Shape;340;p10">
              <a:extLst>
                <a:ext uri="{FF2B5EF4-FFF2-40B4-BE49-F238E27FC236}">
                  <a16:creationId xmlns:a16="http://schemas.microsoft.com/office/drawing/2014/main" id="{34A771C3-4BBE-2EBE-5C6D-AD6CD4BD1F32}"/>
                </a:ext>
              </a:extLst>
            </p:cNvPr>
            <p:cNvGrpSpPr/>
            <p:nvPr/>
          </p:nvGrpSpPr>
          <p:grpSpPr>
            <a:xfrm>
              <a:off x="590670" y="6305070"/>
              <a:ext cx="360445" cy="369332"/>
              <a:chOff x="2430842" y="967603"/>
              <a:chExt cx="360445" cy="369332"/>
            </a:xfrm>
          </p:grpSpPr>
          <p:sp>
            <p:nvSpPr>
              <p:cNvPr id="23" name="Google Shape;341;p10">
                <a:extLst>
                  <a:ext uri="{FF2B5EF4-FFF2-40B4-BE49-F238E27FC236}">
                    <a16:creationId xmlns:a16="http://schemas.microsoft.com/office/drawing/2014/main" id="{0A9429EA-121C-F323-E211-80A138B4A49D}"/>
                  </a:ext>
                </a:extLst>
              </p:cNvPr>
              <p:cNvSpPr/>
              <p:nvPr/>
            </p:nvSpPr>
            <p:spPr>
              <a:xfrm>
                <a:off x="2430842" y="975971"/>
                <a:ext cx="360445" cy="352596"/>
              </a:xfrm>
              <a:prstGeom prst="flowChartConnector">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342;p10">
                <a:extLst>
                  <a:ext uri="{FF2B5EF4-FFF2-40B4-BE49-F238E27FC236}">
                    <a16:creationId xmlns:a16="http://schemas.microsoft.com/office/drawing/2014/main" id="{76DB2068-0399-2A60-7467-7BB1B5B549BC}"/>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7" name="Google Shape;343;p10">
              <a:extLst>
                <a:ext uri="{FF2B5EF4-FFF2-40B4-BE49-F238E27FC236}">
                  <a16:creationId xmlns:a16="http://schemas.microsoft.com/office/drawing/2014/main" id="{652CC253-5CA2-716F-D79B-9204966C4CAA}"/>
                </a:ext>
              </a:extLst>
            </p:cNvPr>
            <p:cNvGrpSpPr/>
            <p:nvPr/>
          </p:nvGrpSpPr>
          <p:grpSpPr>
            <a:xfrm>
              <a:off x="1098941" y="6305070"/>
              <a:ext cx="360445" cy="369332"/>
              <a:chOff x="2430842" y="967603"/>
              <a:chExt cx="360445" cy="369332"/>
            </a:xfrm>
          </p:grpSpPr>
          <p:sp>
            <p:nvSpPr>
              <p:cNvPr id="21" name="Google Shape;344;p10">
                <a:extLst>
                  <a:ext uri="{FF2B5EF4-FFF2-40B4-BE49-F238E27FC236}">
                    <a16:creationId xmlns:a16="http://schemas.microsoft.com/office/drawing/2014/main" id="{65159EAE-C067-7F76-5BA4-F9C0FF90B087}"/>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345;p10">
                <a:extLst>
                  <a:ext uri="{FF2B5EF4-FFF2-40B4-BE49-F238E27FC236}">
                    <a16:creationId xmlns:a16="http://schemas.microsoft.com/office/drawing/2014/main" id="{38C30421-F6D0-1BE5-587E-A6ABA5522BE9}"/>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8" name="Google Shape;346;p10">
              <a:extLst>
                <a:ext uri="{FF2B5EF4-FFF2-40B4-BE49-F238E27FC236}">
                  <a16:creationId xmlns:a16="http://schemas.microsoft.com/office/drawing/2014/main" id="{00848A69-9CC7-DA94-1506-22E2FAE8FFFA}"/>
                </a:ext>
              </a:extLst>
            </p:cNvPr>
            <p:cNvGrpSpPr/>
            <p:nvPr/>
          </p:nvGrpSpPr>
          <p:grpSpPr>
            <a:xfrm>
              <a:off x="1586056" y="6298503"/>
              <a:ext cx="360445" cy="369332"/>
              <a:chOff x="2430842" y="967603"/>
              <a:chExt cx="360445" cy="369332"/>
            </a:xfrm>
          </p:grpSpPr>
          <p:sp>
            <p:nvSpPr>
              <p:cNvPr id="19" name="Google Shape;347;p10">
                <a:extLst>
                  <a:ext uri="{FF2B5EF4-FFF2-40B4-BE49-F238E27FC236}">
                    <a16:creationId xmlns:a16="http://schemas.microsoft.com/office/drawing/2014/main" id="{2C26A9AE-B50B-39F9-1A63-7A6A4BBED6EB}"/>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348;p10">
                <a:extLst>
                  <a:ext uri="{FF2B5EF4-FFF2-40B4-BE49-F238E27FC236}">
                    <a16:creationId xmlns:a16="http://schemas.microsoft.com/office/drawing/2014/main" id="{6D938E7D-9E20-10C6-9B11-CDF90A53836D}"/>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9" name="Google Shape;349;p10">
              <a:extLst>
                <a:ext uri="{FF2B5EF4-FFF2-40B4-BE49-F238E27FC236}">
                  <a16:creationId xmlns:a16="http://schemas.microsoft.com/office/drawing/2014/main" id="{3E0E2AF7-F0EF-DF31-9051-0F319BD1EE3E}"/>
                </a:ext>
              </a:extLst>
            </p:cNvPr>
            <p:cNvGrpSpPr/>
            <p:nvPr/>
          </p:nvGrpSpPr>
          <p:grpSpPr>
            <a:xfrm>
              <a:off x="2075923" y="6313828"/>
              <a:ext cx="360445" cy="369332"/>
              <a:chOff x="2430842" y="967603"/>
              <a:chExt cx="360445" cy="369332"/>
            </a:xfrm>
          </p:grpSpPr>
          <p:sp>
            <p:nvSpPr>
              <p:cNvPr id="17" name="Google Shape;350;p10">
                <a:extLst>
                  <a:ext uri="{FF2B5EF4-FFF2-40B4-BE49-F238E27FC236}">
                    <a16:creationId xmlns:a16="http://schemas.microsoft.com/office/drawing/2014/main" id="{34D8784E-13B2-4328-6278-955E32B3106F}"/>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351;p10">
                <a:extLst>
                  <a:ext uri="{FF2B5EF4-FFF2-40B4-BE49-F238E27FC236}">
                    <a16:creationId xmlns:a16="http://schemas.microsoft.com/office/drawing/2014/main" id="{DFAA72C7-B5DA-4642-4A07-BAD13CC4D5E0}"/>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10" name="Google Shape;352;p10">
              <a:extLst>
                <a:ext uri="{FF2B5EF4-FFF2-40B4-BE49-F238E27FC236}">
                  <a16:creationId xmlns:a16="http://schemas.microsoft.com/office/drawing/2014/main" id="{4CE725DA-3CAF-2406-B36A-61C2FA0965C3}"/>
                </a:ext>
              </a:extLst>
            </p:cNvPr>
            <p:cNvGrpSpPr/>
            <p:nvPr/>
          </p:nvGrpSpPr>
          <p:grpSpPr>
            <a:xfrm>
              <a:off x="2575268" y="6330564"/>
              <a:ext cx="360445" cy="369332"/>
              <a:chOff x="2450952" y="987900"/>
              <a:chExt cx="360445" cy="369332"/>
            </a:xfrm>
          </p:grpSpPr>
          <p:sp>
            <p:nvSpPr>
              <p:cNvPr id="15" name="Google Shape;353;p10">
                <a:extLst>
                  <a:ext uri="{FF2B5EF4-FFF2-40B4-BE49-F238E27FC236}">
                    <a16:creationId xmlns:a16="http://schemas.microsoft.com/office/drawing/2014/main" id="{1986E1B8-11B5-89AA-DA0E-F49EC1CEFC66}"/>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354;p10">
                <a:extLst>
                  <a:ext uri="{FF2B5EF4-FFF2-40B4-BE49-F238E27FC236}">
                    <a16:creationId xmlns:a16="http://schemas.microsoft.com/office/drawing/2014/main" id="{54376CBF-5D2E-A71E-AE9E-B0F3E863AF26}"/>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1" name="Google Shape;355;p10">
              <a:extLst>
                <a:ext uri="{FF2B5EF4-FFF2-40B4-BE49-F238E27FC236}">
                  <a16:creationId xmlns:a16="http://schemas.microsoft.com/office/drawing/2014/main" id="{BC8C4387-51EB-E481-4AB3-936A57E4B421}"/>
                </a:ext>
              </a:extLst>
            </p:cNvPr>
            <p:cNvGrpSpPr/>
            <p:nvPr/>
          </p:nvGrpSpPr>
          <p:grpSpPr>
            <a:xfrm>
              <a:off x="3014943" y="6305070"/>
              <a:ext cx="360445" cy="369332"/>
              <a:chOff x="2430842" y="967603"/>
              <a:chExt cx="360445" cy="369332"/>
            </a:xfrm>
          </p:grpSpPr>
          <p:sp>
            <p:nvSpPr>
              <p:cNvPr id="12" name="Google Shape;356;p10">
                <a:extLst>
                  <a:ext uri="{FF2B5EF4-FFF2-40B4-BE49-F238E27FC236}">
                    <a16:creationId xmlns:a16="http://schemas.microsoft.com/office/drawing/2014/main" id="{B8F3CAA0-A4ED-668D-8ABC-C92EBF48B1D9}"/>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57;p10">
                <a:extLst>
                  <a:ext uri="{FF2B5EF4-FFF2-40B4-BE49-F238E27FC236}">
                    <a16:creationId xmlns:a16="http://schemas.microsoft.com/office/drawing/2014/main" id="{A18B4C3C-65DA-2B9D-24FD-DD2E57434922}"/>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8" name="TextBox 27">
            <a:extLst>
              <a:ext uri="{FF2B5EF4-FFF2-40B4-BE49-F238E27FC236}">
                <a16:creationId xmlns:a16="http://schemas.microsoft.com/office/drawing/2014/main" id="{62F2C482-F0F2-AF2C-E17E-C83A752940CB}"/>
              </a:ext>
            </a:extLst>
          </p:cNvPr>
          <p:cNvSpPr txBox="1"/>
          <p:nvPr/>
        </p:nvSpPr>
        <p:spPr>
          <a:xfrm>
            <a:off x="1228512" y="732753"/>
            <a:ext cx="10033876" cy="5262979"/>
          </a:xfrm>
          <a:prstGeom prst="rect">
            <a:avLst/>
          </a:prstGeom>
          <a:noFill/>
        </p:spPr>
        <p:txBody>
          <a:bodyPr wrap="square">
            <a:spAutoFit/>
          </a:bodyPr>
          <a:lstStyle/>
          <a:p>
            <a:pPr marL="0" indent="0">
              <a:spcBef>
                <a:spcPts val="0"/>
              </a:spcBef>
              <a:buNone/>
            </a:pP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There are a number of ways that you may be notified about a suspected suicide or serious suicide attempt in your community. If you are alerted to a suspected suicide or serious suicide attempt, it’s important that you establish the facts as soon as possible so an appropriate course of action can be taken.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You can help your setting be prepared before a suspected suicide or suicide attempt occurs by having a suicide prevention and postvention policy in place (</a:t>
            </a:r>
            <a:r>
              <a:rPr lang="en-GB" sz="2800" dirty="0">
                <a:latin typeface="Arial" panose="020B0604020202020204" pitchFamily="34" charset="0"/>
                <a:cs typeface="Arial" panose="020B0604020202020204" pitchFamily="34" charset="0"/>
                <a:hlinkClick r:id="rId2" action="ppaction://hlinksldjump"/>
              </a:rPr>
              <a:t>see page 36</a:t>
            </a:r>
            <a:r>
              <a:rPr lang="en-GB" sz="2800" dirty="0">
                <a:latin typeface="Arial" panose="020B0604020202020204" pitchFamily="34" charset="0"/>
                <a:cs typeface="Arial" panose="020B0604020202020204" pitchFamily="34" charset="0"/>
              </a:rPr>
              <a:t>). </a:t>
            </a:r>
          </a:p>
          <a:p>
            <a:pPr marL="0" indent="0">
              <a:spcBef>
                <a:spcPts val="0"/>
              </a:spcBef>
              <a:buNone/>
            </a:pPr>
            <a:r>
              <a:rPr lang="en-GB" sz="2800" dirty="0">
                <a:latin typeface="Arial" panose="020B0604020202020204" pitchFamily="34" charset="0"/>
                <a:cs typeface="Arial" panose="020B0604020202020204" pitchFamily="34" charset="0"/>
              </a:rPr>
              <a:t> </a:t>
            </a:r>
          </a:p>
        </p:txBody>
      </p:sp>
      <p:sp>
        <p:nvSpPr>
          <p:cNvPr id="29" name="TextBox 28">
            <a:extLst>
              <a:ext uri="{FF2B5EF4-FFF2-40B4-BE49-F238E27FC236}">
                <a16:creationId xmlns:a16="http://schemas.microsoft.com/office/drawing/2014/main" id="{3AA5A563-ABD6-60CE-4542-01E714A9AC64}"/>
              </a:ext>
            </a:extLst>
          </p:cNvPr>
          <p:cNvSpPr txBox="1"/>
          <p:nvPr/>
        </p:nvSpPr>
        <p:spPr>
          <a:xfrm>
            <a:off x="67339" y="6488436"/>
            <a:ext cx="11352026" cy="307777"/>
          </a:xfrm>
          <a:prstGeom prst="rect">
            <a:avLst/>
          </a:prstGeom>
          <a:noFill/>
        </p:spPr>
        <p:txBody>
          <a:bodyPr wrap="square" rtlCol="0">
            <a:spAutoFit/>
          </a:bodyPr>
          <a:lstStyle/>
          <a:p>
            <a:r>
              <a:rPr lang="en-GB" sz="1400" b="1"/>
              <a:t>.</a:t>
            </a:r>
          </a:p>
        </p:txBody>
      </p:sp>
      <p:sp>
        <p:nvSpPr>
          <p:cNvPr id="2" name="Slide Number Placeholder 1">
            <a:extLst>
              <a:ext uri="{FF2B5EF4-FFF2-40B4-BE49-F238E27FC236}">
                <a16:creationId xmlns:a16="http://schemas.microsoft.com/office/drawing/2014/main" id="{FC3BFE73-5B88-0F61-AED6-4C8451E35CDE}"/>
              </a:ext>
            </a:extLst>
          </p:cNvPr>
          <p:cNvSpPr>
            <a:spLocks noGrp="1"/>
          </p:cNvSpPr>
          <p:nvPr>
            <p:ph type="sldNum" sz="quarter" idx="12"/>
          </p:nvPr>
        </p:nvSpPr>
        <p:spPr/>
        <p:txBody>
          <a:bodyPr/>
          <a:lstStyle/>
          <a:p>
            <a:fld id="{54D5FAE9-ACED-44FF-B97E-F0BAA2A292A9}" type="slidenum">
              <a:rPr lang="en-GB" smtClean="0"/>
              <a:t>16</a:t>
            </a:fld>
            <a:endParaRPr lang="en-GB"/>
          </a:p>
        </p:txBody>
      </p:sp>
    </p:spTree>
    <p:extLst>
      <p:ext uri="{BB962C8B-B14F-4D97-AF65-F5344CB8AC3E}">
        <p14:creationId xmlns:p14="http://schemas.microsoft.com/office/powerpoint/2010/main" val="127098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AB3E06-AD7E-EE9E-ADE2-74507E373BDF}"/>
              </a:ext>
            </a:extLst>
          </p:cNvPr>
          <p:cNvSpPr txBox="1"/>
          <p:nvPr/>
        </p:nvSpPr>
        <p:spPr>
          <a:xfrm>
            <a:off x="0" y="-29493"/>
            <a:ext cx="12192000" cy="892552"/>
          </a:xfrm>
          <a:prstGeom prst="rect">
            <a:avLst/>
          </a:prstGeom>
          <a:solidFill>
            <a:srgbClr val="002060"/>
          </a:solidFill>
          <a:ln>
            <a:solidFill>
              <a:srgbClr val="002060"/>
            </a:solidFill>
          </a:ln>
        </p:spPr>
        <p:txBody>
          <a:bodyPr wrap="square" rtlCol="0">
            <a:spAutoFit/>
          </a:bodyPr>
          <a:lstStyle/>
          <a:p>
            <a:r>
              <a:rPr lang="en-GB" sz="3200" b="1">
                <a:solidFill>
                  <a:schemeClr val="bg1"/>
                </a:solidFill>
              </a:rPr>
              <a:t>Check-In: Notification of a Suspected Suicide</a:t>
            </a:r>
          </a:p>
          <a:p>
            <a:r>
              <a:rPr lang="en-GB" sz="2000" b="1">
                <a:solidFill>
                  <a:schemeClr val="bg1"/>
                </a:solidFill>
              </a:rPr>
              <a:t>Summary of Responsibilities</a:t>
            </a:r>
          </a:p>
        </p:txBody>
      </p:sp>
      <p:graphicFrame>
        <p:nvGraphicFramePr>
          <p:cNvPr id="5" name="Table 5">
            <a:extLst>
              <a:ext uri="{FF2B5EF4-FFF2-40B4-BE49-F238E27FC236}">
                <a16:creationId xmlns:a16="http://schemas.microsoft.com/office/drawing/2014/main" id="{6B88AF11-D2F5-E5CC-DBE5-CDA130AFBAAB}"/>
              </a:ext>
            </a:extLst>
          </p:cNvPr>
          <p:cNvGraphicFramePr>
            <a:graphicFrameLocks noGrp="1"/>
          </p:cNvGraphicFramePr>
          <p:nvPr>
            <p:extLst>
              <p:ext uri="{D42A27DB-BD31-4B8C-83A1-F6EECF244321}">
                <p14:modId xmlns:p14="http://schemas.microsoft.com/office/powerpoint/2010/main" val="1717901042"/>
              </p:ext>
            </p:extLst>
          </p:nvPr>
        </p:nvGraphicFramePr>
        <p:xfrm>
          <a:off x="286236" y="2500161"/>
          <a:ext cx="6006952" cy="3540494"/>
        </p:xfrm>
        <a:graphic>
          <a:graphicData uri="http://schemas.openxmlformats.org/drawingml/2006/table">
            <a:tbl>
              <a:tblPr firstRow="1" bandRow="1">
                <a:tableStyleId>{5C22544A-7EE6-4342-B048-85BDC9FD1C3A}</a:tableStyleId>
              </a:tblPr>
              <a:tblGrid>
                <a:gridCol w="329609">
                  <a:extLst>
                    <a:ext uri="{9D8B030D-6E8A-4147-A177-3AD203B41FA5}">
                      <a16:colId xmlns:a16="http://schemas.microsoft.com/office/drawing/2014/main" val="1774422435"/>
                    </a:ext>
                  </a:extLst>
                </a:gridCol>
                <a:gridCol w="5677343">
                  <a:extLst>
                    <a:ext uri="{9D8B030D-6E8A-4147-A177-3AD203B41FA5}">
                      <a16:colId xmlns:a16="http://schemas.microsoft.com/office/drawing/2014/main" val="4187010951"/>
                    </a:ext>
                  </a:extLst>
                </a:gridCol>
              </a:tblGrid>
              <a:tr h="452755">
                <a:tc gridSpan="2">
                  <a:txBody>
                    <a:bodyPr/>
                    <a:lstStyle/>
                    <a:p>
                      <a:pPr algn="ctr"/>
                      <a:r>
                        <a:rPr lang="en-GB" sz="2000" u="sng">
                          <a:solidFill>
                            <a:schemeClr val="tx1"/>
                          </a:solidFill>
                          <a:effectLst/>
                        </a:rPr>
                        <a:t>Summary of Actions to Take Following a Notification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765417770"/>
                  </a:ext>
                </a:extLst>
              </a:tr>
              <a:tr h="286164">
                <a:tc gridSpan="2">
                  <a:txBody>
                    <a:bodyPr/>
                    <a:lstStyle/>
                    <a:p>
                      <a:pPr algn="ctr"/>
                      <a:r>
                        <a:rPr lang="en-GB" sz="1400" b="1">
                          <a:solidFill>
                            <a:schemeClr val="bg1"/>
                          </a:solidFill>
                        </a:rPr>
                        <a:t>Responsibility of the 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2812286182"/>
                  </a:ext>
                </a:extLst>
              </a:tr>
              <a:tr h="300446">
                <a:tc>
                  <a:txBody>
                    <a:bodyPr/>
                    <a:lstStyle/>
                    <a:p>
                      <a:pPr marL="285750" indent="-285750">
                        <a:buFont typeface="Wingdings" panose="05000000000000000000" pitchFamily="2" charset="2"/>
                        <a:buChar char="§"/>
                      </a:pP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latin typeface="Arial" panose="020B0604020202020204" pitchFamily="34" charset="0"/>
                          <a:cs typeface="Arial" panose="020B0604020202020204" pitchFamily="34" charset="0"/>
                        </a:rPr>
                        <a:t>Establish the facts; contact the relevant county education manager if you are notified of a suspected suicide via informal communication pathways (e.g., word of mouth/social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2959342"/>
                  </a:ext>
                </a:extLst>
              </a:tr>
              <a:tr h="323781">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a:latin typeface="Arial" panose="020B0604020202020204" pitchFamily="34" charset="0"/>
                          <a:cs typeface="Arial" panose="020B0604020202020204" pitchFamily="34" charset="0"/>
                        </a:rPr>
                        <a:t>Review your suicide and self-harm prevention and postvention policy and prepare to convene a postvention/postvention response group as necessary. If no policy or plan in place, use the roles &amp; responsibilities guide on </a:t>
                      </a:r>
                      <a:r>
                        <a:rPr lang="en-GB" sz="1100">
                          <a:latin typeface="Arial" panose="020B0604020202020204" pitchFamily="34" charset="0"/>
                          <a:cs typeface="Arial" panose="020B0604020202020204" pitchFamily="34" charset="0"/>
                          <a:hlinkClick r:id="rId3" action="ppaction://hlinksldjump"/>
                        </a:rPr>
                        <a:t>page 19 </a:t>
                      </a:r>
                      <a:r>
                        <a:rPr lang="en-GB" sz="1100">
                          <a:latin typeface="Arial" panose="020B0604020202020204" pitchFamily="34" charset="0"/>
                          <a:cs typeface="Arial" panose="020B0604020202020204" pitchFamily="34" charset="0"/>
                        </a:rPr>
                        <a:t>in this document to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32209"/>
                  </a:ext>
                </a:extLst>
              </a:tr>
              <a:tr h="314059">
                <a:tc gridSpan="2">
                  <a:txBody>
                    <a:bodyPr/>
                    <a:lstStyle/>
                    <a:p>
                      <a:pPr algn="ctr"/>
                      <a:r>
                        <a:rPr lang="en-GB" sz="1400" b="1">
                          <a:solidFill>
                            <a:schemeClr val="bg1"/>
                          </a:solidFill>
                        </a:rPr>
                        <a:t>Responsibility of Supporting Agencies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420121554"/>
                  </a:ext>
                </a:extLst>
              </a:tr>
              <a:tr h="286448">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latin typeface="Arial" panose="020B0604020202020204" pitchFamily="34" charset="0"/>
                          <a:cs typeface="Arial" panose="020B0604020202020204" pitchFamily="34" charset="0"/>
                        </a:rPr>
                        <a:t>Once notified of a suspected suicide, contact the affected settings as soon as </a:t>
                      </a:r>
                      <a:r>
                        <a:rPr lang="en-GB" sz="1100">
                          <a:highlight>
                            <a:srgbClr val="FFFFFF"/>
                          </a:highlight>
                          <a:latin typeface="Arial" panose="020B0604020202020204" pitchFamily="34" charset="0"/>
                          <a:cs typeface="Arial" panose="020B0604020202020204" pitchFamily="34" charset="0"/>
                        </a:rPr>
                        <a:t>possible, including at evening and weekends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369690"/>
                  </a:ext>
                </a:extLst>
              </a:tr>
              <a:tr h="0">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latin typeface="Arial" panose="020B0604020202020204" pitchFamily="34" charset="0"/>
                          <a:cs typeface="Arial" panose="020B0604020202020204" pitchFamily="34" charset="0"/>
                        </a:rPr>
                        <a:t>If contacted by the setting, verify that a suspected suicide has occurred; share appropriate information and consider out-of-hours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2960704"/>
                  </a:ext>
                </a:extLst>
              </a:tr>
              <a:tr h="239242">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latin typeface="Arial" panose="020B0604020202020204" pitchFamily="34" charset="0"/>
                          <a:cs typeface="Arial" panose="020B0604020202020204" pitchFamily="34" charset="0"/>
                        </a:rPr>
                        <a:t>Where appropriate, notify agencies available to support the education setting that a suspected suicide has occurred (e.g., educational psychology/ CAMHS)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509288"/>
                  </a:ext>
                </a:extLst>
              </a:tr>
            </a:tbl>
          </a:graphicData>
        </a:graphic>
      </p:graphicFrame>
      <p:sp>
        <p:nvSpPr>
          <p:cNvPr id="8" name="TextBox 7">
            <a:extLst>
              <a:ext uri="{FF2B5EF4-FFF2-40B4-BE49-F238E27FC236}">
                <a16:creationId xmlns:a16="http://schemas.microsoft.com/office/drawing/2014/main" id="{84DAA636-D853-3234-F13C-004A33491A1D}"/>
              </a:ext>
            </a:extLst>
          </p:cNvPr>
          <p:cNvSpPr txBox="1"/>
          <p:nvPr/>
        </p:nvSpPr>
        <p:spPr>
          <a:xfrm>
            <a:off x="6783796" y="2717841"/>
            <a:ext cx="5127994" cy="3166824"/>
          </a:xfrm>
          <a:prstGeom prst="roundRect">
            <a:avLst/>
          </a:prstGeom>
          <a:noFill/>
          <a:ln>
            <a:solidFill>
              <a:srgbClr val="002060"/>
            </a:solidFill>
          </a:ln>
        </p:spPr>
        <p:txBody>
          <a:bodyPr wrap="square" lIns="91440" tIns="45720" rIns="91440" bIns="45720" rtlCol="0" anchor="t">
            <a:spAutoFit/>
          </a:bodyPr>
          <a:lstStyle/>
          <a:p>
            <a:pPr algn="ctr"/>
            <a:r>
              <a:rPr lang="en-GB" b="1" u="sng" dirty="0"/>
              <a:t>Guiding Principles</a:t>
            </a:r>
          </a:p>
          <a:p>
            <a:endParaRPr lang="en-GB" dirty="0"/>
          </a:p>
          <a:p>
            <a:pPr marL="285750" indent="-285750">
              <a:buFont typeface="Arial" panose="020B0604020202020204" pitchFamily="34" charset="0"/>
              <a:buChar char="•"/>
            </a:pPr>
            <a:r>
              <a:rPr lang="en-GB" sz="1600" dirty="0"/>
              <a:t>Try to stay calm, do not use language which goes beyond what has been confirmed</a:t>
            </a:r>
            <a:endParaRPr lang="en-GB" sz="1600" dirty="0">
              <a:cs typeface="Calibri"/>
            </a:endParaRPr>
          </a:p>
          <a:p>
            <a:pPr marL="285750" indent="-285750">
              <a:buFont typeface="Arial" panose="020B0604020202020204" pitchFamily="34" charset="0"/>
              <a:buChar char="•"/>
            </a:pPr>
            <a:r>
              <a:rPr lang="en-GB" sz="1600" dirty="0"/>
              <a:t>Ensure staff understand the need for confidentiality; helping to manage any potential contagion*</a:t>
            </a:r>
            <a:endParaRPr lang="en-GB" sz="1600" dirty="0">
              <a:cs typeface="Calibri"/>
            </a:endParaRPr>
          </a:p>
          <a:p>
            <a:pPr marL="285750" indent="-285750">
              <a:buFont typeface="Arial" panose="020B0604020202020204" pitchFamily="34" charset="0"/>
              <a:buChar char="•"/>
            </a:pPr>
            <a:r>
              <a:rPr lang="en-GB" sz="1600" dirty="0"/>
              <a:t>Act in accordance with data protection and information sharing protocols, protect the privacy and dignity to those affected</a:t>
            </a:r>
            <a:endParaRPr lang="en-GB" sz="1600" dirty="0">
              <a:cs typeface="Calibri"/>
            </a:endParaRPr>
          </a:p>
          <a:p>
            <a:pPr marL="285750" indent="-285750">
              <a:buFont typeface="Arial" panose="020B0604020202020204" pitchFamily="34" charset="0"/>
              <a:buChar char="•"/>
            </a:pPr>
            <a:r>
              <a:rPr lang="en-GB" sz="1600" dirty="0"/>
              <a:t>Never reference the method of suspected suicide in conversation; </a:t>
            </a:r>
            <a:r>
              <a:rPr lang="en-GB" sz="1600" u="sng" dirty="0">
                <a:hlinkClick r:id="rId4"/>
              </a:rPr>
              <a:t>following appropriate language guide</a:t>
            </a:r>
            <a:endParaRPr lang="en-GB" sz="1600" u="sng" dirty="0">
              <a:cs typeface="Calibri"/>
            </a:endParaRPr>
          </a:p>
        </p:txBody>
      </p:sp>
      <p:grpSp>
        <p:nvGrpSpPr>
          <p:cNvPr id="2" name="Google Shape;336;p10">
            <a:extLst>
              <a:ext uri="{FF2B5EF4-FFF2-40B4-BE49-F238E27FC236}">
                <a16:creationId xmlns:a16="http://schemas.microsoft.com/office/drawing/2014/main" id="{DC37B80D-23FE-D64D-1E03-31C2B5998E0A}"/>
              </a:ext>
            </a:extLst>
          </p:cNvPr>
          <p:cNvGrpSpPr/>
          <p:nvPr/>
        </p:nvGrpSpPr>
        <p:grpSpPr>
          <a:xfrm>
            <a:off x="8809079" y="55822"/>
            <a:ext cx="3253429" cy="401393"/>
            <a:chOff x="121959" y="6298503"/>
            <a:chExt cx="3253429" cy="401393"/>
          </a:xfrm>
        </p:grpSpPr>
        <p:grpSp>
          <p:nvGrpSpPr>
            <p:cNvPr id="4" name="Google Shape;337;p10">
              <a:extLst>
                <a:ext uri="{FF2B5EF4-FFF2-40B4-BE49-F238E27FC236}">
                  <a16:creationId xmlns:a16="http://schemas.microsoft.com/office/drawing/2014/main" id="{AF8EF9A6-021D-D0F7-6321-32B91E4DFB3C}"/>
                </a:ext>
              </a:extLst>
            </p:cNvPr>
            <p:cNvGrpSpPr/>
            <p:nvPr/>
          </p:nvGrpSpPr>
          <p:grpSpPr>
            <a:xfrm>
              <a:off x="121959" y="6298503"/>
              <a:ext cx="360445" cy="369332"/>
              <a:chOff x="2430842" y="967603"/>
              <a:chExt cx="360445" cy="369332"/>
            </a:xfrm>
          </p:grpSpPr>
          <p:sp>
            <p:nvSpPr>
              <p:cNvPr id="27" name="Google Shape;338;p10">
                <a:extLst>
                  <a:ext uri="{FF2B5EF4-FFF2-40B4-BE49-F238E27FC236}">
                    <a16:creationId xmlns:a16="http://schemas.microsoft.com/office/drawing/2014/main" id="{061B73A2-7A6E-AC85-992A-7025C0B7E6B6}"/>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339;p10">
                <a:extLst>
                  <a:ext uri="{FF2B5EF4-FFF2-40B4-BE49-F238E27FC236}">
                    <a16:creationId xmlns:a16="http://schemas.microsoft.com/office/drawing/2014/main" id="{F7526916-F787-BAD5-191E-ECE62E420770}"/>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6" name="Google Shape;340;p10">
              <a:extLst>
                <a:ext uri="{FF2B5EF4-FFF2-40B4-BE49-F238E27FC236}">
                  <a16:creationId xmlns:a16="http://schemas.microsoft.com/office/drawing/2014/main" id="{CF918E3D-09C1-DCB6-9D3E-58A6418CB0B7}"/>
                </a:ext>
              </a:extLst>
            </p:cNvPr>
            <p:cNvGrpSpPr/>
            <p:nvPr/>
          </p:nvGrpSpPr>
          <p:grpSpPr>
            <a:xfrm>
              <a:off x="590670" y="6305070"/>
              <a:ext cx="360445" cy="369332"/>
              <a:chOff x="2430842" y="967603"/>
              <a:chExt cx="360445" cy="369332"/>
            </a:xfrm>
          </p:grpSpPr>
          <p:sp>
            <p:nvSpPr>
              <p:cNvPr id="25" name="Google Shape;341;p10">
                <a:extLst>
                  <a:ext uri="{FF2B5EF4-FFF2-40B4-BE49-F238E27FC236}">
                    <a16:creationId xmlns:a16="http://schemas.microsoft.com/office/drawing/2014/main" id="{59BE544C-9BC7-F0F7-3732-8B07C7997238}"/>
                  </a:ext>
                </a:extLst>
              </p:cNvPr>
              <p:cNvSpPr/>
              <p:nvPr/>
            </p:nvSpPr>
            <p:spPr>
              <a:xfrm>
                <a:off x="2430842" y="975971"/>
                <a:ext cx="360445" cy="352596"/>
              </a:xfrm>
              <a:prstGeom prst="flowChartConnector">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342;p10">
                <a:extLst>
                  <a:ext uri="{FF2B5EF4-FFF2-40B4-BE49-F238E27FC236}">
                    <a16:creationId xmlns:a16="http://schemas.microsoft.com/office/drawing/2014/main" id="{91A2ABD4-216E-7B07-BBCF-41A2DAAB3CB0}"/>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7" name="Google Shape;343;p10">
              <a:extLst>
                <a:ext uri="{FF2B5EF4-FFF2-40B4-BE49-F238E27FC236}">
                  <a16:creationId xmlns:a16="http://schemas.microsoft.com/office/drawing/2014/main" id="{29ADF56E-1076-829E-B4B2-B95DEC67EC0A}"/>
                </a:ext>
              </a:extLst>
            </p:cNvPr>
            <p:cNvGrpSpPr/>
            <p:nvPr/>
          </p:nvGrpSpPr>
          <p:grpSpPr>
            <a:xfrm>
              <a:off x="1098941" y="6305070"/>
              <a:ext cx="360445" cy="369332"/>
              <a:chOff x="2430842" y="967603"/>
              <a:chExt cx="360445" cy="369332"/>
            </a:xfrm>
          </p:grpSpPr>
          <p:sp>
            <p:nvSpPr>
              <p:cNvPr id="23" name="Google Shape;344;p10">
                <a:extLst>
                  <a:ext uri="{FF2B5EF4-FFF2-40B4-BE49-F238E27FC236}">
                    <a16:creationId xmlns:a16="http://schemas.microsoft.com/office/drawing/2014/main" id="{3C914DF2-FBD9-41EC-49E9-657A58078F4B}"/>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345;p10">
                <a:extLst>
                  <a:ext uri="{FF2B5EF4-FFF2-40B4-BE49-F238E27FC236}">
                    <a16:creationId xmlns:a16="http://schemas.microsoft.com/office/drawing/2014/main" id="{626F0F4E-51D3-0C0E-148F-9D350277D151}"/>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9" name="Google Shape;346;p10">
              <a:extLst>
                <a:ext uri="{FF2B5EF4-FFF2-40B4-BE49-F238E27FC236}">
                  <a16:creationId xmlns:a16="http://schemas.microsoft.com/office/drawing/2014/main" id="{E61B003C-C5DA-A643-FBEC-4BABD8FA9432}"/>
                </a:ext>
              </a:extLst>
            </p:cNvPr>
            <p:cNvGrpSpPr/>
            <p:nvPr/>
          </p:nvGrpSpPr>
          <p:grpSpPr>
            <a:xfrm>
              <a:off x="1586056" y="6298503"/>
              <a:ext cx="360445" cy="369332"/>
              <a:chOff x="2430842" y="967603"/>
              <a:chExt cx="360445" cy="369332"/>
            </a:xfrm>
          </p:grpSpPr>
          <p:sp>
            <p:nvSpPr>
              <p:cNvPr id="21" name="Google Shape;347;p10">
                <a:extLst>
                  <a:ext uri="{FF2B5EF4-FFF2-40B4-BE49-F238E27FC236}">
                    <a16:creationId xmlns:a16="http://schemas.microsoft.com/office/drawing/2014/main" id="{FB19D786-4A16-6005-A7D7-2365DCD90CEE}"/>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348;p10">
                <a:extLst>
                  <a:ext uri="{FF2B5EF4-FFF2-40B4-BE49-F238E27FC236}">
                    <a16:creationId xmlns:a16="http://schemas.microsoft.com/office/drawing/2014/main" id="{22AFB5FD-672E-2D25-11E7-B571F8C5B5E7}"/>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10" name="Google Shape;349;p10">
              <a:extLst>
                <a:ext uri="{FF2B5EF4-FFF2-40B4-BE49-F238E27FC236}">
                  <a16:creationId xmlns:a16="http://schemas.microsoft.com/office/drawing/2014/main" id="{E004A927-CFDC-B906-0CD8-3EFD6AA9A52C}"/>
                </a:ext>
              </a:extLst>
            </p:cNvPr>
            <p:cNvGrpSpPr/>
            <p:nvPr/>
          </p:nvGrpSpPr>
          <p:grpSpPr>
            <a:xfrm>
              <a:off x="2075923" y="6313828"/>
              <a:ext cx="360445" cy="369332"/>
              <a:chOff x="2430842" y="967603"/>
              <a:chExt cx="360445" cy="369332"/>
            </a:xfrm>
          </p:grpSpPr>
          <p:sp>
            <p:nvSpPr>
              <p:cNvPr id="19" name="Google Shape;350;p10">
                <a:extLst>
                  <a:ext uri="{FF2B5EF4-FFF2-40B4-BE49-F238E27FC236}">
                    <a16:creationId xmlns:a16="http://schemas.microsoft.com/office/drawing/2014/main" id="{157E8571-2B24-3693-BD67-313EAF8CA5B2}"/>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351;p10">
                <a:extLst>
                  <a:ext uri="{FF2B5EF4-FFF2-40B4-BE49-F238E27FC236}">
                    <a16:creationId xmlns:a16="http://schemas.microsoft.com/office/drawing/2014/main" id="{435240CB-D573-BF68-E58F-7C579636247A}"/>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11" name="Google Shape;352;p10">
              <a:extLst>
                <a:ext uri="{FF2B5EF4-FFF2-40B4-BE49-F238E27FC236}">
                  <a16:creationId xmlns:a16="http://schemas.microsoft.com/office/drawing/2014/main" id="{B3BFEF92-2D50-284E-A695-07570F4D630B}"/>
                </a:ext>
              </a:extLst>
            </p:cNvPr>
            <p:cNvGrpSpPr/>
            <p:nvPr/>
          </p:nvGrpSpPr>
          <p:grpSpPr>
            <a:xfrm>
              <a:off x="2575268" y="6330564"/>
              <a:ext cx="360445" cy="369332"/>
              <a:chOff x="2450952" y="987900"/>
              <a:chExt cx="360445" cy="369332"/>
            </a:xfrm>
          </p:grpSpPr>
          <p:sp>
            <p:nvSpPr>
              <p:cNvPr id="17" name="Google Shape;353;p10">
                <a:extLst>
                  <a:ext uri="{FF2B5EF4-FFF2-40B4-BE49-F238E27FC236}">
                    <a16:creationId xmlns:a16="http://schemas.microsoft.com/office/drawing/2014/main" id="{CB6B45A7-DCB0-EB37-340D-B29E11643C2C}"/>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354;p10">
                <a:extLst>
                  <a:ext uri="{FF2B5EF4-FFF2-40B4-BE49-F238E27FC236}">
                    <a16:creationId xmlns:a16="http://schemas.microsoft.com/office/drawing/2014/main" id="{7C2F5DC5-22B2-AFED-3BED-A6D2DAAB5A88}"/>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2" name="Google Shape;355;p10">
              <a:extLst>
                <a:ext uri="{FF2B5EF4-FFF2-40B4-BE49-F238E27FC236}">
                  <a16:creationId xmlns:a16="http://schemas.microsoft.com/office/drawing/2014/main" id="{100628AD-6F3B-8A39-B9B3-82606C397C9E}"/>
                </a:ext>
              </a:extLst>
            </p:cNvPr>
            <p:cNvGrpSpPr/>
            <p:nvPr/>
          </p:nvGrpSpPr>
          <p:grpSpPr>
            <a:xfrm>
              <a:off x="3014943" y="6305070"/>
              <a:ext cx="360445" cy="369332"/>
              <a:chOff x="2430842" y="967603"/>
              <a:chExt cx="360445" cy="369332"/>
            </a:xfrm>
          </p:grpSpPr>
          <p:sp>
            <p:nvSpPr>
              <p:cNvPr id="13" name="Google Shape;356;p10">
                <a:extLst>
                  <a:ext uri="{FF2B5EF4-FFF2-40B4-BE49-F238E27FC236}">
                    <a16:creationId xmlns:a16="http://schemas.microsoft.com/office/drawing/2014/main" id="{41855B10-06C2-31FE-EE30-947E4670B51A}"/>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357;p10">
                <a:extLst>
                  <a:ext uri="{FF2B5EF4-FFF2-40B4-BE49-F238E27FC236}">
                    <a16:creationId xmlns:a16="http://schemas.microsoft.com/office/drawing/2014/main" id="{764E82C3-ED7D-FE2D-1E51-C07305602050}"/>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30" name="TextBox 29">
            <a:extLst>
              <a:ext uri="{FF2B5EF4-FFF2-40B4-BE49-F238E27FC236}">
                <a16:creationId xmlns:a16="http://schemas.microsoft.com/office/drawing/2014/main" id="{AE99609B-73CC-41EA-C2C5-132131C9B742}"/>
              </a:ext>
            </a:extLst>
          </p:cNvPr>
          <p:cNvSpPr txBox="1"/>
          <p:nvPr/>
        </p:nvSpPr>
        <p:spPr>
          <a:xfrm>
            <a:off x="0" y="973335"/>
            <a:ext cx="12192000" cy="1200329"/>
          </a:xfrm>
          <a:prstGeom prst="rect">
            <a:avLst/>
          </a:prstGeom>
          <a:noFill/>
        </p:spPr>
        <p:txBody>
          <a:bodyPr wrap="square">
            <a:spAutoFit/>
          </a:bodyPr>
          <a:lstStyle/>
          <a:p>
            <a:pPr marL="0" indent="0">
              <a:spcBef>
                <a:spcPts val="0"/>
              </a:spcBef>
              <a:buNone/>
            </a:pPr>
            <a:r>
              <a:rPr lang="en-GB" sz="1800">
                <a:latin typeface="Arial" panose="020B0604020202020204" pitchFamily="34" charset="0"/>
                <a:cs typeface="Arial" panose="020B0604020202020204" pitchFamily="34" charset="0"/>
              </a:rPr>
              <a:t>The table below provides a high level summary of your role as an education setting if you are notified of a suspected suicide. It also highlights the role of the Hampshire County Council and other agencies in supporting you through this process. The guiding principles on the right hand side should be kept in mind whilst handling the notification of a suspected suicide.</a:t>
            </a:r>
          </a:p>
        </p:txBody>
      </p:sp>
      <p:sp>
        <p:nvSpPr>
          <p:cNvPr id="3" name="Slide Number Placeholder 2">
            <a:extLst>
              <a:ext uri="{FF2B5EF4-FFF2-40B4-BE49-F238E27FC236}">
                <a16:creationId xmlns:a16="http://schemas.microsoft.com/office/drawing/2014/main" id="{9BF8AA15-BC72-CDF5-CB5A-2A9CA03CCA29}"/>
              </a:ext>
            </a:extLst>
          </p:cNvPr>
          <p:cNvSpPr>
            <a:spLocks noGrp="1"/>
          </p:cNvSpPr>
          <p:nvPr>
            <p:ph type="sldNum" sz="quarter" idx="12"/>
          </p:nvPr>
        </p:nvSpPr>
        <p:spPr/>
        <p:txBody>
          <a:bodyPr/>
          <a:lstStyle/>
          <a:p>
            <a:fld id="{54D5FAE9-ACED-44FF-B97E-F0BAA2A292A9}" type="slidenum">
              <a:rPr lang="en-GB" smtClean="0"/>
              <a:t>17</a:t>
            </a:fld>
            <a:endParaRPr lang="en-GB"/>
          </a:p>
        </p:txBody>
      </p:sp>
    </p:spTree>
    <p:extLst>
      <p:ext uri="{BB962C8B-B14F-4D97-AF65-F5344CB8AC3E}">
        <p14:creationId xmlns:p14="http://schemas.microsoft.com/office/powerpoint/2010/main" val="863366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AB3E06-AD7E-EE9E-ADE2-74507E373BDF}"/>
              </a:ext>
            </a:extLst>
          </p:cNvPr>
          <p:cNvSpPr txBox="1"/>
          <p:nvPr/>
        </p:nvSpPr>
        <p:spPr>
          <a:xfrm>
            <a:off x="0" y="-29493"/>
            <a:ext cx="12192000" cy="738664"/>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Convening the Postvention Response Team</a:t>
            </a:r>
          </a:p>
          <a:p>
            <a:endParaRPr lang="en-GB" sz="1000" b="1" u="sng">
              <a:solidFill>
                <a:schemeClr val="bg1"/>
              </a:solidFill>
            </a:endParaRPr>
          </a:p>
        </p:txBody>
      </p:sp>
      <p:sp>
        <p:nvSpPr>
          <p:cNvPr id="9" name="TextBox 8">
            <a:extLst>
              <a:ext uri="{FF2B5EF4-FFF2-40B4-BE49-F238E27FC236}">
                <a16:creationId xmlns:a16="http://schemas.microsoft.com/office/drawing/2014/main" id="{4286EE29-538B-CFAB-9D40-B6054EECC0B6}"/>
              </a:ext>
            </a:extLst>
          </p:cNvPr>
          <p:cNvSpPr txBox="1"/>
          <p:nvPr/>
        </p:nvSpPr>
        <p:spPr>
          <a:xfrm>
            <a:off x="-2" y="719833"/>
            <a:ext cx="6943726" cy="6138167"/>
          </a:xfrm>
          <a:prstGeom prst="rect">
            <a:avLst/>
          </a:prstGeom>
          <a:solidFill>
            <a:srgbClr val="DCE7E6"/>
          </a:solidFill>
        </p:spPr>
        <p:txBody>
          <a:bodyPr wrap="square" rtlCol="0" anchor="ctr">
            <a:spAutoFit/>
          </a:bodyPr>
          <a:lstStyle/>
          <a:p>
            <a:r>
              <a:rPr lang="en-GB" sz="1600">
                <a:latin typeface="Arial" panose="020B0604020202020204" pitchFamily="34" charset="0"/>
                <a:cs typeface="Arial" panose="020B0604020202020204" pitchFamily="34" charset="0"/>
              </a:rPr>
              <a:t>Once you have been notified that a suspected suicide has occurred, you should convene a postvention response team.</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The purpose of the postvention/crisis response team for your setting is to ensure action is coordinated in a systematic and timely manner.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There are four main aims of this group: </a:t>
            </a:r>
          </a:p>
          <a:p>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Coordinated and appropriate communications response</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Timely communication with family of the deceased</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Support for students and staff</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Maintain accurate records and support the joint agency review (JAR) and/or other safeguarding procedures.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Further details on the specific roles and responsibilities of this group can be found on </a:t>
            </a:r>
            <a:r>
              <a:rPr lang="en-GB" sz="1600">
                <a:latin typeface="Arial" panose="020B0604020202020204" pitchFamily="34" charset="0"/>
                <a:cs typeface="Arial" panose="020B0604020202020204" pitchFamily="34" charset="0"/>
                <a:hlinkClick r:id="rId3" action="ppaction://hlinksldjump"/>
              </a:rPr>
              <a:t>page 19</a:t>
            </a:r>
            <a:r>
              <a:rPr lang="en-GB" sz="1600">
                <a:latin typeface="Arial" panose="020B0604020202020204" pitchFamily="34" charset="0"/>
                <a:cs typeface="Arial" panose="020B0604020202020204" pitchFamily="34" charset="0"/>
              </a:rPr>
              <a:t>.</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The JAR process will be happening alongside your postvention response. It is important that you maintain communication with this group so that responses align.</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Supporting organisations may advise and support the standing down of this group when appropriate.</a:t>
            </a:r>
          </a:p>
          <a:p>
            <a:endParaRPr lang="en-GB" sz="1600">
              <a:latin typeface="Arial" panose="020B0604020202020204" pitchFamily="34" charset="0"/>
              <a:cs typeface="Arial" panose="020B0604020202020204" pitchFamily="34" charset="0"/>
            </a:endParaRPr>
          </a:p>
        </p:txBody>
      </p:sp>
      <p:pic>
        <p:nvPicPr>
          <p:cNvPr id="1026" name="Picture 2" descr="How to Manage a Grieving Team Member - Supporting People in Times of Sadness">
            <a:extLst>
              <a:ext uri="{FF2B5EF4-FFF2-40B4-BE49-F238E27FC236}">
                <a16:creationId xmlns:a16="http://schemas.microsoft.com/office/drawing/2014/main" id="{65E1DC3A-2FDF-9BA2-5BB5-EE15F3656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724" y="2697908"/>
            <a:ext cx="4959775" cy="247988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336;p10">
            <a:extLst>
              <a:ext uri="{FF2B5EF4-FFF2-40B4-BE49-F238E27FC236}">
                <a16:creationId xmlns:a16="http://schemas.microsoft.com/office/drawing/2014/main" id="{23611941-AD3C-35F5-7227-18A264A6DDF4}"/>
              </a:ext>
            </a:extLst>
          </p:cNvPr>
          <p:cNvGrpSpPr/>
          <p:nvPr/>
        </p:nvGrpSpPr>
        <p:grpSpPr>
          <a:xfrm>
            <a:off x="8809079" y="55822"/>
            <a:ext cx="3253429" cy="401393"/>
            <a:chOff x="121959" y="6298503"/>
            <a:chExt cx="3253429" cy="401393"/>
          </a:xfrm>
        </p:grpSpPr>
        <p:grpSp>
          <p:nvGrpSpPr>
            <p:cNvPr id="3" name="Google Shape;337;p10">
              <a:extLst>
                <a:ext uri="{FF2B5EF4-FFF2-40B4-BE49-F238E27FC236}">
                  <a16:creationId xmlns:a16="http://schemas.microsoft.com/office/drawing/2014/main" id="{8987226F-9FDD-458B-67B3-BF1732FC759E}"/>
                </a:ext>
              </a:extLst>
            </p:cNvPr>
            <p:cNvGrpSpPr/>
            <p:nvPr/>
          </p:nvGrpSpPr>
          <p:grpSpPr>
            <a:xfrm>
              <a:off x="121959" y="6298503"/>
              <a:ext cx="360445" cy="369332"/>
              <a:chOff x="2430842" y="967603"/>
              <a:chExt cx="360445" cy="369332"/>
            </a:xfrm>
          </p:grpSpPr>
          <p:sp>
            <p:nvSpPr>
              <p:cNvPr id="24" name="Google Shape;338;p10">
                <a:extLst>
                  <a:ext uri="{FF2B5EF4-FFF2-40B4-BE49-F238E27FC236}">
                    <a16:creationId xmlns:a16="http://schemas.microsoft.com/office/drawing/2014/main" id="{95AE6C6B-D80C-2BC0-C9AA-2B9B1B211595}"/>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339;p10">
                <a:extLst>
                  <a:ext uri="{FF2B5EF4-FFF2-40B4-BE49-F238E27FC236}">
                    <a16:creationId xmlns:a16="http://schemas.microsoft.com/office/drawing/2014/main" id="{4BBA5BC4-4581-979B-B540-8DBE5813F0BF}"/>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4" name="Google Shape;340;p10">
              <a:extLst>
                <a:ext uri="{FF2B5EF4-FFF2-40B4-BE49-F238E27FC236}">
                  <a16:creationId xmlns:a16="http://schemas.microsoft.com/office/drawing/2014/main" id="{833F51EF-663E-282B-49A3-BC08A1F2B248}"/>
                </a:ext>
              </a:extLst>
            </p:cNvPr>
            <p:cNvGrpSpPr/>
            <p:nvPr/>
          </p:nvGrpSpPr>
          <p:grpSpPr>
            <a:xfrm>
              <a:off x="590670" y="6305070"/>
              <a:ext cx="360445" cy="369332"/>
              <a:chOff x="2430842" y="967603"/>
              <a:chExt cx="360445" cy="369332"/>
            </a:xfrm>
          </p:grpSpPr>
          <p:sp>
            <p:nvSpPr>
              <p:cNvPr id="22" name="Google Shape;341;p10">
                <a:extLst>
                  <a:ext uri="{FF2B5EF4-FFF2-40B4-BE49-F238E27FC236}">
                    <a16:creationId xmlns:a16="http://schemas.microsoft.com/office/drawing/2014/main" id="{F098DA12-AE44-056E-814E-BB2C03C0E8DF}"/>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342;p10">
                <a:extLst>
                  <a:ext uri="{FF2B5EF4-FFF2-40B4-BE49-F238E27FC236}">
                    <a16:creationId xmlns:a16="http://schemas.microsoft.com/office/drawing/2014/main" id="{86E74C2A-1C77-6EA5-1FB0-C0E892419E09}"/>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5" name="Google Shape;343;p10">
              <a:extLst>
                <a:ext uri="{FF2B5EF4-FFF2-40B4-BE49-F238E27FC236}">
                  <a16:creationId xmlns:a16="http://schemas.microsoft.com/office/drawing/2014/main" id="{0893BBC1-51FF-DB15-F730-9850387240C0}"/>
                </a:ext>
              </a:extLst>
            </p:cNvPr>
            <p:cNvGrpSpPr/>
            <p:nvPr/>
          </p:nvGrpSpPr>
          <p:grpSpPr>
            <a:xfrm>
              <a:off x="1098941" y="6305070"/>
              <a:ext cx="360445" cy="369332"/>
              <a:chOff x="2430842" y="967603"/>
              <a:chExt cx="360445" cy="369332"/>
            </a:xfrm>
          </p:grpSpPr>
          <p:sp>
            <p:nvSpPr>
              <p:cNvPr id="20" name="Google Shape;344;p10">
                <a:extLst>
                  <a:ext uri="{FF2B5EF4-FFF2-40B4-BE49-F238E27FC236}">
                    <a16:creationId xmlns:a16="http://schemas.microsoft.com/office/drawing/2014/main" id="{075BB4B6-F40F-5E44-3881-CC89B4B528E0}"/>
                  </a:ext>
                </a:extLst>
              </p:cNvPr>
              <p:cNvSpPr/>
              <p:nvPr/>
            </p:nvSpPr>
            <p:spPr>
              <a:xfrm>
                <a:off x="2430842" y="975971"/>
                <a:ext cx="360445" cy="352596"/>
              </a:xfrm>
              <a:prstGeom prst="flowChartConnector">
                <a:avLst/>
              </a:prstGeom>
              <a:solidFill>
                <a:schemeClr val="accent6"/>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345;p10">
                <a:extLst>
                  <a:ext uri="{FF2B5EF4-FFF2-40B4-BE49-F238E27FC236}">
                    <a16:creationId xmlns:a16="http://schemas.microsoft.com/office/drawing/2014/main" id="{6FCC9345-10F3-EF92-400E-7E9B1E89D25A}"/>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6" name="Google Shape;346;p10">
              <a:extLst>
                <a:ext uri="{FF2B5EF4-FFF2-40B4-BE49-F238E27FC236}">
                  <a16:creationId xmlns:a16="http://schemas.microsoft.com/office/drawing/2014/main" id="{0B9BFE97-560B-5566-10E5-CE7790D957C5}"/>
                </a:ext>
              </a:extLst>
            </p:cNvPr>
            <p:cNvGrpSpPr/>
            <p:nvPr/>
          </p:nvGrpSpPr>
          <p:grpSpPr>
            <a:xfrm>
              <a:off x="1586056" y="6298503"/>
              <a:ext cx="360445" cy="369332"/>
              <a:chOff x="2430842" y="967603"/>
              <a:chExt cx="360445" cy="369332"/>
            </a:xfrm>
          </p:grpSpPr>
          <p:sp>
            <p:nvSpPr>
              <p:cNvPr id="18" name="Google Shape;347;p10">
                <a:extLst>
                  <a:ext uri="{FF2B5EF4-FFF2-40B4-BE49-F238E27FC236}">
                    <a16:creationId xmlns:a16="http://schemas.microsoft.com/office/drawing/2014/main" id="{3AF82ABF-2EC7-76FA-DEB4-564D338F35B2}"/>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348;p10">
                <a:extLst>
                  <a:ext uri="{FF2B5EF4-FFF2-40B4-BE49-F238E27FC236}">
                    <a16:creationId xmlns:a16="http://schemas.microsoft.com/office/drawing/2014/main" id="{1F19F161-3C16-B9D1-CAD9-2BB8DD2839BF}"/>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7" name="Google Shape;349;p10">
              <a:extLst>
                <a:ext uri="{FF2B5EF4-FFF2-40B4-BE49-F238E27FC236}">
                  <a16:creationId xmlns:a16="http://schemas.microsoft.com/office/drawing/2014/main" id="{13A38F3B-22A3-5D63-2831-3DC2DECA2633}"/>
                </a:ext>
              </a:extLst>
            </p:cNvPr>
            <p:cNvGrpSpPr/>
            <p:nvPr/>
          </p:nvGrpSpPr>
          <p:grpSpPr>
            <a:xfrm>
              <a:off x="2075923" y="6313828"/>
              <a:ext cx="360445" cy="369332"/>
              <a:chOff x="2430842" y="967603"/>
              <a:chExt cx="360445" cy="369332"/>
            </a:xfrm>
          </p:grpSpPr>
          <p:sp>
            <p:nvSpPr>
              <p:cNvPr id="16" name="Google Shape;350;p10">
                <a:extLst>
                  <a:ext uri="{FF2B5EF4-FFF2-40B4-BE49-F238E27FC236}">
                    <a16:creationId xmlns:a16="http://schemas.microsoft.com/office/drawing/2014/main" id="{0C6903D4-5196-0B64-EB3B-758C87CA561B}"/>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351;p10">
                <a:extLst>
                  <a:ext uri="{FF2B5EF4-FFF2-40B4-BE49-F238E27FC236}">
                    <a16:creationId xmlns:a16="http://schemas.microsoft.com/office/drawing/2014/main" id="{E408D967-8C6E-290D-4C7E-AED74F5F4F07}"/>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8" name="Google Shape;352;p10">
              <a:extLst>
                <a:ext uri="{FF2B5EF4-FFF2-40B4-BE49-F238E27FC236}">
                  <a16:creationId xmlns:a16="http://schemas.microsoft.com/office/drawing/2014/main" id="{B5F3DC74-32B1-EA80-9162-4D6EE1EA208B}"/>
                </a:ext>
              </a:extLst>
            </p:cNvPr>
            <p:cNvGrpSpPr/>
            <p:nvPr/>
          </p:nvGrpSpPr>
          <p:grpSpPr>
            <a:xfrm>
              <a:off x="2575268" y="6330564"/>
              <a:ext cx="360445" cy="369332"/>
              <a:chOff x="2450952" y="987900"/>
              <a:chExt cx="360445" cy="369332"/>
            </a:xfrm>
          </p:grpSpPr>
          <p:sp>
            <p:nvSpPr>
              <p:cNvPr id="13" name="Google Shape;353;p10">
                <a:extLst>
                  <a:ext uri="{FF2B5EF4-FFF2-40B4-BE49-F238E27FC236}">
                    <a16:creationId xmlns:a16="http://schemas.microsoft.com/office/drawing/2014/main" id="{A22987E7-B75D-C129-EAFB-AFF75CB3D40A}"/>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54;p10">
                <a:extLst>
                  <a:ext uri="{FF2B5EF4-FFF2-40B4-BE49-F238E27FC236}">
                    <a16:creationId xmlns:a16="http://schemas.microsoft.com/office/drawing/2014/main" id="{35BF8DA5-BF6F-CDF8-5712-339897BB3B96}"/>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0" name="Google Shape;355;p10">
              <a:extLst>
                <a:ext uri="{FF2B5EF4-FFF2-40B4-BE49-F238E27FC236}">
                  <a16:creationId xmlns:a16="http://schemas.microsoft.com/office/drawing/2014/main" id="{952BC124-B353-E440-00A2-BBD5A1470C82}"/>
                </a:ext>
              </a:extLst>
            </p:cNvPr>
            <p:cNvGrpSpPr/>
            <p:nvPr/>
          </p:nvGrpSpPr>
          <p:grpSpPr>
            <a:xfrm>
              <a:off x="3014943" y="6305070"/>
              <a:ext cx="360445" cy="369332"/>
              <a:chOff x="2430842" y="967603"/>
              <a:chExt cx="360445" cy="369332"/>
            </a:xfrm>
          </p:grpSpPr>
          <p:sp>
            <p:nvSpPr>
              <p:cNvPr id="11" name="Google Shape;356;p10">
                <a:extLst>
                  <a:ext uri="{FF2B5EF4-FFF2-40B4-BE49-F238E27FC236}">
                    <a16:creationId xmlns:a16="http://schemas.microsoft.com/office/drawing/2014/main" id="{3457881C-52F6-9FA0-B61A-75DFE071489C}"/>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57;p10">
                <a:extLst>
                  <a:ext uri="{FF2B5EF4-FFF2-40B4-BE49-F238E27FC236}">
                    <a16:creationId xmlns:a16="http://schemas.microsoft.com/office/drawing/2014/main" id="{224F2AF0-8092-551E-FA99-A488EBBE3B22}"/>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6" name="Slide Number Placeholder 25">
            <a:extLst>
              <a:ext uri="{FF2B5EF4-FFF2-40B4-BE49-F238E27FC236}">
                <a16:creationId xmlns:a16="http://schemas.microsoft.com/office/drawing/2014/main" id="{824044FE-9025-E9A1-FF32-A0975E1AE1E5}"/>
              </a:ext>
            </a:extLst>
          </p:cNvPr>
          <p:cNvSpPr>
            <a:spLocks noGrp="1"/>
          </p:cNvSpPr>
          <p:nvPr>
            <p:ph type="sldNum" sz="quarter" idx="12"/>
          </p:nvPr>
        </p:nvSpPr>
        <p:spPr/>
        <p:txBody>
          <a:bodyPr/>
          <a:lstStyle/>
          <a:p>
            <a:fld id="{54D5FAE9-ACED-44FF-B97E-F0BAA2A292A9}" type="slidenum">
              <a:rPr lang="en-GB" smtClean="0"/>
              <a:t>18</a:t>
            </a:fld>
            <a:endParaRPr lang="en-GB"/>
          </a:p>
        </p:txBody>
      </p:sp>
    </p:spTree>
    <p:extLst>
      <p:ext uri="{BB962C8B-B14F-4D97-AF65-F5344CB8AC3E}">
        <p14:creationId xmlns:p14="http://schemas.microsoft.com/office/powerpoint/2010/main" val="63073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71C9590-5EF9-52D5-C0F5-280D8AF148D2}"/>
              </a:ext>
            </a:extLst>
          </p:cNvPr>
          <p:cNvGraphicFramePr>
            <a:graphicFrameLocks noGrp="1"/>
          </p:cNvGraphicFramePr>
          <p:nvPr>
            <p:extLst>
              <p:ext uri="{D42A27DB-BD31-4B8C-83A1-F6EECF244321}">
                <p14:modId xmlns:p14="http://schemas.microsoft.com/office/powerpoint/2010/main" val="2975982801"/>
              </p:ext>
            </p:extLst>
          </p:nvPr>
        </p:nvGraphicFramePr>
        <p:xfrm>
          <a:off x="186069" y="1041827"/>
          <a:ext cx="11819861" cy="5590306"/>
        </p:xfrm>
        <a:graphic>
          <a:graphicData uri="http://schemas.openxmlformats.org/drawingml/2006/table">
            <a:tbl>
              <a:tblPr firstRow="1" bandRow="1">
                <a:tableStyleId>{5C22544A-7EE6-4342-B048-85BDC9FD1C3A}</a:tableStyleId>
              </a:tblPr>
              <a:tblGrid>
                <a:gridCol w="3647535">
                  <a:extLst>
                    <a:ext uri="{9D8B030D-6E8A-4147-A177-3AD203B41FA5}">
                      <a16:colId xmlns:a16="http://schemas.microsoft.com/office/drawing/2014/main" val="3173834662"/>
                    </a:ext>
                  </a:extLst>
                </a:gridCol>
                <a:gridCol w="8172326">
                  <a:extLst>
                    <a:ext uri="{9D8B030D-6E8A-4147-A177-3AD203B41FA5}">
                      <a16:colId xmlns:a16="http://schemas.microsoft.com/office/drawing/2014/main" val="3542473968"/>
                    </a:ext>
                  </a:extLst>
                </a:gridCol>
              </a:tblGrid>
              <a:tr h="332953">
                <a:tc>
                  <a:txBody>
                    <a:bodyPr/>
                    <a:lstStyle/>
                    <a:p>
                      <a:pPr algn="ctr"/>
                      <a:r>
                        <a:rPr lang="en-GB" sz="1600">
                          <a:solidFill>
                            <a:schemeClr val="bg1"/>
                          </a:solidFill>
                        </a:rPr>
                        <a:t>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a:solidFill>
                            <a:schemeClr val="bg1"/>
                          </a:solidFill>
                        </a:rPr>
                        <a:t>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87466986"/>
                  </a:ext>
                </a:extLst>
              </a:tr>
              <a:tr h="934801">
                <a:tc>
                  <a:txBody>
                    <a:bodyPr/>
                    <a:lstStyle/>
                    <a:p>
                      <a:r>
                        <a:rPr lang="en-GB" sz="1200" b="1"/>
                        <a:t>Postvention Team Chair</a:t>
                      </a:r>
                    </a:p>
                    <a:p>
                      <a:r>
                        <a:rPr lang="en-GB" sz="1200"/>
                        <a:t>This may be The Headteacher/Designated Senior Leader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tc>
                  <a:txBody>
                    <a:bodyPr/>
                    <a:lstStyle/>
                    <a:p>
                      <a:pPr marL="285750" indent="-285750">
                        <a:buFont typeface="Arial" panose="020B0604020202020204" pitchFamily="34" charset="0"/>
                        <a:buChar char="•"/>
                      </a:pPr>
                      <a:r>
                        <a:rPr lang="en-GB" sz="1100"/>
                        <a:t>Promptly convenes the postvention team/crisis response team meetings as necessary</a:t>
                      </a:r>
                    </a:p>
                    <a:p>
                      <a:pPr marL="285750" indent="-285750">
                        <a:buFont typeface="Arial" panose="020B0604020202020204" pitchFamily="34" charset="0"/>
                        <a:buChar char="•"/>
                      </a:pPr>
                      <a:r>
                        <a:rPr lang="en-GB" sz="1100"/>
                        <a:t>Chairs meetings</a:t>
                      </a:r>
                    </a:p>
                    <a:p>
                      <a:pPr marL="285750" indent="-285750">
                        <a:buFont typeface="Arial" panose="020B0604020202020204" pitchFamily="34" charset="0"/>
                        <a:buChar char="•"/>
                      </a:pPr>
                      <a:r>
                        <a:rPr lang="en-GB" sz="1100"/>
                        <a:t>Engages key people following a suspected suicide</a:t>
                      </a:r>
                    </a:p>
                    <a:p>
                      <a:pPr marL="285750" indent="-285750">
                        <a:buFont typeface="Arial" panose="020B0604020202020204" pitchFamily="34" charset="0"/>
                        <a:buChar char="•"/>
                      </a:pPr>
                      <a:r>
                        <a:rPr lang="en-GB" sz="1100"/>
                        <a:t>Represents the educational establishment at other meetings as appropriate.</a:t>
                      </a:r>
                    </a:p>
                    <a:p>
                      <a:pPr marL="285750" indent="-285750">
                        <a:buFont typeface="Arial" panose="020B0604020202020204" pitchFamily="34" charset="0"/>
                        <a:buChar char="•"/>
                      </a:pPr>
                      <a:r>
                        <a:rPr lang="en-GB" sz="1100"/>
                        <a:t>Financial budget planning, consider costs of covering staff absence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extLst>
                  <a:ext uri="{0D108BD9-81ED-4DB2-BD59-A6C34878D82A}">
                    <a16:rowId xmlns:a16="http://schemas.microsoft.com/office/drawing/2014/main" val="4249089526"/>
                  </a:ext>
                </a:extLst>
              </a:tr>
              <a:tr h="923187">
                <a:tc>
                  <a:txBody>
                    <a:bodyPr/>
                    <a:lstStyle/>
                    <a:p>
                      <a:r>
                        <a:rPr lang="en-GB" sz="1200" b="1"/>
                        <a:t>Family Liaison Officer</a:t>
                      </a:r>
                    </a:p>
                    <a:p>
                      <a:r>
                        <a:rPr lang="en-GB" sz="1200"/>
                        <a:t>This may be The Pastoral Lead(s). </a:t>
                      </a:r>
                    </a:p>
                    <a:p>
                      <a:r>
                        <a:rPr lang="en-GB" sz="1200"/>
                        <a:t>A sensitive and compassionate manner is crucial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tc>
                  <a:txBody>
                    <a:bodyPr/>
                    <a:lstStyle/>
                    <a:p>
                      <a:pPr marL="285750" indent="-285750">
                        <a:buFont typeface="Arial" panose="020B0604020202020204" pitchFamily="34" charset="0"/>
                        <a:buChar char="•"/>
                      </a:pPr>
                      <a:r>
                        <a:rPr lang="en-GB" sz="1100"/>
                        <a:t>Engages with the family following a suspected (with support from </a:t>
                      </a:r>
                      <a:r>
                        <a:rPr lang="en-GB" sz="1100">
                          <a:hlinkClick r:id="rId2" action="ppaction://hlinksldjump"/>
                        </a:rPr>
                        <a:t>Amparo</a:t>
                      </a:r>
                      <a:r>
                        <a:rPr lang="en-GB" sz="1100"/>
                        <a:t>)</a:t>
                      </a:r>
                    </a:p>
                    <a:p>
                      <a:pPr marL="285750" indent="-285750">
                        <a:buFont typeface="Arial" panose="020B0604020202020204" pitchFamily="34" charset="0"/>
                        <a:buChar char="•"/>
                      </a:pPr>
                      <a:r>
                        <a:rPr lang="en-GB" sz="1100"/>
                        <a:t>Identify any requests they may have in respect of the educational setting</a:t>
                      </a:r>
                    </a:p>
                    <a:p>
                      <a:pPr marL="285750" indent="-285750">
                        <a:buFont typeface="Arial" panose="020B0604020202020204" pitchFamily="34" charset="0"/>
                        <a:buChar char="•"/>
                      </a:pPr>
                      <a:r>
                        <a:rPr lang="en-GB" sz="1100"/>
                        <a:t>Provides a single consistent point of contact for the family through entire JAR process</a:t>
                      </a:r>
                    </a:p>
                    <a:p>
                      <a:pPr marL="285750" indent="-285750">
                        <a:buFont typeface="Arial" panose="020B0604020202020204" pitchFamily="34" charset="0"/>
                        <a:buChar char="•"/>
                      </a:pPr>
                      <a:r>
                        <a:rPr lang="en-GB" sz="1100"/>
                        <a:t>Signposts to further support where appropriate</a:t>
                      </a:r>
                    </a:p>
                    <a:p>
                      <a:pPr marL="285750" indent="-285750">
                        <a:buFont typeface="Arial" panose="020B0604020202020204" pitchFamily="34" charset="0"/>
                        <a:buChar char="•"/>
                      </a:pPr>
                      <a:r>
                        <a:rPr lang="en-GB" sz="1100"/>
                        <a:t>The family may have a FLO from the police so will need to join up with them as well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extLst>
                  <a:ext uri="{0D108BD9-81ED-4DB2-BD59-A6C34878D82A}">
                    <a16:rowId xmlns:a16="http://schemas.microsoft.com/office/drawing/2014/main" val="1623335861"/>
                  </a:ext>
                </a:extLst>
              </a:tr>
              <a:tr h="923187">
                <a:tc>
                  <a:txBody>
                    <a:bodyPr/>
                    <a:lstStyle/>
                    <a:p>
                      <a:r>
                        <a:rPr lang="en-GB" sz="1200" b="1"/>
                        <a:t>Administrator</a:t>
                      </a:r>
                    </a:p>
                    <a:p>
                      <a:r>
                        <a:rPr lang="en-GB" sz="1200"/>
                        <a:t>This may be the administration lead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tc>
                  <a:txBody>
                    <a:bodyPr/>
                    <a:lstStyle/>
                    <a:p>
                      <a:pPr marL="285750" indent="-285750">
                        <a:buFont typeface="Arial" panose="020B0604020202020204" pitchFamily="34" charset="0"/>
                        <a:buChar char="•"/>
                      </a:pPr>
                      <a:r>
                        <a:rPr lang="en-GB" sz="1100"/>
                        <a:t>Keeps a detailed written record of all actions taken and decisions made. </a:t>
                      </a:r>
                    </a:p>
                    <a:p>
                      <a:pPr marL="285750" indent="-285750">
                        <a:buFont typeface="Arial" panose="020B0604020202020204" pitchFamily="34" charset="0"/>
                        <a:buChar char="•"/>
                      </a:pPr>
                      <a:r>
                        <a:rPr lang="en-GB" sz="1100"/>
                        <a:t>Maintains up to date contact numbers of key parents, emergency support services and other external contacts</a:t>
                      </a:r>
                    </a:p>
                    <a:p>
                      <a:pPr marL="285750" indent="-285750">
                        <a:buFont typeface="Arial" panose="020B0604020202020204" pitchFamily="34" charset="0"/>
                        <a:buChar char="•"/>
                      </a:pPr>
                      <a:r>
                        <a:rPr lang="en-GB" sz="1100"/>
                        <a:t>Close down deceased young person’s files at an agreed time with senior leadership</a:t>
                      </a:r>
                    </a:p>
                    <a:p>
                      <a:pPr marL="285750" indent="-285750">
                        <a:buFont typeface="Arial" panose="020B0604020202020204" pitchFamily="34" charset="0"/>
                        <a:buChar char="•"/>
                      </a:pPr>
                      <a:r>
                        <a:rPr lang="en-GB" sz="1100"/>
                        <a:t>Sends out letters and emails where required</a:t>
                      </a:r>
                    </a:p>
                    <a:p>
                      <a:pPr marL="285750" indent="-285750">
                        <a:buFont typeface="Arial" panose="020B0604020202020204" pitchFamily="34" charset="0"/>
                        <a:buChar char="•"/>
                      </a:pPr>
                      <a:r>
                        <a:rPr lang="en-GB" sz="1100"/>
                        <a:t>Contacts organisations available to support as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extLst>
                  <a:ext uri="{0D108BD9-81ED-4DB2-BD59-A6C34878D82A}">
                    <a16:rowId xmlns:a16="http://schemas.microsoft.com/office/drawing/2014/main" val="3231484867"/>
                  </a:ext>
                </a:extLst>
              </a:tr>
              <a:tr h="590234">
                <a:tc>
                  <a:txBody>
                    <a:bodyPr/>
                    <a:lstStyle/>
                    <a:p>
                      <a:r>
                        <a:rPr lang="en-GB" sz="1200" b="1"/>
                        <a:t>Communications Lead</a:t>
                      </a:r>
                    </a:p>
                    <a:p>
                      <a:r>
                        <a:rPr lang="en-GB" sz="1200" b="0"/>
                        <a:t>A member of the senior leadership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tc>
                  <a:txBody>
                    <a:bodyPr/>
                    <a:lstStyle/>
                    <a:p>
                      <a:pPr marL="285750" indent="-285750">
                        <a:buFont typeface="Arial" panose="020B0604020202020204" pitchFamily="34" charset="0"/>
                        <a:buChar char="•"/>
                      </a:pPr>
                      <a:r>
                        <a:rPr lang="en-GB" sz="1100"/>
                        <a:t>Act as a ‘single source of truth’ for parents and the wider community.</a:t>
                      </a:r>
                    </a:p>
                    <a:p>
                      <a:pPr marL="285750" indent="-285750">
                        <a:buFont typeface="Arial" panose="020B0604020202020204" pitchFamily="34" charset="0"/>
                        <a:buChar char="•"/>
                      </a:pPr>
                      <a:r>
                        <a:rPr lang="en-GB" sz="1100"/>
                        <a:t>Works closely with the local authority to communicate prepared statements to media, parents and the wider community</a:t>
                      </a:r>
                    </a:p>
                    <a:p>
                      <a:pPr marL="285750" indent="-285750">
                        <a:buFont typeface="Arial" panose="020B0604020202020204" pitchFamily="34" charset="0"/>
                        <a:buChar char="•"/>
                      </a:pPr>
                      <a:r>
                        <a:rPr lang="en-GB" sz="1100"/>
                        <a:t>Notify local authority staff of any media enquiries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extLst>
                  <a:ext uri="{0D108BD9-81ED-4DB2-BD59-A6C34878D82A}">
                    <a16:rowId xmlns:a16="http://schemas.microsoft.com/office/drawing/2014/main" val="578788448"/>
                  </a:ext>
                </a:extLst>
              </a:tr>
              <a:tr h="756711">
                <a:tc>
                  <a:txBody>
                    <a:bodyPr/>
                    <a:lstStyle/>
                    <a:p>
                      <a:r>
                        <a:rPr lang="en-GB" sz="1200" b="1"/>
                        <a:t>Care for students lead</a:t>
                      </a:r>
                    </a:p>
                    <a:p>
                      <a:r>
                        <a:rPr lang="en-GB" sz="1200"/>
                        <a:t>This may be the designated safeguarding lead; head of year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tc>
                  <a:txBody>
                    <a:bodyPr/>
                    <a:lstStyle/>
                    <a:p>
                      <a:pPr marL="285750" indent="-285750">
                        <a:buFont typeface="Arial" panose="020B0604020202020204" pitchFamily="34" charset="0"/>
                        <a:buChar char="•"/>
                      </a:pPr>
                      <a:r>
                        <a:rPr lang="en-GB" sz="1100"/>
                        <a:t>Engages with students and facilitates academic and pastoral support and guidance</a:t>
                      </a:r>
                    </a:p>
                    <a:p>
                      <a:pPr marL="285750" indent="-285750">
                        <a:buFont typeface="Arial" panose="020B0604020202020204" pitchFamily="34" charset="0"/>
                        <a:buChar char="•"/>
                      </a:pPr>
                      <a:r>
                        <a:rPr lang="en-GB" sz="1100"/>
                        <a:t>Identifies any students who may need additional support; make referrals/notify services as appropriate</a:t>
                      </a:r>
                    </a:p>
                    <a:p>
                      <a:pPr marL="285750" indent="-285750">
                        <a:buFont typeface="Arial" panose="020B0604020202020204" pitchFamily="34" charset="0"/>
                        <a:buChar char="•"/>
                      </a:pPr>
                      <a:r>
                        <a:rPr lang="en-GB" sz="1100"/>
                        <a:t>Closely monitor students missing lessons or that have unauthorised absences. </a:t>
                      </a:r>
                    </a:p>
                    <a:p>
                      <a:pPr marL="285750" indent="-285750">
                        <a:buFont typeface="Arial" panose="020B0604020202020204" pitchFamily="34" charset="0"/>
                        <a:buChar char="•"/>
                      </a:pPr>
                      <a:r>
                        <a:rPr lang="en-GB" sz="1100">
                          <a:solidFill>
                            <a:schemeClr val="tx1"/>
                          </a:solidFill>
                        </a:rPr>
                        <a:t>Follow standard safeguarding procedures if you have concerns about a student and speak with your appointed CAMHS early help team member for further clarification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extLst>
                  <a:ext uri="{0D108BD9-81ED-4DB2-BD59-A6C34878D82A}">
                    <a16:rowId xmlns:a16="http://schemas.microsoft.com/office/drawing/2014/main" val="3031400658"/>
                  </a:ext>
                </a:extLst>
              </a:tr>
              <a:tr h="936945">
                <a:tc>
                  <a:txBody>
                    <a:bodyPr/>
                    <a:lstStyle/>
                    <a:p>
                      <a:r>
                        <a:rPr lang="en-GB" sz="1200" b="1"/>
                        <a:t>Care for staff lead</a:t>
                      </a:r>
                    </a:p>
                    <a:p>
                      <a:r>
                        <a:rPr lang="en-GB" sz="1200"/>
                        <a:t>This may be the wellbeing/mental health lead, safeguarding lead or other member of the senior leadership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tc>
                  <a:txBody>
                    <a:bodyPr/>
                    <a:lstStyle/>
                    <a:p>
                      <a:pPr marL="285750" marR="0" lvl="0" indent="-2857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Provide regular briefings to staff, governors and extended services; ensure staff have been briefed on what to share with students</a:t>
                      </a:r>
                    </a:p>
                    <a:p>
                      <a:pPr marL="285750" indent="-285750">
                        <a:buFont typeface="Arial" panose="020B0604020202020204" pitchFamily="34" charset="0"/>
                        <a:buChar char="•"/>
                      </a:pPr>
                      <a:r>
                        <a:rPr lang="en-GB" sz="1100"/>
                        <a:t>Identify any staff who may need additional support and make referrals to support services </a:t>
                      </a:r>
                    </a:p>
                    <a:p>
                      <a:pPr marL="285750" marR="0" lvl="0" indent="-2857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Be mindful of the impact that supporting an inquest/child death review can have on staff and their wellbeing. Be prepared to signpost to appropriate support in the long term. </a:t>
                      </a:r>
                    </a:p>
                    <a:p>
                      <a:pPr marL="285750" marR="0" lvl="0" indent="-2857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Coordinate any training for managing suicidal conversations with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extLst>
                  <a:ext uri="{0D108BD9-81ED-4DB2-BD59-A6C34878D82A}">
                    <a16:rowId xmlns:a16="http://schemas.microsoft.com/office/drawing/2014/main" val="684632147"/>
                  </a:ext>
                </a:extLst>
              </a:tr>
            </a:tbl>
          </a:graphicData>
        </a:graphic>
      </p:graphicFrame>
      <p:sp>
        <p:nvSpPr>
          <p:cNvPr id="27" name="TextBox 26">
            <a:extLst>
              <a:ext uri="{FF2B5EF4-FFF2-40B4-BE49-F238E27FC236}">
                <a16:creationId xmlns:a16="http://schemas.microsoft.com/office/drawing/2014/main" id="{46AFE4BC-CD69-3C28-8577-22D4F46D5AA8}"/>
              </a:ext>
            </a:extLst>
          </p:cNvPr>
          <p:cNvSpPr txBox="1"/>
          <p:nvPr/>
        </p:nvSpPr>
        <p:spPr>
          <a:xfrm>
            <a:off x="0" y="-29493"/>
            <a:ext cx="12192000" cy="892552"/>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Convening the Postvention Response Team</a:t>
            </a:r>
          </a:p>
          <a:p>
            <a:endParaRPr lang="en-GB" sz="2000" b="1">
              <a:solidFill>
                <a:schemeClr val="bg1"/>
              </a:solidFill>
            </a:endParaRPr>
          </a:p>
        </p:txBody>
      </p:sp>
      <p:grpSp>
        <p:nvGrpSpPr>
          <p:cNvPr id="28" name="Google Shape;336;p10">
            <a:extLst>
              <a:ext uri="{FF2B5EF4-FFF2-40B4-BE49-F238E27FC236}">
                <a16:creationId xmlns:a16="http://schemas.microsoft.com/office/drawing/2014/main" id="{C92476BE-D285-8068-08EE-E0BD3A9C8AF0}"/>
              </a:ext>
            </a:extLst>
          </p:cNvPr>
          <p:cNvGrpSpPr/>
          <p:nvPr/>
        </p:nvGrpSpPr>
        <p:grpSpPr>
          <a:xfrm>
            <a:off x="8809079" y="55822"/>
            <a:ext cx="3253429" cy="401393"/>
            <a:chOff x="121959" y="6298503"/>
            <a:chExt cx="3253429" cy="401393"/>
          </a:xfrm>
        </p:grpSpPr>
        <p:grpSp>
          <p:nvGrpSpPr>
            <p:cNvPr id="29" name="Google Shape;337;p10">
              <a:extLst>
                <a:ext uri="{FF2B5EF4-FFF2-40B4-BE49-F238E27FC236}">
                  <a16:creationId xmlns:a16="http://schemas.microsoft.com/office/drawing/2014/main" id="{99F0969D-2781-2FDD-D30A-068720BD0C1E}"/>
                </a:ext>
              </a:extLst>
            </p:cNvPr>
            <p:cNvGrpSpPr/>
            <p:nvPr/>
          </p:nvGrpSpPr>
          <p:grpSpPr>
            <a:xfrm>
              <a:off x="121959" y="6298503"/>
              <a:ext cx="360445" cy="369332"/>
              <a:chOff x="2430842" y="967603"/>
              <a:chExt cx="360445" cy="369332"/>
            </a:xfrm>
          </p:grpSpPr>
          <p:sp>
            <p:nvSpPr>
              <p:cNvPr id="48" name="Google Shape;338;p10">
                <a:extLst>
                  <a:ext uri="{FF2B5EF4-FFF2-40B4-BE49-F238E27FC236}">
                    <a16:creationId xmlns:a16="http://schemas.microsoft.com/office/drawing/2014/main" id="{E29D3BA2-6062-B3E6-AB73-AC1C9216BCA3}"/>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339;p10">
                <a:extLst>
                  <a:ext uri="{FF2B5EF4-FFF2-40B4-BE49-F238E27FC236}">
                    <a16:creationId xmlns:a16="http://schemas.microsoft.com/office/drawing/2014/main" id="{A7A95DC1-7EE2-D353-FCBE-91500B4553D3}"/>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30" name="Google Shape;340;p10">
              <a:extLst>
                <a:ext uri="{FF2B5EF4-FFF2-40B4-BE49-F238E27FC236}">
                  <a16:creationId xmlns:a16="http://schemas.microsoft.com/office/drawing/2014/main" id="{2CB1490C-67F3-B145-6169-73F0A0C1DEB7}"/>
                </a:ext>
              </a:extLst>
            </p:cNvPr>
            <p:cNvGrpSpPr/>
            <p:nvPr/>
          </p:nvGrpSpPr>
          <p:grpSpPr>
            <a:xfrm>
              <a:off x="590670" y="6305070"/>
              <a:ext cx="360445" cy="369332"/>
              <a:chOff x="2430842" y="967603"/>
              <a:chExt cx="360445" cy="369332"/>
            </a:xfrm>
          </p:grpSpPr>
          <p:sp>
            <p:nvSpPr>
              <p:cNvPr id="46" name="Google Shape;341;p10">
                <a:extLst>
                  <a:ext uri="{FF2B5EF4-FFF2-40B4-BE49-F238E27FC236}">
                    <a16:creationId xmlns:a16="http://schemas.microsoft.com/office/drawing/2014/main" id="{A33BCCDB-17C1-1B35-3080-9FBFC95DB054}"/>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342;p10">
                <a:extLst>
                  <a:ext uri="{FF2B5EF4-FFF2-40B4-BE49-F238E27FC236}">
                    <a16:creationId xmlns:a16="http://schemas.microsoft.com/office/drawing/2014/main" id="{A8DBFDF0-3126-DE80-0491-BE608D5FB69B}"/>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31" name="Google Shape;343;p10">
              <a:extLst>
                <a:ext uri="{FF2B5EF4-FFF2-40B4-BE49-F238E27FC236}">
                  <a16:creationId xmlns:a16="http://schemas.microsoft.com/office/drawing/2014/main" id="{75632AD7-B2EF-E086-8927-7BA276205DFE}"/>
                </a:ext>
              </a:extLst>
            </p:cNvPr>
            <p:cNvGrpSpPr/>
            <p:nvPr/>
          </p:nvGrpSpPr>
          <p:grpSpPr>
            <a:xfrm>
              <a:off x="1098941" y="6305070"/>
              <a:ext cx="360445" cy="369332"/>
              <a:chOff x="2430842" y="967603"/>
              <a:chExt cx="360445" cy="369332"/>
            </a:xfrm>
          </p:grpSpPr>
          <p:sp>
            <p:nvSpPr>
              <p:cNvPr id="44" name="Google Shape;344;p10">
                <a:extLst>
                  <a:ext uri="{FF2B5EF4-FFF2-40B4-BE49-F238E27FC236}">
                    <a16:creationId xmlns:a16="http://schemas.microsoft.com/office/drawing/2014/main" id="{7561B77A-09E8-68F0-D8C9-DE226337B2E9}"/>
                  </a:ext>
                </a:extLst>
              </p:cNvPr>
              <p:cNvSpPr/>
              <p:nvPr/>
            </p:nvSpPr>
            <p:spPr>
              <a:xfrm>
                <a:off x="2430842" y="975971"/>
                <a:ext cx="360445" cy="352596"/>
              </a:xfrm>
              <a:prstGeom prst="flowChartConnector">
                <a:avLst/>
              </a:prstGeom>
              <a:solidFill>
                <a:schemeClr val="accent6"/>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345;p10">
                <a:extLst>
                  <a:ext uri="{FF2B5EF4-FFF2-40B4-BE49-F238E27FC236}">
                    <a16:creationId xmlns:a16="http://schemas.microsoft.com/office/drawing/2014/main" id="{D8817E10-BE16-A347-0D16-0818A451BD38}"/>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32" name="Google Shape;346;p10">
              <a:extLst>
                <a:ext uri="{FF2B5EF4-FFF2-40B4-BE49-F238E27FC236}">
                  <a16:creationId xmlns:a16="http://schemas.microsoft.com/office/drawing/2014/main" id="{EEFA835D-054E-8D4E-C88F-5DEA65C7021D}"/>
                </a:ext>
              </a:extLst>
            </p:cNvPr>
            <p:cNvGrpSpPr/>
            <p:nvPr/>
          </p:nvGrpSpPr>
          <p:grpSpPr>
            <a:xfrm>
              <a:off x="1586056" y="6298503"/>
              <a:ext cx="360445" cy="369332"/>
              <a:chOff x="2430842" y="967603"/>
              <a:chExt cx="360445" cy="369332"/>
            </a:xfrm>
          </p:grpSpPr>
          <p:sp>
            <p:nvSpPr>
              <p:cNvPr id="42" name="Google Shape;347;p10">
                <a:extLst>
                  <a:ext uri="{FF2B5EF4-FFF2-40B4-BE49-F238E27FC236}">
                    <a16:creationId xmlns:a16="http://schemas.microsoft.com/office/drawing/2014/main" id="{01D3424B-1DE3-F25F-F65C-E2A2DE984C63}"/>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348;p10">
                <a:extLst>
                  <a:ext uri="{FF2B5EF4-FFF2-40B4-BE49-F238E27FC236}">
                    <a16:creationId xmlns:a16="http://schemas.microsoft.com/office/drawing/2014/main" id="{DC0C1275-19A0-F3D8-F35E-BA2602AD4D03}"/>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33" name="Google Shape;349;p10">
              <a:extLst>
                <a:ext uri="{FF2B5EF4-FFF2-40B4-BE49-F238E27FC236}">
                  <a16:creationId xmlns:a16="http://schemas.microsoft.com/office/drawing/2014/main" id="{CD207CF3-F6FC-7F67-1BF9-109AFE46D578}"/>
                </a:ext>
              </a:extLst>
            </p:cNvPr>
            <p:cNvGrpSpPr/>
            <p:nvPr/>
          </p:nvGrpSpPr>
          <p:grpSpPr>
            <a:xfrm>
              <a:off x="2075923" y="6313828"/>
              <a:ext cx="360445" cy="369332"/>
              <a:chOff x="2430842" y="967603"/>
              <a:chExt cx="360445" cy="369332"/>
            </a:xfrm>
          </p:grpSpPr>
          <p:sp>
            <p:nvSpPr>
              <p:cNvPr id="40" name="Google Shape;350;p10">
                <a:extLst>
                  <a:ext uri="{FF2B5EF4-FFF2-40B4-BE49-F238E27FC236}">
                    <a16:creationId xmlns:a16="http://schemas.microsoft.com/office/drawing/2014/main" id="{F29D3B3F-6089-5635-09E0-504963AB385A}"/>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351;p10">
                <a:extLst>
                  <a:ext uri="{FF2B5EF4-FFF2-40B4-BE49-F238E27FC236}">
                    <a16:creationId xmlns:a16="http://schemas.microsoft.com/office/drawing/2014/main" id="{8261F512-B887-0335-2F20-138B0A1744BD}"/>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34" name="Google Shape;352;p10">
              <a:extLst>
                <a:ext uri="{FF2B5EF4-FFF2-40B4-BE49-F238E27FC236}">
                  <a16:creationId xmlns:a16="http://schemas.microsoft.com/office/drawing/2014/main" id="{A49B947E-790F-9AD9-03C9-07A8CFC65DCA}"/>
                </a:ext>
              </a:extLst>
            </p:cNvPr>
            <p:cNvGrpSpPr/>
            <p:nvPr/>
          </p:nvGrpSpPr>
          <p:grpSpPr>
            <a:xfrm>
              <a:off x="2575268" y="6330564"/>
              <a:ext cx="360445" cy="369332"/>
              <a:chOff x="2450952" y="987900"/>
              <a:chExt cx="360445" cy="369332"/>
            </a:xfrm>
          </p:grpSpPr>
          <p:sp>
            <p:nvSpPr>
              <p:cNvPr id="38" name="Google Shape;353;p10">
                <a:extLst>
                  <a:ext uri="{FF2B5EF4-FFF2-40B4-BE49-F238E27FC236}">
                    <a16:creationId xmlns:a16="http://schemas.microsoft.com/office/drawing/2014/main" id="{7022A69B-885F-7A8F-B859-FC9468F27689}"/>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54;p10">
                <a:extLst>
                  <a:ext uri="{FF2B5EF4-FFF2-40B4-BE49-F238E27FC236}">
                    <a16:creationId xmlns:a16="http://schemas.microsoft.com/office/drawing/2014/main" id="{9F92B46A-5846-45B6-AB83-755987C2B3D5}"/>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35" name="Google Shape;355;p10">
              <a:extLst>
                <a:ext uri="{FF2B5EF4-FFF2-40B4-BE49-F238E27FC236}">
                  <a16:creationId xmlns:a16="http://schemas.microsoft.com/office/drawing/2014/main" id="{BDDA5B14-7E94-0C0C-40EE-97D29269B38E}"/>
                </a:ext>
              </a:extLst>
            </p:cNvPr>
            <p:cNvGrpSpPr/>
            <p:nvPr/>
          </p:nvGrpSpPr>
          <p:grpSpPr>
            <a:xfrm>
              <a:off x="3014943" y="6305070"/>
              <a:ext cx="360445" cy="369332"/>
              <a:chOff x="2430842" y="967603"/>
              <a:chExt cx="360445" cy="369332"/>
            </a:xfrm>
          </p:grpSpPr>
          <p:sp>
            <p:nvSpPr>
              <p:cNvPr id="36" name="Google Shape;356;p10">
                <a:extLst>
                  <a:ext uri="{FF2B5EF4-FFF2-40B4-BE49-F238E27FC236}">
                    <a16:creationId xmlns:a16="http://schemas.microsoft.com/office/drawing/2014/main" id="{0614894E-C45F-6E90-5345-9AE62A8B0540}"/>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57;p10">
                <a:extLst>
                  <a:ext uri="{FF2B5EF4-FFF2-40B4-BE49-F238E27FC236}">
                    <a16:creationId xmlns:a16="http://schemas.microsoft.com/office/drawing/2014/main" id="{A02EA7A4-6046-E3F3-A1B6-4C7172194C6F}"/>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 name="Slide Number Placeholder 1">
            <a:extLst>
              <a:ext uri="{FF2B5EF4-FFF2-40B4-BE49-F238E27FC236}">
                <a16:creationId xmlns:a16="http://schemas.microsoft.com/office/drawing/2014/main" id="{8709D5BA-B398-2795-94DC-D634A9919DDC}"/>
              </a:ext>
            </a:extLst>
          </p:cNvPr>
          <p:cNvSpPr>
            <a:spLocks noGrp="1"/>
          </p:cNvSpPr>
          <p:nvPr>
            <p:ph type="sldNum" sz="quarter" idx="12"/>
          </p:nvPr>
        </p:nvSpPr>
        <p:spPr/>
        <p:txBody>
          <a:bodyPr/>
          <a:lstStyle/>
          <a:p>
            <a:fld id="{54D5FAE9-ACED-44FF-B97E-F0BAA2A292A9}" type="slidenum">
              <a:rPr lang="en-GB" smtClean="0"/>
              <a:t>19</a:t>
            </a:fld>
            <a:endParaRPr lang="en-GB"/>
          </a:p>
        </p:txBody>
      </p:sp>
      <p:sp>
        <p:nvSpPr>
          <p:cNvPr id="10" name="TextBox 9">
            <a:extLst>
              <a:ext uri="{FF2B5EF4-FFF2-40B4-BE49-F238E27FC236}">
                <a16:creationId xmlns:a16="http://schemas.microsoft.com/office/drawing/2014/main" id="{1393A6BD-6BB1-FD72-DB18-99111F46B5B3}"/>
              </a:ext>
            </a:extLst>
          </p:cNvPr>
          <p:cNvSpPr txBox="1"/>
          <p:nvPr/>
        </p:nvSpPr>
        <p:spPr>
          <a:xfrm>
            <a:off x="0" y="555119"/>
            <a:ext cx="12609095" cy="253916"/>
          </a:xfrm>
          <a:prstGeom prst="rect">
            <a:avLst/>
          </a:prstGeom>
          <a:noFill/>
        </p:spPr>
        <p:txBody>
          <a:bodyPr wrap="square">
            <a:spAutoFit/>
          </a:bodyPr>
          <a:lstStyle/>
          <a:p>
            <a:pPr marL="0" indent="0">
              <a:spcBef>
                <a:spcPts val="0"/>
              </a:spcBef>
              <a:buNone/>
            </a:pPr>
            <a:r>
              <a:rPr lang="en-GB" sz="1050">
                <a:solidFill>
                  <a:schemeClr val="bg1"/>
                </a:solidFill>
                <a:latin typeface="Arial" panose="020B0604020202020204" pitchFamily="34" charset="0"/>
                <a:cs typeface="Arial" panose="020B0604020202020204" pitchFamily="34" charset="0"/>
              </a:rPr>
              <a:t>Your postvention response team should include the following roles &amp; responsibilities. External organisations outlined on page </a:t>
            </a:r>
            <a:r>
              <a:rPr lang="en-GB" sz="105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9 &amp; 10</a:t>
            </a:r>
            <a:r>
              <a:rPr lang="en-GB" sz="1050">
                <a:solidFill>
                  <a:schemeClr val="bg1"/>
                </a:solidFill>
                <a:latin typeface="Arial" panose="020B0604020202020204" pitchFamily="34" charset="0"/>
                <a:cs typeface="Arial" panose="020B0604020202020204" pitchFamily="34" charset="0"/>
              </a:rPr>
              <a:t> are available to provide guidance and support to your postvention group. </a:t>
            </a:r>
          </a:p>
        </p:txBody>
      </p:sp>
    </p:spTree>
    <p:extLst>
      <p:ext uri="{BB962C8B-B14F-4D97-AF65-F5344CB8AC3E}">
        <p14:creationId xmlns:p14="http://schemas.microsoft.com/office/powerpoint/2010/main" val="102925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F18B22-5A53-640D-1AD3-F2D6CCA22905}"/>
              </a:ext>
            </a:extLst>
          </p:cNvPr>
          <p:cNvSpPr>
            <a:spLocks noGrp="1"/>
          </p:cNvSpPr>
          <p:nvPr>
            <p:ph idx="1"/>
          </p:nvPr>
        </p:nvSpPr>
        <p:spPr>
          <a:xfrm>
            <a:off x="0" y="612649"/>
            <a:ext cx="4026090" cy="6245352"/>
          </a:xfrm>
          <a:solidFill>
            <a:srgbClr val="DCE7E6"/>
          </a:solidFill>
          <a:ln>
            <a:noFill/>
          </a:ln>
        </p:spPr>
        <p:txBody>
          <a:bodyPr vert="horz" lIns="91440" tIns="45720" rIns="91440" bIns="45720" rtlCol="0" anchor="ctr">
            <a:normAutofit/>
          </a:bodyPr>
          <a:lstStyle/>
          <a:p>
            <a:pPr marL="0" indent="0">
              <a:buNone/>
            </a:pPr>
            <a:endParaRPr lang="en-GB" sz="2400">
              <a:solidFill>
                <a:schemeClr val="bg1"/>
              </a:solidFill>
            </a:endParaRPr>
          </a:p>
          <a:p>
            <a:pPr marL="0" indent="0">
              <a:buNone/>
            </a:pPr>
            <a:endParaRPr lang="en-GB" sz="240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DB021E7-E97D-4BA9-1F5D-122B43FC0360}"/>
              </a:ext>
            </a:extLst>
          </p:cNvPr>
          <p:cNvSpPr txBox="1">
            <a:spLocks/>
          </p:cNvSpPr>
          <p:nvPr/>
        </p:nvSpPr>
        <p:spPr>
          <a:xfrm>
            <a:off x="0" y="-8829"/>
            <a:ext cx="12192000" cy="621477"/>
          </a:xfrm>
          <a:prstGeom prst="rect">
            <a:avLst/>
          </a:prstGeom>
          <a:solidFill>
            <a:srgbClr val="002060"/>
          </a:solidFill>
          <a:ln>
            <a:solidFill>
              <a:srgbClr val="002060"/>
            </a:solidFill>
          </a:ln>
        </p:spPr>
        <p:txBody>
          <a:bodyPr vert="horz" lIns="91440" tIns="45720" rIns="91440" bIns="45720" rtlCol="0" anchor="ctr">
            <a:normAutofit fontScale="90000" lnSpcReduction="100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a:solidFill>
                  <a:schemeClr val="bg1"/>
                </a:solidFill>
                <a:latin typeface="+mn-lt"/>
                <a:cs typeface="Arial" panose="020B0604020202020204" pitchFamily="34" charset="0"/>
              </a:rPr>
              <a:t>Purpose of this support pack</a:t>
            </a:r>
          </a:p>
        </p:txBody>
      </p:sp>
      <p:pic>
        <p:nvPicPr>
          <p:cNvPr id="4" name="Picture 3" descr="A person holding a heart&#10;&#10;Description automatically generated with low confidence">
            <a:extLst>
              <a:ext uri="{FF2B5EF4-FFF2-40B4-BE49-F238E27FC236}">
                <a16:creationId xmlns:a16="http://schemas.microsoft.com/office/drawing/2014/main" id="{93C41A89-26AD-F85A-D5E1-038139FB89C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534" t="-328" r="25977" b="-1"/>
          <a:stretch/>
        </p:blipFill>
        <p:spPr>
          <a:xfrm flipH="1">
            <a:off x="4026090" y="612648"/>
            <a:ext cx="8165910" cy="6281741"/>
          </a:xfrm>
          <a:prstGeom prst="rect">
            <a:avLst/>
          </a:prstGeom>
        </p:spPr>
      </p:pic>
      <p:sp>
        <p:nvSpPr>
          <p:cNvPr id="2" name="Slide Number Placeholder 1">
            <a:extLst>
              <a:ext uri="{FF2B5EF4-FFF2-40B4-BE49-F238E27FC236}">
                <a16:creationId xmlns:a16="http://schemas.microsoft.com/office/drawing/2014/main" id="{2B6C9900-DDE0-D887-A402-B5352191A518}"/>
              </a:ext>
            </a:extLst>
          </p:cNvPr>
          <p:cNvSpPr>
            <a:spLocks noGrp="1"/>
          </p:cNvSpPr>
          <p:nvPr>
            <p:ph type="sldNum" sz="quarter" idx="12"/>
          </p:nvPr>
        </p:nvSpPr>
        <p:spPr/>
        <p:txBody>
          <a:bodyPr/>
          <a:lstStyle/>
          <a:p>
            <a:fld id="{54D5FAE9-ACED-44FF-B97E-F0BAA2A292A9}" type="slidenum">
              <a:rPr lang="en-GB" smtClean="0"/>
              <a:t>2</a:t>
            </a:fld>
            <a:endParaRPr lang="en-GB"/>
          </a:p>
        </p:txBody>
      </p:sp>
      <p:sp>
        <p:nvSpPr>
          <p:cNvPr id="9" name="TextBox 8">
            <a:extLst>
              <a:ext uri="{FF2B5EF4-FFF2-40B4-BE49-F238E27FC236}">
                <a16:creationId xmlns:a16="http://schemas.microsoft.com/office/drawing/2014/main" id="{052D55DA-3C9D-04BE-C5F2-8F37C122A7AD}"/>
              </a:ext>
            </a:extLst>
          </p:cNvPr>
          <p:cNvSpPr txBox="1"/>
          <p:nvPr/>
        </p:nvSpPr>
        <p:spPr>
          <a:xfrm>
            <a:off x="278642" y="1105799"/>
            <a:ext cx="9703559" cy="5170646"/>
          </a:xfrm>
          <a:prstGeom prst="rect">
            <a:avLst/>
          </a:prstGeom>
          <a:noFill/>
        </p:spPr>
        <p:txBody>
          <a:bodyPr wrap="square" anchor="ctr">
            <a:spAutoFit/>
          </a:bodyPr>
          <a:lstStyle/>
          <a:p>
            <a:pPr marL="0" indent="0">
              <a:buNone/>
            </a:pPr>
            <a:r>
              <a:rPr lang="en-GB" sz="2200" b="1">
                <a:latin typeface="Arial" panose="020B0604020202020204" pitchFamily="34" charset="0"/>
                <a:cs typeface="Arial" panose="020B0604020202020204" pitchFamily="34" charset="0"/>
              </a:rPr>
              <a:t>When someone dies by suspected suicide it can come as a sudden shock and sadness for those who knew them. It can be hard to navigate what steps your setting should be taking and what support is available for students, staff and the wider community. </a:t>
            </a:r>
          </a:p>
          <a:p>
            <a:pPr marL="0" indent="0">
              <a:buNone/>
            </a:pPr>
            <a:endParaRPr lang="en-GB" sz="2200" b="1">
              <a:latin typeface="Arial" panose="020B0604020202020204" pitchFamily="34" charset="0"/>
              <a:cs typeface="Arial" panose="020B0604020202020204" pitchFamily="34" charset="0"/>
            </a:endParaRPr>
          </a:p>
          <a:p>
            <a:r>
              <a:rPr lang="en-GB" sz="2200" b="1">
                <a:latin typeface="Arial" panose="020B0604020202020204" pitchFamily="34" charset="0"/>
                <a:cs typeface="Arial" panose="020B0604020202020204" pitchFamily="34" charset="0"/>
              </a:rPr>
              <a:t>This document presents practical advice and support that schools and colleges should consider after a student or staff member has died by suspected suicide.</a:t>
            </a:r>
          </a:p>
          <a:p>
            <a:pPr marL="0" indent="0">
              <a:buNone/>
            </a:pPr>
            <a:endParaRPr lang="en-GB" sz="2200" b="1">
              <a:latin typeface="Arial" panose="020B0604020202020204" pitchFamily="34" charset="0"/>
              <a:cs typeface="Arial" panose="020B0604020202020204" pitchFamily="34" charset="0"/>
            </a:endParaRPr>
          </a:p>
          <a:p>
            <a:pPr marL="0" indent="0">
              <a:buNone/>
            </a:pPr>
            <a:r>
              <a:rPr lang="en-GB" sz="2200" b="1">
                <a:latin typeface="Arial" panose="020B0604020202020204" pitchFamily="34" charset="0"/>
                <a:cs typeface="Arial" panose="020B0604020202020204" pitchFamily="34" charset="0"/>
              </a:rPr>
              <a:t>It is intended for use by schools (primary through to secondary) and colleges in Hampshire. </a:t>
            </a:r>
          </a:p>
          <a:p>
            <a:pPr marL="0" indent="0">
              <a:buNone/>
            </a:pPr>
            <a:endParaRPr lang="en-GB" sz="2200" b="1">
              <a:latin typeface="Arial" panose="020B0604020202020204" pitchFamily="34" charset="0"/>
              <a:cs typeface="Arial" panose="020B0604020202020204" pitchFamily="34" charset="0"/>
            </a:endParaRPr>
          </a:p>
          <a:p>
            <a:pPr marL="0" indent="0">
              <a:buNone/>
            </a:pPr>
            <a:r>
              <a:rPr lang="en-GB" sz="2200" b="1">
                <a:latin typeface="Arial" panose="020B0604020202020204" pitchFamily="34" charset="0"/>
                <a:cs typeface="Arial" panose="020B0604020202020204" pitchFamily="34" charset="0"/>
              </a:rPr>
              <a:t>Settings may also find some of the guidance useful when a student is returning to your setting following a suicide attempt, or when a parent/guardian of a student has died by suspected suicide.</a:t>
            </a:r>
          </a:p>
        </p:txBody>
      </p:sp>
    </p:spTree>
    <p:extLst>
      <p:ext uri="{BB962C8B-B14F-4D97-AF65-F5344CB8AC3E}">
        <p14:creationId xmlns:p14="http://schemas.microsoft.com/office/powerpoint/2010/main" val="1223618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AB3E06-AD7E-EE9E-ADE2-74507E373BDF}"/>
              </a:ext>
            </a:extLst>
          </p:cNvPr>
          <p:cNvSpPr txBox="1"/>
          <p:nvPr/>
        </p:nvSpPr>
        <p:spPr>
          <a:xfrm>
            <a:off x="0" y="-29493"/>
            <a:ext cx="12192000" cy="738664"/>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Timely Communication with Family</a:t>
            </a:r>
          </a:p>
          <a:p>
            <a:endParaRPr lang="en-GB" sz="1000" b="1" u="sng">
              <a:solidFill>
                <a:schemeClr val="bg1"/>
              </a:solidFill>
            </a:endParaRPr>
          </a:p>
        </p:txBody>
      </p:sp>
      <p:sp>
        <p:nvSpPr>
          <p:cNvPr id="9" name="TextBox 8">
            <a:extLst>
              <a:ext uri="{FF2B5EF4-FFF2-40B4-BE49-F238E27FC236}">
                <a16:creationId xmlns:a16="http://schemas.microsoft.com/office/drawing/2014/main" id="{4286EE29-538B-CFAB-9D40-B6054EECC0B6}"/>
              </a:ext>
            </a:extLst>
          </p:cNvPr>
          <p:cNvSpPr txBox="1"/>
          <p:nvPr/>
        </p:nvSpPr>
        <p:spPr>
          <a:xfrm>
            <a:off x="240475" y="824767"/>
            <a:ext cx="11711049" cy="5847755"/>
          </a:xfrm>
          <a:prstGeom prst="rect">
            <a:avLst/>
          </a:prstGeom>
          <a:solidFill>
            <a:srgbClr val="DCE7E6"/>
          </a:solidFill>
          <a:ln w="76200">
            <a:solidFill>
              <a:srgbClr val="002060"/>
            </a:solidFill>
          </a:ln>
        </p:spPr>
        <p:txBody>
          <a:bodyPr wrap="square" lIns="91440" tIns="45720" rIns="91440" bIns="45720" rtlCol="0" anchor="ctr">
            <a:spAutoFit/>
          </a:bodyPr>
          <a:lstStyle/>
          <a:p>
            <a:r>
              <a:rPr lang="en-GB" sz="1700">
                <a:latin typeface="Arial" panose="020B0604020202020204" pitchFamily="34" charset="0"/>
                <a:cs typeface="Arial" panose="020B0604020202020204" pitchFamily="34" charset="0"/>
              </a:rPr>
              <a:t>There are a number of ways that you may be notified about a suspected suicide or serious suicide attempt in your community and it’s important that you establish the facts as soon as possible. You should liaise with your JAR point of contact before reaching out to the family to get police permission. In addition, before communicating with the family, you may wish to contact Amparo Bereavement Support Service (contact details provided on </a:t>
            </a:r>
            <a:r>
              <a:rPr lang="en-GB" sz="1700">
                <a:latin typeface="Arial" panose="020B0604020202020204" pitchFamily="34" charset="0"/>
                <a:cs typeface="Arial" panose="020B0604020202020204" pitchFamily="34" charset="0"/>
                <a:hlinkClick r:id="rId3" action="ppaction://hlinksldjump"/>
              </a:rPr>
              <a:t>page 9</a:t>
            </a:r>
            <a:r>
              <a:rPr lang="en-GB" sz="1700">
                <a:latin typeface="Arial" panose="020B0604020202020204" pitchFamily="34" charset="0"/>
                <a:cs typeface="Arial" panose="020B0604020202020204" pitchFamily="34" charset="0"/>
              </a:rPr>
              <a:t>). They may already be supporting the family and can help to facilitate conversations between the student’s family and your settings appointed family liaison lead. </a:t>
            </a:r>
          </a:p>
          <a:p>
            <a:endParaRPr lang="en-GB" sz="1700">
              <a:latin typeface="Arial" panose="020B0604020202020204" pitchFamily="34" charset="0"/>
              <a:cs typeface="Arial" panose="020B0604020202020204" pitchFamily="34" charset="0"/>
            </a:endParaRPr>
          </a:p>
          <a:p>
            <a:r>
              <a:rPr lang="en-GB" sz="1700">
                <a:latin typeface="Arial" panose="020B0604020202020204" pitchFamily="34" charset="0"/>
                <a:cs typeface="Arial" panose="020B0604020202020204" pitchFamily="34" charset="0"/>
              </a:rPr>
              <a:t>Families need consistency and the appointed family liaison lead must be prepared to be their primary contact for as long as they need it. If the parents are separated, ensure both are kept informed in the same way and each have the opportunity to express their views and wishes.  </a:t>
            </a:r>
          </a:p>
          <a:p>
            <a:endParaRPr lang="en-GB" sz="1700">
              <a:latin typeface="Arial" panose="020B0604020202020204" pitchFamily="34" charset="0"/>
              <a:cs typeface="Arial" panose="020B0604020202020204" pitchFamily="34" charset="0"/>
            </a:endParaRPr>
          </a:p>
          <a:p>
            <a:r>
              <a:rPr lang="en-GB" sz="1700">
                <a:latin typeface="Arial" panose="020B0604020202020204" pitchFamily="34" charset="0"/>
                <a:cs typeface="Arial" panose="020B0604020202020204" pitchFamily="34" charset="0"/>
              </a:rPr>
              <a:t>Any communication with students and staff should be guided by the wishes of the family of the person who has died. No information about the death should be shared with students and the wider community until the family has been consulted.</a:t>
            </a:r>
          </a:p>
          <a:p>
            <a:endParaRPr lang="en-GB" sz="1700">
              <a:latin typeface="Arial" panose="020B0604020202020204" pitchFamily="34" charset="0"/>
              <a:cs typeface="Arial" panose="020B0604020202020204" pitchFamily="34" charset="0"/>
            </a:endParaRPr>
          </a:p>
          <a:p>
            <a:r>
              <a:rPr lang="en-GB" sz="1700">
                <a:latin typeface="Arial" panose="020B0604020202020204" pitchFamily="34" charset="0"/>
                <a:cs typeface="Arial" panose="020B0604020202020204" pitchFamily="34" charset="0"/>
              </a:rPr>
              <a:t>If the family has been notified that the death is a suspected suicide, they may not wish for this to be disclosed. You may wish to explain that students may already talking about the death amongst themselves and having adults in the school who are able to talk to students about suicide and sudden death can help to keep people safe. If the family refuses to permit disclosure, you must respect this. </a:t>
            </a:r>
          </a:p>
          <a:p>
            <a:endParaRPr lang="en-GB" sz="1700">
              <a:latin typeface="Arial" panose="020B0604020202020204" pitchFamily="34" charset="0"/>
              <a:cs typeface="Arial" panose="020B0604020202020204" pitchFamily="34" charset="0"/>
            </a:endParaRPr>
          </a:p>
          <a:p>
            <a:r>
              <a:rPr lang="en-GB" sz="1700">
                <a:latin typeface="Arial" panose="020B0604020202020204" pitchFamily="34" charset="0"/>
                <a:cs typeface="Arial" panose="020B0604020202020204" pitchFamily="34" charset="0"/>
              </a:rPr>
              <a:t>Stop all general administrative communication (e.g., letters/texts/emails about school trips or parent consultation events) to the family as soon as possible. </a:t>
            </a:r>
          </a:p>
        </p:txBody>
      </p:sp>
      <p:grpSp>
        <p:nvGrpSpPr>
          <p:cNvPr id="2" name="Google Shape;336;p10">
            <a:extLst>
              <a:ext uri="{FF2B5EF4-FFF2-40B4-BE49-F238E27FC236}">
                <a16:creationId xmlns:a16="http://schemas.microsoft.com/office/drawing/2014/main" id="{7B607EEE-5AC6-4AD8-39DE-21BBD68F0895}"/>
              </a:ext>
            </a:extLst>
          </p:cNvPr>
          <p:cNvGrpSpPr/>
          <p:nvPr/>
        </p:nvGrpSpPr>
        <p:grpSpPr>
          <a:xfrm>
            <a:off x="8809079" y="55822"/>
            <a:ext cx="3253429" cy="401393"/>
            <a:chOff x="121959" y="6298503"/>
            <a:chExt cx="3253429" cy="401393"/>
          </a:xfrm>
        </p:grpSpPr>
        <p:grpSp>
          <p:nvGrpSpPr>
            <p:cNvPr id="3" name="Google Shape;337;p10">
              <a:extLst>
                <a:ext uri="{FF2B5EF4-FFF2-40B4-BE49-F238E27FC236}">
                  <a16:creationId xmlns:a16="http://schemas.microsoft.com/office/drawing/2014/main" id="{274FE78D-7AB2-9101-A411-766A306D317F}"/>
                </a:ext>
              </a:extLst>
            </p:cNvPr>
            <p:cNvGrpSpPr/>
            <p:nvPr/>
          </p:nvGrpSpPr>
          <p:grpSpPr>
            <a:xfrm>
              <a:off x="121959" y="6298503"/>
              <a:ext cx="360445" cy="369332"/>
              <a:chOff x="2430842" y="967603"/>
              <a:chExt cx="360445" cy="369332"/>
            </a:xfrm>
          </p:grpSpPr>
          <p:sp>
            <p:nvSpPr>
              <p:cNvPr id="24" name="Google Shape;338;p10">
                <a:extLst>
                  <a:ext uri="{FF2B5EF4-FFF2-40B4-BE49-F238E27FC236}">
                    <a16:creationId xmlns:a16="http://schemas.microsoft.com/office/drawing/2014/main" id="{297EB667-BE0E-CB78-E6BE-120506C69DDB}"/>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339;p10">
                <a:extLst>
                  <a:ext uri="{FF2B5EF4-FFF2-40B4-BE49-F238E27FC236}">
                    <a16:creationId xmlns:a16="http://schemas.microsoft.com/office/drawing/2014/main" id="{5AC104A0-90E6-D92A-83DD-2D463CAF8673}"/>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4" name="Google Shape;340;p10">
              <a:extLst>
                <a:ext uri="{FF2B5EF4-FFF2-40B4-BE49-F238E27FC236}">
                  <a16:creationId xmlns:a16="http://schemas.microsoft.com/office/drawing/2014/main" id="{5786751A-87CE-B15F-FA7B-23AF264236C5}"/>
                </a:ext>
              </a:extLst>
            </p:cNvPr>
            <p:cNvGrpSpPr/>
            <p:nvPr/>
          </p:nvGrpSpPr>
          <p:grpSpPr>
            <a:xfrm>
              <a:off x="590670" y="6305070"/>
              <a:ext cx="360445" cy="369332"/>
              <a:chOff x="2430842" y="967603"/>
              <a:chExt cx="360445" cy="369332"/>
            </a:xfrm>
          </p:grpSpPr>
          <p:sp>
            <p:nvSpPr>
              <p:cNvPr id="22" name="Google Shape;341;p10">
                <a:extLst>
                  <a:ext uri="{FF2B5EF4-FFF2-40B4-BE49-F238E27FC236}">
                    <a16:creationId xmlns:a16="http://schemas.microsoft.com/office/drawing/2014/main" id="{C955F515-FBEC-32AA-FE40-E077275F8CC7}"/>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342;p10">
                <a:extLst>
                  <a:ext uri="{FF2B5EF4-FFF2-40B4-BE49-F238E27FC236}">
                    <a16:creationId xmlns:a16="http://schemas.microsoft.com/office/drawing/2014/main" id="{D6B6C3DF-36D2-ED57-EBA5-CC4EAF8D29A0}"/>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5" name="Google Shape;343;p10">
              <a:extLst>
                <a:ext uri="{FF2B5EF4-FFF2-40B4-BE49-F238E27FC236}">
                  <a16:creationId xmlns:a16="http://schemas.microsoft.com/office/drawing/2014/main" id="{A8B04F7F-3861-9B18-B0BD-19CADA2EA5E5}"/>
                </a:ext>
              </a:extLst>
            </p:cNvPr>
            <p:cNvGrpSpPr/>
            <p:nvPr/>
          </p:nvGrpSpPr>
          <p:grpSpPr>
            <a:xfrm>
              <a:off x="1098941" y="6305070"/>
              <a:ext cx="360445" cy="369332"/>
              <a:chOff x="2430842" y="967603"/>
              <a:chExt cx="360445" cy="369332"/>
            </a:xfrm>
          </p:grpSpPr>
          <p:sp>
            <p:nvSpPr>
              <p:cNvPr id="20" name="Google Shape;344;p10">
                <a:extLst>
                  <a:ext uri="{FF2B5EF4-FFF2-40B4-BE49-F238E27FC236}">
                    <a16:creationId xmlns:a16="http://schemas.microsoft.com/office/drawing/2014/main" id="{9CA0C746-B260-F74E-933B-5C84EA4043BB}"/>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345;p10">
                <a:extLst>
                  <a:ext uri="{FF2B5EF4-FFF2-40B4-BE49-F238E27FC236}">
                    <a16:creationId xmlns:a16="http://schemas.microsoft.com/office/drawing/2014/main" id="{60F57A36-0576-52E1-2D51-C63092854FA3}"/>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6" name="Google Shape;346;p10">
              <a:extLst>
                <a:ext uri="{FF2B5EF4-FFF2-40B4-BE49-F238E27FC236}">
                  <a16:creationId xmlns:a16="http://schemas.microsoft.com/office/drawing/2014/main" id="{E191FF63-D2A1-3118-178C-A9AB5BDA2C02}"/>
                </a:ext>
              </a:extLst>
            </p:cNvPr>
            <p:cNvGrpSpPr/>
            <p:nvPr/>
          </p:nvGrpSpPr>
          <p:grpSpPr>
            <a:xfrm>
              <a:off x="1586056" y="6298503"/>
              <a:ext cx="360445" cy="369332"/>
              <a:chOff x="2430842" y="967603"/>
              <a:chExt cx="360445" cy="369332"/>
            </a:xfrm>
          </p:grpSpPr>
          <p:sp>
            <p:nvSpPr>
              <p:cNvPr id="18" name="Google Shape;347;p10">
                <a:extLst>
                  <a:ext uri="{FF2B5EF4-FFF2-40B4-BE49-F238E27FC236}">
                    <a16:creationId xmlns:a16="http://schemas.microsoft.com/office/drawing/2014/main" id="{7C84E50E-6C06-86DF-0407-529A13858263}"/>
                  </a:ext>
                </a:extLst>
              </p:cNvPr>
              <p:cNvSpPr/>
              <p:nvPr/>
            </p:nvSpPr>
            <p:spPr>
              <a:xfrm>
                <a:off x="2430842" y="975971"/>
                <a:ext cx="360445" cy="352596"/>
              </a:xfrm>
              <a:prstGeom prst="flowChartConnector">
                <a:avLst/>
              </a:prstGeom>
              <a:solidFill>
                <a:srgbClr val="5B9BD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348;p10">
                <a:extLst>
                  <a:ext uri="{FF2B5EF4-FFF2-40B4-BE49-F238E27FC236}">
                    <a16:creationId xmlns:a16="http://schemas.microsoft.com/office/drawing/2014/main" id="{D6268586-2A99-31FB-419F-0E934425B6A8}"/>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7" name="Google Shape;349;p10">
              <a:extLst>
                <a:ext uri="{FF2B5EF4-FFF2-40B4-BE49-F238E27FC236}">
                  <a16:creationId xmlns:a16="http://schemas.microsoft.com/office/drawing/2014/main" id="{3BF07B99-49D1-22C0-90C0-DABB450510CA}"/>
                </a:ext>
              </a:extLst>
            </p:cNvPr>
            <p:cNvGrpSpPr/>
            <p:nvPr/>
          </p:nvGrpSpPr>
          <p:grpSpPr>
            <a:xfrm>
              <a:off x="2075923" y="6313828"/>
              <a:ext cx="360445" cy="369332"/>
              <a:chOff x="2430842" y="967603"/>
              <a:chExt cx="360445" cy="369332"/>
            </a:xfrm>
          </p:grpSpPr>
          <p:sp>
            <p:nvSpPr>
              <p:cNvPr id="16" name="Google Shape;350;p10">
                <a:extLst>
                  <a:ext uri="{FF2B5EF4-FFF2-40B4-BE49-F238E27FC236}">
                    <a16:creationId xmlns:a16="http://schemas.microsoft.com/office/drawing/2014/main" id="{6701E835-9BE9-1AB1-E45C-963988422F66}"/>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351;p10">
                <a:extLst>
                  <a:ext uri="{FF2B5EF4-FFF2-40B4-BE49-F238E27FC236}">
                    <a16:creationId xmlns:a16="http://schemas.microsoft.com/office/drawing/2014/main" id="{807A6E8E-AB00-BCDC-4FAF-A6E29481B1C3}"/>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8" name="Google Shape;352;p10">
              <a:extLst>
                <a:ext uri="{FF2B5EF4-FFF2-40B4-BE49-F238E27FC236}">
                  <a16:creationId xmlns:a16="http://schemas.microsoft.com/office/drawing/2014/main" id="{1439F4B5-53D3-FD4F-CE31-83DEF893CF15}"/>
                </a:ext>
              </a:extLst>
            </p:cNvPr>
            <p:cNvGrpSpPr/>
            <p:nvPr/>
          </p:nvGrpSpPr>
          <p:grpSpPr>
            <a:xfrm>
              <a:off x="2575268" y="6330564"/>
              <a:ext cx="360445" cy="369332"/>
              <a:chOff x="2450952" y="987900"/>
              <a:chExt cx="360445" cy="369332"/>
            </a:xfrm>
          </p:grpSpPr>
          <p:sp>
            <p:nvSpPr>
              <p:cNvPr id="13" name="Google Shape;353;p10">
                <a:extLst>
                  <a:ext uri="{FF2B5EF4-FFF2-40B4-BE49-F238E27FC236}">
                    <a16:creationId xmlns:a16="http://schemas.microsoft.com/office/drawing/2014/main" id="{0A7F1413-C277-5664-7558-1F7AC5D464E3}"/>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54;p10">
                <a:extLst>
                  <a:ext uri="{FF2B5EF4-FFF2-40B4-BE49-F238E27FC236}">
                    <a16:creationId xmlns:a16="http://schemas.microsoft.com/office/drawing/2014/main" id="{8A5267E2-E5C6-7A46-8C15-FFF298B41FB2}"/>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0" name="Google Shape;355;p10">
              <a:extLst>
                <a:ext uri="{FF2B5EF4-FFF2-40B4-BE49-F238E27FC236}">
                  <a16:creationId xmlns:a16="http://schemas.microsoft.com/office/drawing/2014/main" id="{B7BD5B09-B75F-5263-AEA7-B11E64CE0449}"/>
                </a:ext>
              </a:extLst>
            </p:cNvPr>
            <p:cNvGrpSpPr/>
            <p:nvPr/>
          </p:nvGrpSpPr>
          <p:grpSpPr>
            <a:xfrm>
              <a:off x="3014943" y="6305070"/>
              <a:ext cx="360445" cy="369332"/>
              <a:chOff x="2430842" y="967603"/>
              <a:chExt cx="360445" cy="369332"/>
            </a:xfrm>
          </p:grpSpPr>
          <p:sp>
            <p:nvSpPr>
              <p:cNvPr id="11" name="Google Shape;356;p10">
                <a:extLst>
                  <a:ext uri="{FF2B5EF4-FFF2-40B4-BE49-F238E27FC236}">
                    <a16:creationId xmlns:a16="http://schemas.microsoft.com/office/drawing/2014/main" id="{C48617C3-2FFF-D311-021B-F7B6CFDC72CC}"/>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57;p10">
                <a:extLst>
                  <a:ext uri="{FF2B5EF4-FFF2-40B4-BE49-F238E27FC236}">
                    <a16:creationId xmlns:a16="http://schemas.microsoft.com/office/drawing/2014/main" id="{FBA9FC28-038A-3AEF-CEC2-F1603EF46930}"/>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6" name="Slide Number Placeholder 25">
            <a:extLst>
              <a:ext uri="{FF2B5EF4-FFF2-40B4-BE49-F238E27FC236}">
                <a16:creationId xmlns:a16="http://schemas.microsoft.com/office/drawing/2014/main" id="{F2522332-03CC-C378-E95D-7A0DC8DE5631}"/>
              </a:ext>
            </a:extLst>
          </p:cNvPr>
          <p:cNvSpPr>
            <a:spLocks noGrp="1"/>
          </p:cNvSpPr>
          <p:nvPr>
            <p:ph type="sldNum" sz="quarter" idx="12"/>
          </p:nvPr>
        </p:nvSpPr>
        <p:spPr/>
        <p:txBody>
          <a:bodyPr/>
          <a:lstStyle/>
          <a:p>
            <a:fld id="{54D5FAE9-ACED-44FF-B97E-F0BAA2A292A9}" type="slidenum">
              <a:rPr lang="en-GB" smtClean="0"/>
              <a:t>20</a:t>
            </a:fld>
            <a:endParaRPr lang="en-GB"/>
          </a:p>
        </p:txBody>
      </p:sp>
    </p:spTree>
    <p:extLst>
      <p:ext uri="{BB962C8B-B14F-4D97-AF65-F5344CB8AC3E}">
        <p14:creationId xmlns:p14="http://schemas.microsoft.com/office/powerpoint/2010/main" val="199871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AB3E06-AD7E-EE9E-ADE2-74507E373BDF}"/>
              </a:ext>
            </a:extLst>
          </p:cNvPr>
          <p:cNvSpPr txBox="1"/>
          <p:nvPr/>
        </p:nvSpPr>
        <p:spPr>
          <a:xfrm>
            <a:off x="0" y="-29493"/>
            <a:ext cx="12192000" cy="738664"/>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Support for Students and Staff</a:t>
            </a:r>
          </a:p>
          <a:p>
            <a:endParaRPr lang="en-GB" sz="1000" b="1" u="sng">
              <a:solidFill>
                <a:schemeClr val="bg1"/>
              </a:solidFill>
            </a:endParaRPr>
          </a:p>
        </p:txBody>
      </p:sp>
      <p:sp>
        <p:nvSpPr>
          <p:cNvPr id="9" name="TextBox 8">
            <a:extLst>
              <a:ext uri="{FF2B5EF4-FFF2-40B4-BE49-F238E27FC236}">
                <a16:creationId xmlns:a16="http://schemas.microsoft.com/office/drawing/2014/main" id="{4286EE29-538B-CFAB-9D40-B6054EECC0B6}"/>
              </a:ext>
            </a:extLst>
          </p:cNvPr>
          <p:cNvSpPr txBox="1"/>
          <p:nvPr/>
        </p:nvSpPr>
        <p:spPr>
          <a:xfrm>
            <a:off x="7122249" y="1661069"/>
            <a:ext cx="4849997" cy="1089660"/>
          </a:xfrm>
          <a:prstGeom prst="roundRect">
            <a:avLst/>
          </a:prstGeom>
          <a:solidFill>
            <a:srgbClr val="DCE7E6"/>
          </a:solidFill>
        </p:spPr>
        <p:txBody>
          <a:bodyPr wrap="square" rtlCol="0">
            <a:spAutoFit/>
          </a:bodyPr>
          <a:lstStyle/>
          <a:p>
            <a:r>
              <a:rPr lang="en-GB" sz="1600" b="1"/>
              <a:t>2. Bereavement Support</a:t>
            </a:r>
          </a:p>
          <a:p>
            <a:r>
              <a:rPr lang="en-GB" sz="1400"/>
              <a:t>People affected by suicide will need various types of levels of support. The breadth of available support is outlined on the next page. </a:t>
            </a:r>
          </a:p>
        </p:txBody>
      </p:sp>
      <p:sp>
        <p:nvSpPr>
          <p:cNvPr id="4" name="TextBox 3">
            <a:extLst>
              <a:ext uri="{FF2B5EF4-FFF2-40B4-BE49-F238E27FC236}">
                <a16:creationId xmlns:a16="http://schemas.microsoft.com/office/drawing/2014/main" id="{AC2ABF04-0FF4-CB15-03A0-366653D0C85B}"/>
              </a:ext>
            </a:extLst>
          </p:cNvPr>
          <p:cNvSpPr txBox="1"/>
          <p:nvPr/>
        </p:nvSpPr>
        <p:spPr>
          <a:xfrm>
            <a:off x="219752" y="1824115"/>
            <a:ext cx="6249290" cy="4665107"/>
          </a:xfrm>
          <a:prstGeom prst="roundRect">
            <a:avLst/>
          </a:prstGeom>
          <a:solidFill>
            <a:srgbClr val="DCE7E6"/>
          </a:solidFill>
        </p:spPr>
        <p:txBody>
          <a:bodyPr wrap="square" lIns="91440" tIns="45720" rIns="91440" bIns="45720" rtlCol="0" anchor="t">
            <a:spAutoFit/>
          </a:bodyPr>
          <a:lstStyle/>
          <a:p>
            <a:r>
              <a:rPr lang="en-GB" sz="1600" b="1" dirty="0"/>
              <a:t>1. Communicate with Students and Staff</a:t>
            </a:r>
          </a:p>
          <a:p>
            <a:r>
              <a:rPr lang="en-GB" sz="1200" dirty="0"/>
              <a:t>Guidance and example communications can be found </a:t>
            </a:r>
            <a:r>
              <a:rPr lang="en-GB" sz="1200" dirty="0">
                <a:hlinkClick r:id="rId3"/>
              </a:rPr>
              <a:t>here.</a:t>
            </a:r>
            <a:endParaRPr lang="en-GB" sz="1200" u="sng" dirty="0">
              <a:cs typeface="Calibri"/>
            </a:endParaRPr>
          </a:p>
          <a:p>
            <a:endParaRPr lang="en-GB" sz="1200" dirty="0"/>
          </a:p>
          <a:p>
            <a:r>
              <a:rPr lang="en-GB" sz="1200" dirty="0"/>
              <a:t>Wherever possible, briefings and conversations with both staff and students should happen face-to-face, with arrangements for immediate counselling and/or emotional support available. There are some general guidelines that are important for staff to keep in mind when having conversations. These are designed to reduce the likelihood of multiple suicides: </a:t>
            </a:r>
          </a:p>
          <a:p>
            <a:endParaRPr lang="en-GB" sz="1200" dirty="0">
              <a:cs typeface="Calibri" panose="020F0502020204030204"/>
            </a:endParaRPr>
          </a:p>
          <a:p>
            <a:r>
              <a:rPr lang="en-GB" sz="1200" dirty="0"/>
              <a:t>Avoid sensationalising or normalising suicide</a:t>
            </a:r>
            <a:endParaRPr lang="en-GB" sz="1200" dirty="0">
              <a:cs typeface="Calibri"/>
            </a:endParaRPr>
          </a:p>
          <a:p>
            <a:pPr marL="285750" indent="-285750">
              <a:buFont typeface="Arial" panose="020B0604020202020204" pitchFamily="34" charset="0"/>
              <a:buChar char="•"/>
            </a:pPr>
            <a:r>
              <a:rPr lang="en-GB" sz="1200" dirty="0"/>
              <a:t>Remain sensitive and factual in all conversations</a:t>
            </a:r>
            <a:endParaRPr lang="en-GB" sz="1200" dirty="0">
              <a:cs typeface="Calibri"/>
            </a:endParaRPr>
          </a:p>
          <a:p>
            <a:pPr marL="285750" indent="-285750">
              <a:buFont typeface="Arial" panose="020B0604020202020204" pitchFamily="34" charset="0"/>
              <a:buChar char="•"/>
            </a:pPr>
            <a:r>
              <a:rPr lang="en-GB" sz="1200" dirty="0"/>
              <a:t>Never reference the method of suicide in any conversations</a:t>
            </a:r>
            <a:endParaRPr lang="en-GB" sz="1200" dirty="0">
              <a:cs typeface="Calibri"/>
            </a:endParaRPr>
          </a:p>
          <a:p>
            <a:pPr marL="285750" indent="-285750">
              <a:buFont typeface="Arial" panose="020B0604020202020204" pitchFamily="34" charset="0"/>
              <a:buChar char="•"/>
            </a:pPr>
            <a:r>
              <a:rPr lang="en-GB" sz="1200" dirty="0"/>
              <a:t>Do not be afraid to use the term ‘suspected suicide’ and avoid euphemisms</a:t>
            </a:r>
            <a:endParaRPr lang="en-GB" sz="1200" dirty="0">
              <a:cs typeface="Calibri"/>
            </a:endParaRPr>
          </a:p>
          <a:p>
            <a:pPr marL="285750" indent="-285750">
              <a:buFont typeface="Arial" panose="020B0604020202020204" pitchFamily="34" charset="0"/>
              <a:buChar char="•"/>
            </a:pPr>
            <a:r>
              <a:rPr lang="en-GB" sz="1200" dirty="0"/>
              <a:t>Discourage students from posting about what has happened on social media, highlighting the potential impact on loved ones. </a:t>
            </a:r>
            <a:endParaRPr lang="en-GB" sz="1200" dirty="0">
              <a:cs typeface="Calibri"/>
            </a:endParaRPr>
          </a:p>
          <a:p>
            <a:endParaRPr lang="en-GB" sz="1200" dirty="0"/>
          </a:p>
          <a:p>
            <a:r>
              <a:rPr lang="en-GB" sz="1200" dirty="0"/>
              <a:t>You may find it appropriate to follow-up these conversations with letters to parents which detail the types of support available to students as well. </a:t>
            </a:r>
            <a:endParaRPr lang="en-GB" sz="1200" dirty="0">
              <a:cs typeface="Calibri"/>
            </a:endParaRPr>
          </a:p>
          <a:p>
            <a:endParaRPr lang="en-GB" sz="1200" dirty="0"/>
          </a:p>
          <a:p>
            <a:r>
              <a:rPr lang="en-GB" sz="1200" dirty="0"/>
              <a:t>People process information and grieve in different ways. Therefore, conversations with students and staff should be ongoing. The right time to access support is different for everyone. </a:t>
            </a:r>
            <a:endParaRPr lang="en-GB" sz="1200" dirty="0">
              <a:cs typeface="Calibri"/>
            </a:endParaRPr>
          </a:p>
        </p:txBody>
      </p:sp>
      <p:sp>
        <p:nvSpPr>
          <p:cNvPr id="5" name="TextBox 4">
            <a:extLst>
              <a:ext uri="{FF2B5EF4-FFF2-40B4-BE49-F238E27FC236}">
                <a16:creationId xmlns:a16="http://schemas.microsoft.com/office/drawing/2014/main" id="{705B85A3-52A0-0D25-2091-B0E2DB7D0280}"/>
              </a:ext>
            </a:extLst>
          </p:cNvPr>
          <p:cNvSpPr txBox="1"/>
          <p:nvPr/>
        </p:nvSpPr>
        <p:spPr>
          <a:xfrm>
            <a:off x="7122248" y="2884170"/>
            <a:ext cx="4849997" cy="1089660"/>
          </a:xfrm>
          <a:prstGeom prst="roundRect">
            <a:avLst/>
          </a:prstGeom>
          <a:solidFill>
            <a:srgbClr val="DCE7E6"/>
          </a:solidFill>
        </p:spPr>
        <p:txBody>
          <a:bodyPr wrap="square" rtlCol="0">
            <a:spAutoFit/>
          </a:bodyPr>
          <a:lstStyle/>
          <a:p>
            <a:r>
              <a:rPr lang="en-GB" sz="1600" b="1" dirty="0"/>
              <a:t>3. Signposting to Mental Health Resources</a:t>
            </a:r>
          </a:p>
          <a:p>
            <a:r>
              <a:rPr lang="en-GB" sz="1400" dirty="0"/>
              <a:t>In addition to bereavement support, both students and staff should be signposted to mental health and wellbeing services. A list of these can be found on </a:t>
            </a:r>
            <a:r>
              <a:rPr lang="en-GB" sz="1400" dirty="0">
                <a:hlinkClick r:id="rId4" action="ppaction://hlinksldjump"/>
              </a:rPr>
              <a:t>page 32 </a:t>
            </a:r>
            <a:r>
              <a:rPr lang="en-GB" sz="1400" dirty="0"/>
              <a:t>of this document.  </a:t>
            </a:r>
          </a:p>
        </p:txBody>
      </p:sp>
      <p:sp>
        <p:nvSpPr>
          <p:cNvPr id="6" name="TextBox 5">
            <a:extLst>
              <a:ext uri="{FF2B5EF4-FFF2-40B4-BE49-F238E27FC236}">
                <a16:creationId xmlns:a16="http://schemas.microsoft.com/office/drawing/2014/main" id="{BBE2CA8C-D047-4EE1-E1B9-D00660CAD357}"/>
              </a:ext>
            </a:extLst>
          </p:cNvPr>
          <p:cNvSpPr txBox="1"/>
          <p:nvPr/>
        </p:nvSpPr>
        <p:spPr>
          <a:xfrm>
            <a:off x="7033794" y="4156668"/>
            <a:ext cx="4849997" cy="2519839"/>
          </a:xfrm>
          <a:prstGeom prst="roundRect">
            <a:avLst/>
          </a:prstGeom>
          <a:solidFill>
            <a:srgbClr val="DCE7E6"/>
          </a:solidFill>
        </p:spPr>
        <p:txBody>
          <a:bodyPr wrap="square" rtlCol="0">
            <a:spAutoFit/>
          </a:bodyPr>
          <a:lstStyle/>
          <a:p>
            <a:r>
              <a:rPr lang="en-GB" sz="1600" b="1"/>
              <a:t>4. Identify Vulnerable Young People</a:t>
            </a:r>
          </a:p>
          <a:p>
            <a:r>
              <a:rPr lang="en-GB" sz="1400"/>
              <a:t>In addition to bereavement support, ensure staff are aware of the policies and procedures around identifying vulnerable young people. Consider providing training for staff in managing suicidal conversations and special care should be given to monitoring unauthorised absences or missed lessons. Further information can be found here. CAMHs can support discussions in relation to children and young people identified as at risk. Further information can be found on </a:t>
            </a:r>
            <a:r>
              <a:rPr lang="en-GB" sz="1400">
                <a:hlinkClick r:id="rId5" action="ppaction://hlinksldjump"/>
              </a:rPr>
              <a:t>slide 22</a:t>
            </a:r>
            <a:r>
              <a:rPr lang="en-GB" sz="1400"/>
              <a:t>.    </a:t>
            </a:r>
          </a:p>
        </p:txBody>
      </p:sp>
      <p:sp>
        <p:nvSpPr>
          <p:cNvPr id="7" name="TextBox 6">
            <a:extLst>
              <a:ext uri="{FF2B5EF4-FFF2-40B4-BE49-F238E27FC236}">
                <a16:creationId xmlns:a16="http://schemas.microsoft.com/office/drawing/2014/main" id="{93FD520D-F6A4-5448-074F-C935D4CB9EBD}"/>
              </a:ext>
            </a:extLst>
          </p:cNvPr>
          <p:cNvSpPr txBox="1"/>
          <p:nvPr/>
        </p:nvSpPr>
        <p:spPr>
          <a:xfrm>
            <a:off x="84221" y="892009"/>
            <a:ext cx="12192000" cy="830997"/>
          </a:xfrm>
          <a:prstGeom prst="rect">
            <a:avLst/>
          </a:prstGeom>
          <a:noFill/>
        </p:spPr>
        <p:txBody>
          <a:bodyPr wrap="square">
            <a:spAutoFit/>
          </a:bodyPr>
          <a:lstStyle/>
          <a:p>
            <a:pPr marL="0" indent="0">
              <a:spcBef>
                <a:spcPts val="0"/>
              </a:spcBef>
              <a:buNone/>
            </a:pPr>
            <a:r>
              <a:rPr lang="en-GB" sz="1200">
                <a:latin typeface="Arial" panose="020B0604020202020204" pitchFamily="34" charset="0"/>
                <a:cs typeface="Arial" panose="020B0604020202020204" pitchFamily="34" charset="0"/>
              </a:rPr>
              <a:t>Timely communication with students and staff is an important part of helping to stabilise the situation, preventing rumours from circulating and ensuring access to bereavement support is available as soon as possible. Once the facts of the incident have been established, a briefing for all staff should be given. It is important to recognise that staff who knew the student most closely, are likely to be grieving themselves and should not be asked to lead on notifying others. Give due regard for the needs of students who were close to the deceased and consider notifying them separately.</a:t>
            </a:r>
          </a:p>
        </p:txBody>
      </p:sp>
      <p:grpSp>
        <p:nvGrpSpPr>
          <p:cNvPr id="2" name="Google Shape;336;p10">
            <a:extLst>
              <a:ext uri="{FF2B5EF4-FFF2-40B4-BE49-F238E27FC236}">
                <a16:creationId xmlns:a16="http://schemas.microsoft.com/office/drawing/2014/main" id="{409AD0D8-274A-8D35-12CB-FC78F86F965A}"/>
              </a:ext>
            </a:extLst>
          </p:cNvPr>
          <p:cNvGrpSpPr/>
          <p:nvPr/>
        </p:nvGrpSpPr>
        <p:grpSpPr>
          <a:xfrm>
            <a:off x="8809079" y="55822"/>
            <a:ext cx="3253429" cy="401393"/>
            <a:chOff x="121959" y="6298503"/>
            <a:chExt cx="3253429" cy="401393"/>
          </a:xfrm>
        </p:grpSpPr>
        <p:grpSp>
          <p:nvGrpSpPr>
            <p:cNvPr id="3" name="Google Shape;337;p10">
              <a:extLst>
                <a:ext uri="{FF2B5EF4-FFF2-40B4-BE49-F238E27FC236}">
                  <a16:creationId xmlns:a16="http://schemas.microsoft.com/office/drawing/2014/main" id="{F4BCF91B-D7AD-69D1-7C47-8570E8F5D608}"/>
                </a:ext>
              </a:extLst>
            </p:cNvPr>
            <p:cNvGrpSpPr/>
            <p:nvPr/>
          </p:nvGrpSpPr>
          <p:grpSpPr>
            <a:xfrm>
              <a:off x="121959" y="6298503"/>
              <a:ext cx="360445" cy="369332"/>
              <a:chOff x="2430842" y="967603"/>
              <a:chExt cx="360445" cy="369332"/>
            </a:xfrm>
          </p:grpSpPr>
          <p:sp>
            <p:nvSpPr>
              <p:cNvPr id="28" name="Google Shape;338;p10">
                <a:extLst>
                  <a:ext uri="{FF2B5EF4-FFF2-40B4-BE49-F238E27FC236}">
                    <a16:creationId xmlns:a16="http://schemas.microsoft.com/office/drawing/2014/main" id="{E3AE7005-532C-9C6F-9915-DB3E533833F1}"/>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339;p10">
                <a:extLst>
                  <a:ext uri="{FF2B5EF4-FFF2-40B4-BE49-F238E27FC236}">
                    <a16:creationId xmlns:a16="http://schemas.microsoft.com/office/drawing/2014/main" id="{2CA8DF61-17D3-32A2-86CD-7D09032212C9}"/>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8" name="Google Shape;340;p10">
              <a:extLst>
                <a:ext uri="{FF2B5EF4-FFF2-40B4-BE49-F238E27FC236}">
                  <a16:creationId xmlns:a16="http://schemas.microsoft.com/office/drawing/2014/main" id="{998337E1-4D2A-0E03-0350-0A09AC8FD2F4}"/>
                </a:ext>
              </a:extLst>
            </p:cNvPr>
            <p:cNvGrpSpPr/>
            <p:nvPr/>
          </p:nvGrpSpPr>
          <p:grpSpPr>
            <a:xfrm>
              <a:off x="590670" y="6305070"/>
              <a:ext cx="360445" cy="369332"/>
              <a:chOff x="2430842" y="967603"/>
              <a:chExt cx="360445" cy="369332"/>
            </a:xfrm>
          </p:grpSpPr>
          <p:sp>
            <p:nvSpPr>
              <p:cNvPr id="26" name="Google Shape;341;p10">
                <a:extLst>
                  <a:ext uri="{FF2B5EF4-FFF2-40B4-BE49-F238E27FC236}">
                    <a16:creationId xmlns:a16="http://schemas.microsoft.com/office/drawing/2014/main" id="{CB7E52B5-BA22-DB9E-97EB-C02DCC99061E}"/>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342;p10">
                <a:extLst>
                  <a:ext uri="{FF2B5EF4-FFF2-40B4-BE49-F238E27FC236}">
                    <a16:creationId xmlns:a16="http://schemas.microsoft.com/office/drawing/2014/main" id="{463B2E0B-96A2-8264-DD2A-62F94F437398}"/>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10" name="Google Shape;343;p10">
              <a:extLst>
                <a:ext uri="{FF2B5EF4-FFF2-40B4-BE49-F238E27FC236}">
                  <a16:creationId xmlns:a16="http://schemas.microsoft.com/office/drawing/2014/main" id="{4E19B52A-5A62-1EF3-0E7C-1249318D3BFC}"/>
                </a:ext>
              </a:extLst>
            </p:cNvPr>
            <p:cNvGrpSpPr/>
            <p:nvPr/>
          </p:nvGrpSpPr>
          <p:grpSpPr>
            <a:xfrm>
              <a:off x="1098941" y="6305070"/>
              <a:ext cx="360445" cy="369332"/>
              <a:chOff x="2430842" y="967603"/>
              <a:chExt cx="360445" cy="369332"/>
            </a:xfrm>
          </p:grpSpPr>
          <p:sp>
            <p:nvSpPr>
              <p:cNvPr id="24" name="Google Shape;344;p10">
                <a:extLst>
                  <a:ext uri="{FF2B5EF4-FFF2-40B4-BE49-F238E27FC236}">
                    <a16:creationId xmlns:a16="http://schemas.microsoft.com/office/drawing/2014/main" id="{53E9B343-92E6-6EC6-276B-3B05398B5FCD}"/>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345;p10">
                <a:extLst>
                  <a:ext uri="{FF2B5EF4-FFF2-40B4-BE49-F238E27FC236}">
                    <a16:creationId xmlns:a16="http://schemas.microsoft.com/office/drawing/2014/main" id="{02345894-29BA-58B5-167F-D241765D78B3}"/>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11" name="Google Shape;346;p10">
              <a:extLst>
                <a:ext uri="{FF2B5EF4-FFF2-40B4-BE49-F238E27FC236}">
                  <a16:creationId xmlns:a16="http://schemas.microsoft.com/office/drawing/2014/main" id="{038415F4-C7F4-4238-0F88-7D7EF7B205B6}"/>
                </a:ext>
              </a:extLst>
            </p:cNvPr>
            <p:cNvGrpSpPr/>
            <p:nvPr/>
          </p:nvGrpSpPr>
          <p:grpSpPr>
            <a:xfrm>
              <a:off x="1586056" y="6298503"/>
              <a:ext cx="360445" cy="369332"/>
              <a:chOff x="2430842" y="967603"/>
              <a:chExt cx="360445" cy="369332"/>
            </a:xfrm>
          </p:grpSpPr>
          <p:sp>
            <p:nvSpPr>
              <p:cNvPr id="22" name="Google Shape;347;p10">
                <a:extLst>
                  <a:ext uri="{FF2B5EF4-FFF2-40B4-BE49-F238E27FC236}">
                    <a16:creationId xmlns:a16="http://schemas.microsoft.com/office/drawing/2014/main" id="{68F916A3-9605-9694-A3B7-A8F9DF0D5D5E}"/>
                  </a:ext>
                </a:extLst>
              </p:cNvPr>
              <p:cNvSpPr/>
              <p:nvPr/>
            </p:nvSpPr>
            <p:spPr>
              <a:xfrm>
                <a:off x="2430842" y="975971"/>
                <a:ext cx="360445" cy="352596"/>
              </a:xfrm>
              <a:prstGeom prst="flowChartConnector">
                <a:avLst/>
              </a:prstGeom>
              <a:solidFill>
                <a:srgbClr val="5B9BD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348;p10">
                <a:extLst>
                  <a:ext uri="{FF2B5EF4-FFF2-40B4-BE49-F238E27FC236}">
                    <a16:creationId xmlns:a16="http://schemas.microsoft.com/office/drawing/2014/main" id="{A2F3BF47-4E6D-606F-4A5C-A611D9A8A9C6}"/>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12" name="Google Shape;349;p10">
              <a:extLst>
                <a:ext uri="{FF2B5EF4-FFF2-40B4-BE49-F238E27FC236}">
                  <a16:creationId xmlns:a16="http://schemas.microsoft.com/office/drawing/2014/main" id="{368670E8-1D59-4D0C-7975-C1BB2565B06D}"/>
                </a:ext>
              </a:extLst>
            </p:cNvPr>
            <p:cNvGrpSpPr/>
            <p:nvPr/>
          </p:nvGrpSpPr>
          <p:grpSpPr>
            <a:xfrm>
              <a:off x="2075923" y="6313828"/>
              <a:ext cx="360445" cy="369332"/>
              <a:chOff x="2430842" y="967603"/>
              <a:chExt cx="360445" cy="369332"/>
            </a:xfrm>
          </p:grpSpPr>
          <p:sp>
            <p:nvSpPr>
              <p:cNvPr id="20" name="Google Shape;350;p10">
                <a:extLst>
                  <a:ext uri="{FF2B5EF4-FFF2-40B4-BE49-F238E27FC236}">
                    <a16:creationId xmlns:a16="http://schemas.microsoft.com/office/drawing/2014/main" id="{00801F05-F421-C07E-BC9A-BE2FB3519AC5}"/>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351;p10">
                <a:extLst>
                  <a:ext uri="{FF2B5EF4-FFF2-40B4-BE49-F238E27FC236}">
                    <a16:creationId xmlns:a16="http://schemas.microsoft.com/office/drawing/2014/main" id="{BBF34A23-DE95-8E59-762B-C76646A86C49}"/>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13" name="Google Shape;352;p10">
              <a:extLst>
                <a:ext uri="{FF2B5EF4-FFF2-40B4-BE49-F238E27FC236}">
                  <a16:creationId xmlns:a16="http://schemas.microsoft.com/office/drawing/2014/main" id="{B67C79C3-4CE3-F6AE-479C-288EE79C0B80}"/>
                </a:ext>
              </a:extLst>
            </p:cNvPr>
            <p:cNvGrpSpPr/>
            <p:nvPr/>
          </p:nvGrpSpPr>
          <p:grpSpPr>
            <a:xfrm>
              <a:off x="2575268" y="6330564"/>
              <a:ext cx="360445" cy="369332"/>
              <a:chOff x="2450952" y="987900"/>
              <a:chExt cx="360445" cy="369332"/>
            </a:xfrm>
          </p:grpSpPr>
          <p:sp>
            <p:nvSpPr>
              <p:cNvPr id="18" name="Google Shape;353;p10">
                <a:extLst>
                  <a:ext uri="{FF2B5EF4-FFF2-40B4-BE49-F238E27FC236}">
                    <a16:creationId xmlns:a16="http://schemas.microsoft.com/office/drawing/2014/main" id="{5D6FE039-0442-8A3C-7E23-1B51C16CB824}"/>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354;p10">
                <a:extLst>
                  <a:ext uri="{FF2B5EF4-FFF2-40B4-BE49-F238E27FC236}">
                    <a16:creationId xmlns:a16="http://schemas.microsoft.com/office/drawing/2014/main" id="{EA1C626B-2947-F62D-EE8E-F2F4D402FE6B}"/>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5" name="Google Shape;355;p10">
              <a:extLst>
                <a:ext uri="{FF2B5EF4-FFF2-40B4-BE49-F238E27FC236}">
                  <a16:creationId xmlns:a16="http://schemas.microsoft.com/office/drawing/2014/main" id="{A56DD558-034E-1955-6B26-A99033507561}"/>
                </a:ext>
              </a:extLst>
            </p:cNvPr>
            <p:cNvGrpSpPr/>
            <p:nvPr/>
          </p:nvGrpSpPr>
          <p:grpSpPr>
            <a:xfrm>
              <a:off x="3014943" y="6305070"/>
              <a:ext cx="360445" cy="369332"/>
              <a:chOff x="2430842" y="967603"/>
              <a:chExt cx="360445" cy="369332"/>
            </a:xfrm>
          </p:grpSpPr>
          <p:sp>
            <p:nvSpPr>
              <p:cNvPr id="16" name="Google Shape;356;p10">
                <a:extLst>
                  <a:ext uri="{FF2B5EF4-FFF2-40B4-BE49-F238E27FC236}">
                    <a16:creationId xmlns:a16="http://schemas.microsoft.com/office/drawing/2014/main" id="{1FF6E87C-ED19-33E5-6C3A-E7EC2D97F59C}"/>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357;p10">
                <a:extLst>
                  <a:ext uri="{FF2B5EF4-FFF2-40B4-BE49-F238E27FC236}">
                    <a16:creationId xmlns:a16="http://schemas.microsoft.com/office/drawing/2014/main" id="{97F3AC2D-3E12-846B-FCF3-719430C4D3C6}"/>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30" name="Slide Number Placeholder 29">
            <a:extLst>
              <a:ext uri="{FF2B5EF4-FFF2-40B4-BE49-F238E27FC236}">
                <a16:creationId xmlns:a16="http://schemas.microsoft.com/office/drawing/2014/main" id="{33DE134F-1A7B-3B7D-A5AF-9572B248F297}"/>
              </a:ext>
            </a:extLst>
          </p:cNvPr>
          <p:cNvSpPr>
            <a:spLocks noGrp="1"/>
          </p:cNvSpPr>
          <p:nvPr>
            <p:ph type="sldNum" sz="quarter" idx="12"/>
          </p:nvPr>
        </p:nvSpPr>
        <p:spPr/>
        <p:txBody>
          <a:bodyPr/>
          <a:lstStyle/>
          <a:p>
            <a:fld id="{54D5FAE9-ACED-44FF-B97E-F0BAA2A292A9}" type="slidenum">
              <a:rPr lang="en-GB" smtClean="0"/>
              <a:t>21</a:t>
            </a:fld>
            <a:endParaRPr lang="en-GB"/>
          </a:p>
        </p:txBody>
      </p:sp>
    </p:spTree>
    <p:extLst>
      <p:ext uri="{BB962C8B-B14F-4D97-AF65-F5344CB8AC3E}">
        <p14:creationId xmlns:p14="http://schemas.microsoft.com/office/powerpoint/2010/main" val="502743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AB3E06-AD7E-EE9E-ADE2-74507E373BDF}"/>
              </a:ext>
            </a:extLst>
          </p:cNvPr>
          <p:cNvSpPr txBox="1"/>
          <p:nvPr/>
        </p:nvSpPr>
        <p:spPr>
          <a:xfrm>
            <a:off x="0" y="-29493"/>
            <a:ext cx="12192000" cy="707886"/>
          </a:xfrm>
          <a:prstGeom prst="rect">
            <a:avLst/>
          </a:prstGeom>
          <a:solidFill>
            <a:srgbClr val="002060"/>
          </a:solidFill>
          <a:ln>
            <a:solidFill>
              <a:srgbClr val="002060"/>
            </a:solidFill>
          </a:ln>
        </p:spPr>
        <p:txBody>
          <a:bodyPr wrap="square" rtlCol="0">
            <a:spAutoFit/>
          </a:bodyPr>
          <a:lstStyle/>
          <a:p>
            <a:r>
              <a:rPr lang="en-GB" sz="2000" b="1" u="sng">
                <a:solidFill>
                  <a:schemeClr val="bg1"/>
                </a:solidFill>
              </a:rPr>
              <a:t>Identifying and supporting children and young people with a risk of harm (1 of 2)</a:t>
            </a:r>
          </a:p>
          <a:p>
            <a:endParaRPr lang="en-GB" sz="2000" b="1" u="sng">
              <a:solidFill>
                <a:schemeClr val="bg1"/>
              </a:solidFill>
            </a:endParaRPr>
          </a:p>
        </p:txBody>
      </p:sp>
      <p:sp>
        <p:nvSpPr>
          <p:cNvPr id="3" name="TextBox 2">
            <a:extLst>
              <a:ext uri="{FF2B5EF4-FFF2-40B4-BE49-F238E27FC236}">
                <a16:creationId xmlns:a16="http://schemas.microsoft.com/office/drawing/2014/main" id="{43CDB41C-E26F-9044-54AF-8A25D92B85AB}"/>
              </a:ext>
            </a:extLst>
          </p:cNvPr>
          <p:cNvSpPr txBox="1"/>
          <p:nvPr/>
        </p:nvSpPr>
        <p:spPr>
          <a:xfrm>
            <a:off x="162717" y="1793400"/>
            <a:ext cx="5933283" cy="3405188"/>
          </a:xfrm>
          <a:prstGeom prst="roundRect">
            <a:avLst/>
          </a:prstGeom>
          <a:solidFill>
            <a:srgbClr val="DCE7E6"/>
          </a:solidFill>
        </p:spPr>
        <p:txBody>
          <a:bodyPr wrap="square" rtlCol="0">
            <a:spAutoFit/>
          </a:bodyPr>
          <a:lstStyle/>
          <a:p>
            <a:r>
              <a:rPr lang="en-GB" sz="1200" b="1" dirty="0">
                <a:latin typeface="Arial" panose="020B0604020202020204" pitchFamily="34" charset="0"/>
                <a:cs typeface="Arial" panose="020B0604020202020204" pitchFamily="34" charset="0"/>
              </a:rPr>
              <a:t>Step 1: Know the warning signs. Some warning signs include: </a:t>
            </a: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No sense of purpose in life-talks about how much life sucks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Appearing tired and distant</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Withdrawal from friends and family</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Rage, anger, irritability</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Recklessness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Dramatic mood changes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Increased substance use</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Statements that indicate hopelessness or being a burden</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 change in routine: sleeping or eating more/less than usual</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Other situational risk factors such as relationship breakdown, household dysfunction, and bullying.</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Threatening suicide or talking about wanting to die</a:t>
            </a:r>
            <a:r>
              <a:rPr lang="en-GB" sz="1200" b="1"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Looking for ways to die</a:t>
            </a:r>
            <a:r>
              <a:rPr lang="en-GB" sz="1200" b="1" dirty="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*These warning signs indicate immediate suicide risk. Stay with the person who is exhibiting these signs and connect them to help.</a:t>
            </a:r>
          </a:p>
        </p:txBody>
      </p:sp>
      <p:sp>
        <p:nvSpPr>
          <p:cNvPr id="2" name="TextBox 1">
            <a:extLst>
              <a:ext uri="{FF2B5EF4-FFF2-40B4-BE49-F238E27FC236}">
                <a16:creationId xmlns:a16="http://schemas.microsoft.com/office/drawing/2014/main" id="{C39AECB3-6BFD-F7C4-CCE3-04CF577D8546}"/>
              </a:ext>
            </a:extLst>
          </p:cNvPr>
          <p:cNvSpPr txBox="1"/>
          <p:nvPr/>
        </p:nvSpPr>
        <p:spPr>
          <a:xfrm>
            <a:off x="6672377" y="1793400"/>
            <a:ext cx="5197184" cy="4562951"/>
          </a:xfrm>
          <a:prstGeom prst="roundRect">
            <a:avLst/>
          </a:prstGeom>
          <a:solidFill>
            <a:srgbClr val="DCE7E6"/>
          </a:solidFill>
        </p:spPr>
        <p:txBody>
          <a:bodyPr wrap="square">
            <a:spAutoFit/>
          </a:bodyPr>
          <a:lstStyle/>
          <a:p>
            <a:pPr marL="0" indent="0">
              <a:spcBef>
                <a:spcPts val="0"/>
              </a:spcBef>
              <a:buNone/>
            </a:pPr>
            <a:r>
              <a:rPr lang="en-GB" sz="1200" b="1">
                <a:latin typeface="Arial" panose="020B0604020202020204" pitchFamily="34" charset="0"/>
                <a:cs typeface="Arial" panose="020B0604020202020204" pitchFamily="34" charset="0"/>
              </a:rPr>
              <a:t>Step 3: Use Samaritans SHUSH Listening Tips </a:t>
            </a:r>
          </a:p>
          <a:p>
            <a:pPr marL="0" indent="0">
              <a:spcBef>
                <a:spcPts val="0"/>
              </a:spcBef>
              <a:buNone/>
            </a:pPr>
            <a:r>
              <a:rPr lang="en-GB" sz="1200">
                <a:latin typeface="Arial" panose="020B0604020202020204" pitchFamily="34" charset="0"/>
                <a:cs typeface="Arial" panose="020B0604020202020204" pitchFamily="34" charset="0"/>
              </a:rPr>
              <a:t>The below tips to help you manage the conversation</a:t>
            </a:r>
          </a:p>
          <a:p>
            <a:pPr marL="0" indent="0">
              <a:spcBef>
                <a:spcPts val="0"/>
              </a:spcBef>
              <a:buNone/>
            </a:pPr>
            <a:endParaRPr lang="en-GB" sz="1200">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a:p>
            <a:pPr marL="0" indent="0">
              <a:spcBef>
                <a:spcPts val="0"/>
              </a:spcBef>
              <a:buNone/>
            </a:pPr>
            <a:endParaRPr lang="en-GB" sz="1400" b="1">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2058F77-429B-6B83-D8A0-919BE3FC91C8}"/>
              </a:ext>
            </a:extLst>
          </p:cNvPr>
          <p:cNvPicPr>
            <a:picLocks noChangeAspect="1"/>
          </p:cNvPicPr>
          <p:nvPr/>
        </p:nvPicPr>
        <p:blipFill>
          <a:blip r:embed="rId3"/>
          <a:stretch>
            <a:fillRect/>
          </a:stretch>
        </p:blipFill>
        <p:spPr>
          <a:xfrm>
            <a:off x="6960622" y="2499694"/>
            <a:ext cx="4593944" cy="3393725"/>
          </a:xfrm>
          <a:prstGeom prst="rect">
            <a:avLst/>
          </a:prstGeom>
          <a:solidFill>
            <a:srgbClr val="00A689"/>
          </a:solidFill>
          <a:ln>
            <a:solidFill>
              <a:srgbClr val="00A689"/>
            </a:solidFill>
          </a:ln>
        </p:spPr>
      </p:pic>
      <p:sp>
        <p:nvSpPr>
          <p:cNvPr id="13" name="TextBox 12">
            <a:extLst>
              <a:ext uri="{FF2B5EF4-FFF2-40B4-BE49-F238E27FC236}">
                <a16:creationId xmlns:a16="http://schemas.microsoft.com/office/drawing/2014/main" id="{7C3C6061-8B92-2755-83FC-6B6A40BC34A3}"/>
              </a:ext>
            </a:extLst>
          </p:cNvPr>
          <p:cNvSpPr txBox="1"/>
          <p:nvPr/>
        </p:nvSpPr>
        <p:spPr>
          <a:xfrm>
            <a:off x="223334" y="5620392"/>
            <a:ext cx="5933283" cy="1123712"/>
          </a:xfrm>
          <a:prstGeom prst="roundRect">
            <a:avLst/>
          </a:prstGeom>
          <a:solidFill>
            <a:srgbClr val="DCE7E6"/>
          </a:solidFill>
        </p:spPr>
        <p:txBody>
          <a:bodyPr wrap="square">
            <a:spAutoFit/>
          </a:bodyPr>
          <a:lstStyle/>
          <a:p>
            <a:pPr marL="0" indent="0">
              <a:spcBef>
                <a:spcPts val="0"/>
              </a:spcBef>
              <a:buNone/>
            </a:pPr>
            <a:r>
              <a:rPr lang="en-GB" sz="1200" b="1">
                <a:latin typeface="Arial" panose="020B0604020202020204" pitchFamily="34" charset="0"/>
                <a:cs typeface="Arial" panose="020B0604020202020204" pitchFamily="34" charset="0"/>
              </a:rPr>
              <a:t>Step 2: Talk to the child/young person</a:t>
            </a:r>
          </a:p>
          <a:p>
            <a:pPr marL="0" indent="0">
              <a:spcBef>
                <a:spcPts val="0"/>
              </a:spcBef>
              <a:buNone/>
            </a:pPr>
            <a:r>
              <a:rPr lang="en-GB" sz="1200">
                <a:latin typeface="Arial" panose="020B0604020202020204" pitchFamily="34" charset="0"/>
                <a:cs typeface="Arial" panose="020B0604020202020204" pitchFamily="34" charset="0"/>
              </a:rPr>
              <a:t>Papyrus have a helpful ‘conversation starters’ guide to help you initiate the conversation with a child/young person found </a:t>
            </a:r>
            <a:r>
              <a:rPr lang="en-GB" sz="1200">
                <a:latin typeface="Arial" panose="020B0604020202020204" pitchFamily="34" charset="0"/>
                <a:cs typeface="Arial" panose="020B0604020202020204" pitchFamily="34" charset="0"/>
                <a:hlinkClick r:id="rId4"/>
              </a:rPr>
              <a:t>here</a:t>
            </a:r>
            <a:r>
              <a:rPr lang="en-GB" sz="1200">
                <a:latin typeface="Arial" panose="020B0604020202020204" pitchFamily="34" charset="0"/>
                <a:cs typeface="Arial" panose="020B0604020202020204" pitchFamily="34" charset="0"/>
              </a:rPr>
              <a:t>. There are also organisations available to support these conversations following a suspected suicide. These are listed on page 14.</a:t>
            </a:r>
            <a:endParaRPr lang="en-GB" sz="1000" b="1" i="1">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703C01F1-49F3-2F72-9B56-096A15B76710}"/>
              </a:ext>
            </a:extLst>
          </p:cNvPr>
          <p:cNvCxnSpPr>
            <a:cxnSpLocks/>
          </p:cNvCxnSpPr>
          <p:nvPr/>
        </p:nvCxnSpPr>
        <p:spPr>
          <a:xfrm>
            <a:off x="3050944" y="5027419"/>
            <a:ext cx="0" cy="687581"/>
          </a:xfrm>
          <a:prstGeom prst="straightConnector1">
            <a:avLst/>
          </a:prstGeom>
          <a:ln w="76200">
            <a:solidFill>
              <a:srgbClr val="007078"/>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917E95-640B-0BE5-817B-4FA01BF5CE97}"/>
              </a:ext>
            </a:extLst>
          </p:cNvPr>
          <p:cNvCxnSpPr>
            <a:cxnSpLocks/>
            <a:stCxn id="2" idx="3"/>
          </p:cNvCxnSpPr>
          <p:nvPr/>
        </p:nvCxnSpPr>
        <p:spPr>
          <a:xfrm>
            <a:off x="11869561" y="4074876"/>
            <a:ext cx="309715" cy="0"/>
          </a:xfrm>
          <a:prstGeom prst="straightConnector1">
            <a:avLst/>
          </a:prstGeom>
          <a:ln w="76200">
            <a:solidFill>
              <a:srgbClr val="007078"/>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F571497-9899-CE3D-A9DD-08988862315B}"/>
              </a:ext>
            </a:extLst>
          </p:cNvPr>
          <p:cNvCxnSpPr>
            <a:cxnSpLocks/>
            <a:stCxn id="13" idx="3"/>
            <a:endCxn id="2" idx="1"/>
          </p:cNvCxnSpPr>
          <p:nvPr/>
        </p:nvCxnSpPr>
        <p:spPr>
          <a:xfrm flipV="1">
            <a:off x="6156617" y="4074876"/>
            <a:ext cx="515760" cy="2107372"/>
          </a:xfrm>
          <a:prstGeom prst="bentConnector3">
            <a:avLst>
              <a:gd name="adj1" fmla="val 50000"/>
            </a:avLst>
          </a:prstGeom>
          <a:ln w="76200">
            <a:solidFill>
              <a:srgbClr val="007078"/>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oogle Shape;336;p10">
            <a:extLst>
              <a:ext uri="{FF2B5EF4-FFF2-40B4-BE49-F238E27FC236}">
                <a16:creationId xmlns:a16="http://schemas.microsoft.com/office/drawing/2014/main" id="{5C83864F-7778-107E-72AE-3F444E1C65AF}"/>
              </a:ext>
            </a:extLst>
          </p:cNvPr>
          <p:cNvGrpSpPr/>
          <p:nvPr/>
        </p:nvGrpSpPr>
        <p:grpSpPr>
          <a:xfrm>
            <a:off x="8809079" y="55822"/>
            <a:ext cx="3253429" cy="401393"/>
            <a:chOff x="121959" y="6298503"/>
            <a:chExt cx="3253429" cy="401393"/>
          </a:xfrm>
        </p:grpSpPr>
        <p:grpSp>
          <p:nvGrpSpPr>
            <p:cNvPr id="27" name="Google Shape;337;p10">
              <a:extLst>
                <a:ext uri="{FF2B5EF4-FFF2-40B4-BE49-F238E27FC236}">
                  <a16:creationId xmlns:a16="http://schemas.microsoft.com/office/drawing/2014/main" id="{868558E9-FEFE-7A07-D523-79988620D042}"/>
                </a:ext>
              </a:extLst>
            </p:cNvPr>
            <p:cNvGrpSpPr/>
            <p:nvPr/>
          </p:nvGrpSpPr>
          <p:grpSpPr>
            <a:xfrm>
              <a:off x="121959" y="6298503"/>
              <a:ext cx="360445" cy="369332"/>
              <a:chOff x="2430842" y="967603"/>
              <a:chExt cx="360445" cy="369332"/>
            </a:xfrm>
          </p:grpSpPr>
          <p:sp>
            <p:nvSpPr>
              <p:cNvPr id="46" name="Google Shape;338;p10">
                <a:extLst>
                  <a:ext uri="{FF2B5EF4-FFF2-40B4-BE49-F238E27FC236}">
                    <a16:creationId xmlns:a16="http://schemas.microsoft.com/office/drawing/2014/main" id="{BA1ADB25-0863-3949-E749-B2F6F62C75BD}"/>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339;p10">
                <a:extLst>
                  <a:ext uri="{FF2B5EF4-FFF2-40B4-BE49-F238E27FC236}">
                    <a16:creationId xmlns:a16="http://schemas.microsoft.com/office/drawing/2014/main" id="{10460C95-E7A4-30F4-4C29-576017C3DC2D}"/>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28" name="Google Shape;340;p10">
              <a:extLst>
                <a:ext uri="{FF2B5EF4-FFF2-40B4-BE49-F238E27FC236}">
                  <a16:creationId xmlns:a16="http://schemas.microsoft.com/office/drawing/2014/main" id="{F9345CBC-E32A-EFBA-9D89-ED049F1F52F1}"/>
                </a:ext>
              </a:extLst>
            </p:cNvPr>
            <p:cNvGrpSpPr/>
            <p:nvPr/>
          </p:nvGrpSpPr>
          <p:grpSpPr>
            <a:xfrm>
              <a:off x="590670" y="6305070"/>
              <a:ext cx="360445" cy="369332"/>
              <a:chOff x="2430842" y="967603"/>
              <a:chExt cx="360445" cy="369332"/>
            </a:xfrm>
          </p:grpSpPr>
          <p:sp>
            <p:nvSpPr>
              <p:cNvPr id="44" name="Google Shape;341;p10">
                <a:extLst>
                  <a:ext uri="{FF2B5EF4-FFF2-40B4-BE49-F238E27FC236}">
                    <a16:creationId xmlns:a16="http://schemas.microsoft.com/office/drawing/2014/main" id="{8CD1CB0F-6C66-0C9B-619F-4E44F5D26B61}"/>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342;p10">
                <a:extLst>
                  <a:ext uri="{FF2B5EF4-FFF2-40B4-BE49-F238E27FC236}">
                    <a16:creationId xmlns:a16="http://schemas.microsoft.com/office/drawing/2014/main" id="{C6DC797C-0478-0E55-6606-4318DC2CEB3C}"/>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29" name="Google Shape;343;p10">
              <a:extLst>
                <a:ext uri="{FF2B5EF4-FFF2-40B4-BE49-F238E27FC236}">
                  <a16:creationId xmlns:a16="http://schemas.microsoft.com/office/drawing/2014/main" id="{72EE0525-5B42-5A62-97F3-0810C05F3C9D}"/>
                </a:ext>
              </a:extLst>
            </p:cNvPr>
            <p:cNvGrpSpPr/>
            <p:nvPr/>
          </p:nvGrpSpPr>
          <p:grpSpPr>
            <a:xfrm>
              <a:off x="1098941" y="6305070"/>
              <a:ext cx="360445" cy="369332"/>
              <a:chOff x="2430842" y="967603"/>
              <a:chExt cx="360445" cy="369332"/>
            </a:xfrm>
          </p:grpSpPr>
          <p:sp>
            <p:nvSpPr>
              <p:cNvPr id="42" name="Google Shape;344;p10">
                <a:extLst>
                  <a:ext uri="{FF2B5EF4-FFF2-40B4-BE49-F238E27FC236}">
                    <a16:creationId xmlns:a16="http://schemas.microsoft.com/office/drawing/2014/main" id="{EB28962F-6058-1BF0-6725-486C22F4B9A6}"/>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345;p10">
                <a:extLst>
                  <a:ext uri="{FF2B5EF4-FFF2-40B4-BE49-F238E27FC236}">
                    <a16:creationId xmlns:a16="http://schemas.microsoft.com/office/drawing/2014/main" id="{C0211088-8FC3-BE41-9B17-3837E0858544}"/>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30" name="Google Shape;346;p10">
              <a:extLst>
                <a:ext uri="{FF2B5EF4-FFF2-40B4-BE49-F238E27FC236}">
                  <a16:creationId xmlns:a16="http://schemas.microsoft.com/office/drawing/2014/main" id="{AD3F9055-196D-3035-9C49-7F92AB08F6E6}"/>
                </a:ext>
              </a:extLst>
            </p:cNvPr>
            <p:cNvGrpSpPr/>
            <p:nvPr/>
          </p:nvGrpSpPr>
          <p:grpSpPr>
            <a:xfrm>
              <a:off x="1586056" y="6298503"/>
              <a:ext cx="360445" cy="369332"/>
              <a:chOff x="2430842" y="967603"/>
              <a:chExt cx="360445" cy="369332"/>
            </a:xfrm>
          </p:grpSpPr>
          <p:sp>
            <p:nvSpPr>
              <p:cNvPr id="40" name="Google Shape;347;p10">
                <a:extLst>
                  <a:ext uri="{FF2B5EF4-FFF2-40B4-BE49-F238E27FC236}">
                    <a16:creationId xmlns:a16="http://schemas.microsoft.com/office/drawing/2014/main" id="{BF607123-BEA7-AC99-34A0-B482B92A7CEF}"/>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348;p10">
                <a:extLst>
                  <a:ext uri="{FF2B5EF4-FFF2-40B4-BE49-F238E27FC236}">
                    <a16:creationId xmlns:a16="http://schemas.microsoft.com/office/drawing/2014/main" id="{26C6F5BD-B100-D0D2-24B1-9D5EA3DE207A}"/>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31" name="Google Shape;349;p10">
              <a:extLst>
                <a:ext uri="{FF2B5EF4-FFF2-40B4-BE49-F238E27FC236}">
                  <a16:creationId xmlns:a16="http://schemas.microsoft.com/office/drawing/2014/main" id="{E64E9B8C-6D9A-95EA-485E-32CB718E765A}"/>
                </a:ext>
              </a:extLst>
            </p:cNvPr>
            <p:cNvGrpSpPr/>
            <p:nvPr/>
          </p:nvGrpSpPr>
          <p:grpSpPr>
            <a:xfrm>
              <a:off x="2075923" y="6313828"/>
              <a:ext cx="360445" cy="369332"/>
              <a:chOff x="2430842" y="967603"/>
              <a:chExt cx="360445" cy="369332"/>
            </a:xfrm>
          </p:grpSpPr>
          <p:sp>
            <p:nvSpPr>
              <p:cNvPr id="38" name="Google Shape;350;p10">
                <a:extLst>
                  <a:ext uri="{FF2B5EF4-FFF2-40B4-BE49-F238E27FC236}">
                    <a16:creationId xmlns:a16="http://schemas.microsoft.com/office/drawing/2014/main" id="{B1153534-E900-34E6-81CB-03CBF742C0F4}"/>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51;p10">
                <a:extLst>
                  <a:ext uri="{FF2B5EF4-FFF2-40B4-BE49-F238E27FC236}">
                    <a16:creationId xmlns:a16="http://schemas.microsoft.com/office/drawing/2014/main" id="{C26A1977-A54C-5B36-008E-BF78F80EE4E0}"/>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32" name="Google Shape;352;p10">
              <a:extLst>
                <a:ext uri="{FF2B5EF4-FFF2-40B4-BE49-F238E27FC236}">
                  <a16:creationId xmlns:a16="http://schemas.microsoft.com/office/drawing/2014/main" id="{9F449668-EFA8-54BA-D226-99ED8DD00ACC}"/>
                </a:ext>
              </a:extLst>
            </p:cNvPr>
            <p:cNvGrpSpPr/>
            <p:nvPr/>
          </p:nvGrpSpPr>
          <p:grpSpPr>
            <a:xfrm>
              <a:off x="2575268" y="6330564"/>
              <a:ext cx="360445" cy="369332"/>
              <a:chOff x="2450952" y="987900"/>
              <a:chExt cx="360445" cy="369332"/>
            </a:xfrm>
          </p:grpSpPr>
          <p:sp>
            <p:nvSpPr>
              <p:cNvPr id="36" name="Google Shape;353;p10">
                <a:extLst>
                  <a:ext uri="{FF2B5EF4-FFF2-40B4-BE49-F238E27FC236}">
                    <a16:creationId xmlns:a16="http://schemas.microsoft.com/office/drawing/2014/main" id="{CEFCDF0D-97A3-9D33-BE0E-765AA15BE618}"/>
                  </a:ext>
                </a:extLst>
              </p:cNvPr>
              <p:cNvSpPr/>
              <p:nvPr/>
            </p:nvSpPr>
            <p:spPr>
              <a:xfrm>
                <a:off x="2450952" y="987900"/>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54;p10">
                <a:extLst>
                  <a:ext uri="{FF2B5EF4-FFF2-40B4-BE49-F238E27FC236}">
                    <a16:creationId xmlns:a16="http://schemas.microsoft.com/office/drawing/2014/main" id="{4B58C6C5-F2FB-C261-FF07-E9890BD0241F}"/>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33" name="Google Shape;355;p10">
              <a:extLst>
                <a:ext uri="{FF2B5EF4-FFF2-40B4-BE49-F238E27FC236}">
                  <a16:creationId xmlns:a16="http://schemas.microsoft.com/office/drawing/2014/main" id="{69D79033-3718-8A31-C07B-60A5AC31CC50}"/>
                </a:ext>
              </a:extLst>
            </p:cNvPr>
            <p:cNvGrpSpPr/>
            <p:nvPr/>
          </p:nvGrpSpPr>
          <p:grpSpPr>
            <a:xfrm>
              <a:off x="3014943" y="6305070"/>
              <a:ext cx="360445" cy="369332"/>
              <a:chOff x="2430842" y="967603"/>
              <a:chExt cx="360445" cy="369332"/>
            </a:xfrm>
          </p:grpSpPr>
          <p:sp>
            <p:nvSpPr>
              <p:cNvPr id="34" name="Google Shape;356;p10">
                <a:extLst>
                  <a:ext uri="{FF2B5EF4-FFF2-40B4-BE49-F238E27FC236}">
                    <a16:creationId xmlns:a16="http://schemas.microsoft.com/office/drawing/2014/main" id="{92ADEA07-E279-19CB-3FCB-535864713908}"/>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7;p10">
                <a:extLst>
                  <a:ext uri="{FF2B5EF4-FFF2-40B4-BE49-F238E27FC236}">
                    <a16:creationId xmlns:a16="http://schemas.microsoft.com/office/drawing/2014/main" id="{BFC97208-39A0-82A6-666F-DA09D969BEAD}"/>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6" name="Slide Number Placeholder 5">
            <a:extLst>
              <a:ext uri="{FF2B5EF4-FFF2-40B4-BE49-F238E27FC236}">
                <a16:creationId xmlns:a16="http://schemas.microsoft.com/office/drawing/2014/main" id="{F4475E28-8179-5169-F63F-AAD5EF51972B}"/>
              </a:ext>
            </a:extLst>
          </p:cNvPr>
          <p:cNvSpPr>
            <a:spLocks noGrp="1"/>
          </p:cNvSpPr>
          <p:nvPr>
            <p:ph type="sldNum" sz="quarter" idx="12"/>
          </p:nvPr>
        </p:nvSpPr>
        <p:spPr/>
        <p:txBody>
          <a:bodyPr/>
          <a:lstStyle/>
          <a:p>
            <a:fld id="{54D5FAE9-ACED-44FF-B97E-F0BAA2A292A9}" type="slidenum">
              <a:rPr lang="en-GB" smtClean="0"/>
              <a:t>22</a:t>
            </a:fld>
            <a:endParaRPr lang="en-GB"/>
          </a:p>
        </p:txBody>
      </p:sp>
      <p:sp>
        <p:nvSpPr>
          <p:cNvPr id="9" name="TextBox 8">
            <a:extLst>
              <a:ext uri="{FF2B5EF4-FFF2-40B4-BE49-F238E27FC236}">
                <a16:creationId xmlns:a16="http://schemas.microsoft.com/office/drawing/2014/main" id="{D9DA3CCD-7413-7AE7-B060-A5FD61695080}"/>
              </a:ext>
            </a:extLst>
          </p:cNvPr>
          <p:cNvSpPr txBox="1"/>
          <p:nvPr/>
        </p:nvSpPr>
        <p:spPr>
          <a:xfrm>
            <a:off x="73100" y="685113"/>
            <a:ext cx="12045799" cy="1015663"/>
          </a:xfrm>
          <a:prstGeom prst="rect">
            <a:avLst/>
          </a:prstGeom>
          <a:noFill/>
        </p:spPr>
        <p:txBody>
          <a:bodyPr wrap="square" lIns="91440" tIns="45720" rIns="91440" bIns="45720" anchor="t">
            <a:spAutoFit/>
          </a:bodyPr>
          <a:lstStyle/>
          <a:p>
            <a:r>
              <a:rPr lang="en-GB" sz="1200">
                <a:latin typeface="Arial"/>
                <a:cs typeface="Arial"/>
              </a:rPr>
              <a:t>A suspected suicide can throw up all kinds of feelings and each person will react in their own way. There is some evidence to suggest that people who have previously experienced bereavement by suicide, irrespective of how much time has passed since the suspected suicide, may be more vulnerable. Therefore, it’s important that staff, parents, and carers are aware of the warning signs following a suspected suicide in the community. Your setting should work with an Early Help and/or a clinician from CAMHS to identify and support other vulnerable young people. The below guide is intended to act as a high level summary of how you can identify vulnerable children and young people, however, we recommend that staff complete suicide awareness training (outlined on </a:t>
            </a:r>
            <a:r>
              <a:rPr lang="en-GB" sz="1200">
                <a:latin typeface="Arial"/>
                <a:cs typeface="Arial"/>
                <a:hlinkClick r:id="rId5" action="ppaction://hlinksldjump"/>
              </a:rPr>
              <a:t>pg. 30</a:t>
            </a:r>
            <a:r>
              <a:rPr lang="en-GB" sz="1200">
                <a:latin typeface="Arial"/>
                <a:cs typeface="Arial"/>
              </a:rPr>
              <a:t>) to increase confidence and capability. </a:t>
            </a:r>
            <a:endParaRPr lang="en-GB" sz="12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68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B199D3-A0D7-CACB-02CE-097AE7D23EBC}"/>
              </a:ext>
            </a:extLst>
          </p:cNvPr>
          <p:cNvSpPr txBox="1"/>
          <p:nvPr/>
        </p:nvSpPr>
        <p:spPr>
          <a:xfrm>
            <a:off x="0" y="6397702"/>
            <a:ext cx="12251481" cy="461665"/>
          </a:xfrm>
          <a:prstGeom prst="rect">
            <a:avLst/>
          </a:prstGeom>
          <a:solidFill>
            <a:srgbClr val="007078"/>
          </a:solidFill>
          <a:ln>
            <a:solidFill>
              <a:srgbClr val="007078"/>
            </a:solidFill>
          </a:ln>
        </p:spPr>
        <p:txBody>
          <a:bodyPr wrap="square">
            <a:spAutoFit/>
          </a:bodyPr>
          <a:lstStyle/>
          <a:p>
            <a:r>
              <a:rPr lang="en-GB" sz="1200">
                <a:solidFill>
                  <a:schemeClr val="bg1"/>
                </a:solidFill>
              </a:rPr>
              <a:t>Further guidance and support on identifying and supporting vulnerable students can be found in the Samaritans Step by Step resources</a:t>
            </a:r>
            <a:endParaRPr lang="en-GB" sz="1200">
              <a:solidFill>
                <a:schemeClr val="bg1"/>
              </a:solidFill>
              <a:hlinkClick r:id="rId3">
                <a:extLst>
                  <a:ext uri="{A12FA001-AC4F-418D-AE19-62706E023703}">
                    <ahyp:hlinkClr xmlns:ahyp="http://schemas.microsoft.com/office/drawing/2018/hyperlinkcolor" val="tx"/>
                  </a:ext>
                </a:extLst>
              </a:hlinkClick>
            </a:endParaRPr>
          </a:p>
          <a:p>
            <a:r>
              <a:rPr lang="en-GB" sz="1200">
                <a:solidFill>
                  <a:schemeClr val="bg1"/>
                </a:solidFill>
                <a:hlinkClick r:id="rId3">
                  <a:extLst>
                    <a:ext uri="{A12FA001-AC4F-418D-AE19-62706E023703}">
                      <ahyp:hlinkClr xmlns:ahyp="http://schemas.microsoft.com/office/drawing/2018/hyperlinkcolor" val="tx"/>
                    </a:ext>
                  </a:extLst>
                </a:hlinkClick>
              </a:rPr>
              <a:t>Identifying &amp; supporting vulnerable students | Mental health in schools | Samaritans</a:t>
            </a:r>
            <a:endParaRPr lang="en-GB" sz="1200">
              <a:solidFill>
                <a:schemeClr val="bg1"/>
              </a:solidFill>
            </a:endParaRPr>
          </a:p>
        </p:txBody>
      </p:sp>
      <p:sp>
        <p:nvSpPr>
          <p:cNvPr id="18" name="TextBox 17">
            <a:extLst>
              <a:ext uri="{FF2B5EF4-FFF2-40B4-BE49-F238E27FC236}">
                <a16:creationId xmlns:a16="http://schemas.microsoft.com/office/drawing/2014/main" id="{05AF81F8-3806-871A-966D-108A9F2F82EA}"/>
              </a:ext>
            </a:extLst>
          </p:cNvPr>
          <p:cNvSpPr txBox="1"/>
          <p:nvPr/>
        </p:nvSpPr>
        <p:spPr>
          <a:xfrm>
            <a:off x="331652" y="1082217"/>
            <a:ext cx="11454648" cy="749141"/>
          </a:xfrm>
          <a:prstGeom prst="roundRect">
            <a:avLst/>
          </a:prstGeom>
          <a:solidFill>
            <a:srgbClr val="DCE7E6"/>
          </a:solidFill>
        </p:spPr>
        <p:txBody>
          <a:bodyPr wrap="square" rtlCol="0">
            <a:spAutoFit/>
          </a:bodyPr>
          <a:lstStyle/>
          <a:p>
            <a:r>
              <a:rPr lang="en-GB" sz="1400" b="1"/>
              <a:t>Step 4: Inform the designated safeguarding lead &amp; notify parents/carers.</a:t>
            </a:r>
          </a:p>
          <a:p>
            <a:r>
              <a:rPr lang="en-GB" sz="1200"/>
              <a:t>Follow your setting’s safeguarding policy if you have concerns that a child or young person is experiencing suicidal thoughts. Parents/guardian consent is required to discuss the child with multi-agency partners (e.g., CAMHS)</a:t>
            </a:r>
          </a:p>
        </p:txBody>
      </p:sp>
      <p:sp>
        <p:nvSpPr>
          <p:cNvPr id="19" name="TextBox 18">
            <a:extLst>
              <a:ext uri="{FF2B5EF4-FFF2-40B4-BE49-F238E27FC236}">
                <a16:creationId xmlns:a16="http://schemas.microsoft.com/office/drawing/2014/main" id="{0C00A468-6B92-E396-042D-2FC620EF0C89}"/>
              </a:ext>
            </a:extLst>
          </p:cNvPr>
          <p:cNvSpPr txBox="1"/>
          <p:nvPr/>
        </p:nvSpPr>
        <p:spPr>
          <a:xfrm>
            <a:off x="331652" y="2151012"/>
            <a:ext cx="11454648" cy="953453"/>
          </a:xfrm>
          <a:prstGeom prst="roundRect">
            <a:avLst/>
          </a:prstGeom>
          <a:solidFill>
            <a:srgbClr val="DCE7E6"/>
          </a:solidFill>
        </p:spPr>
        <p:txBody>
          <a:bodyPr wrap="square" rtlCol="0">
            <a:spAutoFit/>
          </a:bodyPr>
          <a:lstStyle/>
          <a:p>
            <a:r>
              <a:rPr lang="en-GB" sz="1400" b="1"/>
              <a:t>Step 5: Seek advice or referral to CAMHS and raise safeguarding concerns as appropriate</a:t>
            </a:r>
          </a:p>
          <a:p>
            <a:pPr marL="0" indent="0">
              <a:buFont typeface="Arial" panose="020B0604020202020204" pitchFamily="34" charset="0"/>
              <a:buNone/>
            </a:pPr>
            <a:r>
              <a:rPr lang="en-GB" sz="1200"/>
              <a:t>One clinician from Early Help and one clinician from Locality CAMHS is available to support students following a suspected suicide</a:t>
            </a:r>
            <a:r>
              <a:rPr lang="en-GB" sz="1200" b="1"/>
              <a:t>. See </a:t>
            </a:r>
            <a:r>
              <a:rPr lang="en-GB" sz="1200" b="1">
                <a:hlinkClick r:id="rId4" action="ppaction://hlinksldjump"/>
              </a:rPr>
              <a:t>page 9</a:t>
            </a:r>
            <a:r>
              <a:rPr lang="en-GB" sz="1200" b="1"/>
              <a:t> for contact details and further information.   </a:t>
            </a:r>
          </a:p>
          <a:p>
            <a:pPr marL="0" indent="0">
              <a:buFont typeface="Arial" panose="020B0604020202020204" pitchFamily="34" charset="0"/>
              <a:buNone/>
            </a:pPr>
            <a:r>
              <a:rPr lang="en-GB" sz="1200"/>
              <a:t>Out of hour crisis support is available from the NHS 111 Mental Health Triage Team. </a:t>
            </a:r>
          </a:p>
        </p:txBody>
      </p:sp>
      <p:sp>
        <p:nvSpPr>
          <p:cNvPr id="20" name="TextBox 19">
            <a:extLst>
              <a:ext uri="{FF2B5EF4-FFF2-40B4-BE49-F238E27FC236}">
                <a16:creationId xmlns:a16="http://schemas.microsoft.com/office/drawing/2014/main" id="{A3E4E7D4-AFB2-7BA9-5D1F-C417BD3058E3}"/>
              </a:ext>
            </a:extLst>
          </p:cNvPr>
          <p:cNvSpPr txBox="1"/>
          <p:nvPr/>
        </p:nvSpPr>
        <p:spPr>
          <a:xfrm>
            <a:off x="331652" y="3446719"/>
            <a:ext cx="11454648" cy="953453"/>
          </a:xfrm>
          <a:prstGeom prst="roundRect">
            <a:avLst/>
          </a:prstGeom>
          <a:solidFill>
            <a:srgbClr val="DCE7E6"/>
          </a:solidFill>
        </p:spPr>
        <p:txBody>
          <a:bodyPr wrap="square" rtlCol="0">
            <a:spAutoFit/>
          </a:bodyPr>
          <a:lstStyle/>
          <a:p>
            <a:r>
              <a:rPr lang="en-GB" sz="1400" b="1" dirty="0"/>
              <a:t>Step 6: Log Incident and agree next steps</a:t>
            </a:r>
          </a:p>
          <a:p>
            <a:r>
              <a:rPr lang="en-GB" sz="1200" dirty="0"/>
              <a:t>Log incident and steps taken</a:t>
            </a:r>
          </a:p>
          <a:p>
            <a:r>
              <a:rPr lang="en-GB" sz="1200" dirty="0"/>
              <a:t>Continue talking to child/young person; it may be useful to share resources for additional support and information with them, such as the </a:t>
            </a:r>
            <a:r>
              <a:rPr lang="en-GB" sz="1200" dirty="0">
                <a:hlinkClick r:id="rId5"/>
              </a:rPr>
              <a:t>Stay Alive App </a:t>
            </a:r>
            <a:r>
              <a:rPr lang="en-GB" sz="1200" dirty="0"/>
              <a:t>which has a customisable wellbeing plan tool that the child/young person can develop with their parent/guardian.</a:t>
            </a:r>
          </a:p>
        </p:txBody>
      </p:sp>
      <p:sp>
        <p:nvSpPr>
          <p:cNvPr id="2" name="TextBox 1">
            <a:extLst>
              <a:ext uri="{FF2B5EF4-FFF2-40B4-BE49-F238E27FC236}">
                <a16:creationId xmlns:a16="http://schemas.microsoft.com/office/drawing/2014/main" id="{07A59B50-0196-B64C-BD45-4AC2F1FB5BEC}"/>
              </a:ext>
            </a:extLst>
          </p:cNvPr>
          <p:cNvSpPr txBox="1"/>
          <p:nvPr/>
        </p:nvSpPr>
        <p:spPr>
          <a:xfrm>
            <a:off x="149564" y="4513588"/>
            <a:ext cx="3026773" cy="1770698"/>
          </a:xfrm>
          <a:prstGeom prst="roundRect">
            <a:avLst/>
          </a:prstGeom>
          <a:solidFill>
            <a:srgbClr val="007078"/>
          </a:solidFill>
        </p:spPr>
        <p:txBody>
          <a:bodyPr wrap="square" rtlCol="0">
            <a:spAutoFit/>
          </a:bodyPr>
          <a:lstStyle/>
          <a:p>
            <a:r>
              <a:rPr lang="en-GB" sz="1400" b="1">
                <a:solidFill>
                  <a:schemeClr val="bg1"/>
                </a:solidFill>
              </a:rPr>
              <a:t>If you are worried that the child/young person is in danger, call 111 (24 hours a day, 7 days a week) and ask to speak to the Mental Health Triage Team. Where a child’s safety is at immediate risk, contact the police by dialling 999.</a:t>
            </a:r>
            <a:endParaRPr lang="en-GB" sz="1400" b="1">
              <a:solidFill>
                <a:srgbClr val="FFFF00"/>
              </a:solidFill>
            </a:endParaRPr>
          </a:p>
        </p:txBody>
      </p:sp>
      <p:cxnSp>
        <p:nvCxnSpPr>
          <p:cNvPr id="3" name="Straight Arrow Connector 2">
            <a:extLst>
              <a:ext uri="{FF2B5EF4-FFF2-40B4-BE49-F238E27FC236}">
                <a16:creationId xmlns:a16="http://schemas.microsoft.com/office/drawing/2014/main" id="{A2B5F423-6C83-981D-7E7F-F383D2488424}"/>
              </a:ext>
            </a:extLst>
          </p:cNvPr>
          <p:cNvCxnSpPr>
            <a:cxnSpLocks/>
            <a:stCxn id="18" idx="2"/>
            <a:endCxn id="19" idx="0"/>
          </p:cNvCxnSpPr>
          <p:nvPr/>
        </p:nvCxnSpPr>
        <p:spPr>
          <a:xfrm>
            <a:off x="6058976" y="1831358"/>
            <a:ext cx="0" cy="319654"/>
          </a:xfrm>
          <a:prstGeom prst="straightConnector1">
            <a:avLst/>
          </a:prstGeom>
          <a:ln w="76200">
            <a:solidFill>
              <a:srgbClr val="007078"/>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A731C78-33B4-F810-D190-E84568689E26}"/>
              </a:ext>
            </a:extLst>
          </p:cNvPr>
          <p:cNvCxnSpPr>
            <a:cxnSpLocks/>
            <a:stCxn id="19" idx="2"/>
            <a:endCxn id="20" idx="0"/>
          </p:cNvCxnSpPr>
          <p:nvPr/>
        </p:nvCxnSpPr>
        <p:spPr>
          <a:xfrm>
            <a:off x="6058976" y="3104465"/>
            <a:ext cx="0" cy="342254"/>
          </a:xfrm>
          <a:prstGeom prst="straightConnector1">
            <a:avLst/>
          </a:prstGeom>
          <a:ln w="76200">
            <a:solidFill>
              <a:srgbClr val="007078"/>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5229CF2-4149-F141-CC8C-0517F81F8904}"/>
              </a:ext>
            </a:extLst>
          </p:cNvPr>
          <p:cNvSpPr txBox="1"/>
          <p:nvPr/>
        </p:nvSpPr>
        <p:spPr>
          <a:xfrm>
            <a:off x="3291702" y="4905930"/>
            <a:ext cx="8568647" cy="902375"/>
          </a:xfrm>
          <a:prstGeom prst="roundRect">
            <a:avLst/>
          </a:prstGeom>
          <a:solidFill>
            <a:srgbClr val="DCE7E6"/>
          </a:solidFill>
          <a:ln w="76200">
            <a:solidFill>
              <a:srgbClr val="007078"/>
            </a:solidFill>
          </a:ln>
        </p:spPr>
        <p:txBody>
          <a:bodyPr wrap="square" rtlCol="0" anchor="ctr">
            <a:spAutoFit/>
          </a:bodyPr>
          <a:lstStyle/>
          <a:p>
            <a:r>
              <a:rPr lang="en-GB" sz="1400" b="1"/>
              <a:t>Information Sharing and Data Processing;</a:t>
            </a:r>
          </a:p>
          <a:p>
            <a:r>
              <a:rPr lang="en-GB" sz="1100" b="0" i="0" u="none" strike="noStrike" baseline="0">
                <a:solidFill>
                  <a:srgbClr val="000000"/>
                </a:solidFill>
                <a:latin typeface="Verdana" panose="020B0604030504040204" pitchFamily="34" charset="0"/>
              </a:rPr>
              <a:t>There is a clear expectation is that all professionals will discuss their concerns openly and honestly with the child, where appropriate, and their parents or carers/ those with parental responsibility. The only exception to this is where to do so might place the child or another person at likelihood/ immediate risk of harm. </a:t>
            </a:r>
            <a:endParaRPr lang="en-GB" sz="1400" b="1"/>
          </a:p>
        </p:txBody>
      </p:sp>
      <p:cxnSp>
        <p:nvCxnSpPr>
          <p:cNvPr id="16" name="Straight Arrow Connector 15">
            <a:extLst>
              <a:ext uri="{FF2B5EF4-FFF2-40B4-BE49-F238E27FC236}">
                <a16:creationId xmlns:a16="http://schemas.microsoft.com/office/drawing/2014/main" id="{D33430B2-AA4D-ED8F-F5F7-C8E9B8D23C2E}"/>
              </a:ext>
            </a:extLst>
          </p:cNvPr>
          <p:cNvCxnSpPr>
            <a:cxnSpLocks/>
          </p:cNvCxnSpPr>
          <p:nvPr/>
        </p:nvCxnSpPr>
        <p:spPr>
          <a:xfrm>
            <a:off x="6058976" y="778083"/>
            <a:ext cx="0" cy="403023"/>
          </a:xfrm>
          <a:prstGeom prst="straightConnector1">
            <a:avLst/>
          </a:prstGeom>
          <a:ln w="76200">
            <a:solidFill>
              <a:srgbClr val="007078"/>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oogle Shape;336;p10">
            <a:extLst>
              <a:ext uri="{FF2B5EF4-FFF2-40B4-BE49-F238E27FC236}">
                <a16:creationId xmlns:a16="http://schemas.microsoft.com/office/drawing/2014/main" id="{8AFBF7F7-A67C-A49E-46F1-A7D0F7A6A4A2}"/>
              </a:ext>
            </a:extLst>
          </p:cNvPr>
          <p:cNvGrpSpPr/>
          <p:nvPr/>
        </p:nvGrpSpPr>
        <p:grpSpPr>
          <a:xfrm>
            <a:off x="8809079" y="55822"/>
            <a:ext cx="3253429" cy="401393"/>
            <a:chOff x="121959" y="6298503"/>
            <a:chExt cx="3253429" cy="401393"/>
          </a:xfrm>
        </p:grpSpPr>
        <p:grpSp>
          <p:nvGrpSpPr>
            <p:cNvPr id="44" name="Google Shape;337;p10">
              <a:extLst>
                <a:ext uri="{FF2B5EF4-FFF2-40B4-BE49-F238E27FC236}">
                  <a16:creationId xmlns:a16="http://schemas.microsoft.com/office/drawing/2014/main" id="{501800B9-C358-2CF6-E070-5339A07E6BAB}"/>
                </a:ext>
              </a:extLst>
            </p:cNvPr>
            <p:cNvGrpSpPr/>
            <p:nvPr/>
          </p:nvGrpSpPr>
          <p:grpSpPr>
            <a:xfrm>
              <a:off x="121959" y="6298503"/>
              <a:ext cx="360445" cy="369332"/>
              <a:chOff x="2430842" y="967603"/>
              <a:chExt cx="360445" cy="369332"/>
            </a:xfrm>
          </p:grpSpPr>
          <p:sp>
            <p:nvSpPr>
              <p:cNvPr id="63" name="Google Shape;338;p10">
                <a:extLst>
                  <a:ext uri="{FF2B5EF4-FFF2-40B4-BE49-F238E27FC236}">
                    <a16:creationId xmlns:a16="http://schemas.microsoft.com/office/drawing/2014/main" id="{14E6EB48-D12B-B768-7124-486565C623DB}"/>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339;p10">
                <a:extLst>
                  <a:ext uri="{FF2B5EF4-FFF2-40B4-BE49-F238E27FC236}">
                    <a16:creationId xmlns:a16="http://schemas.microsoft.com/office/drawing/2014/main" id="{6B017EE5-8C27-6C2D-4724-CBD3A3D14092}"/>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45" name="Google Shape;340;p10">
              <a:extLst>
                <a:ext uri="{FF2B5EF4-FFF2-40B4-BE49-F238E27FC236}">
                  <a16:creationId xmlns:a16="http://schemas.microsoft.com/office/drawing/2014/main" id="{CA88B520-8D9A-9560-D8EC-2CBFB9A683B5}"/>
                </a:ext>
              </a:extLst>
            </p:cNvPr>
            <p:cNvGrpSpPr/>
            <p:nvPr/>
          </p:nvGrpSpPr>
          <p:grpSpPr>
            <a:xfrm>
              <a:off x="590670" y="6305070"/>
              <a:ext cx="360445" cy="369332"/>
              <a:chOff x="2430842" y="967603"/>
              <a:chExt cx="360445" cy="369332"/>
            </a:xfrm>
          </p:grpSpPr>
          <p:sp>
            <p:nvSpPr>
              <p:cNvPr id="61" name="Google Shape;341;p10">
                <a:extLst>
                  <a:ext uri="{FF2B5EF4-FFF2-40B4-BE49-F238E27FC236}">
                    <a16:creationId xmlns:a16="http://schemas.microsoft.com/office/drawing/2014/main" id="{15D7D5F4-59AC-0043-CB43-0CE3B8F9F55D}"/>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342;p10">
                <a:extLst>
                  <a:ext uri="{FF2B5EF4-FFF2-40B4-BE49-F238E27FC236}">
                    <a16:creationId xmlns:a16="http://schemas.microsoft.com/office/drawing/2014/main" id="{829E382F-DC53-4336-D082-E743E5A6473B}"/>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46" name="Google Shape;343;p10">
              <a:extLst>
                <a:ext uri="{FF2B5EF4-FFF2-40B4-BE49-F238E27FC236}">
                  <a16:creationId xmlns:a16="http://schemas.microsoft.com/office/drawing/2014/main" id="{3B58A9DA-0368-36D2-7CD4-60B9FDF2A7EF}"/>
                </a:ext>
              </a:extLst>
            </p:cNvPr>
            <p:cNvGrpSpPr/>
            <p:nvPr/>
          </p:nvGrpSpPr>
          <p:grpSpPr>
            <a:xfrm>
              <a:off x="1098941" y="6305070"/>
              <a:ext cx="360445" cy="369332"/>
              <a:chOff x="2430842" y="967603"/>
              <a:chExt cx="360445" cy="369332"/>
            </a:xfrm>
          </p:grpSpPr>
          <p:sp>
            <p:nvSpPr>
              <p:cNvPr id="59" name="Google Shape;344;p10">
                <a:extLst>
                  <a:ext uri="{FF2B5EF4-FFF2-40B4-BE49-F238E27FC236}">
                    <a16:creationId xmlns:a16="http://schemas.microsoft.com/office/drawing/2014/main" id="{FD7B71A2-EC47-0A33-0753-1914ABF23C74}"/>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345;p10">
                <a:extLst>
                  <a:ext uri="{FF2B5EF4-FFF2-40B4-BE49-F238E27FC236}">
                    <a16:creationId xmlns:a16="http://schemas.microsoft.com/office/drawing/2014/main" id="{83733FA4-0183-9081-7C9C-8252A670BDC2}"/>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47" name="Google Shape;346;p10">
              <a:extLst>
                <a:ext uri="{FF2B5EF4-FFF2-40B4-BE49-F238E27FC236}">
                  <a16:creationId xmlns:a16="http://schemas.microsoft.com/office/drawing/2014/main" id="{CB3F7F32-E053-2D46-9121-D05CAE7F7A3F}"/>
                </a:ext>
              </a:extLst>
            </p:cNvPr>
            <p:cNvGrpSpPr/>
            <p:nvPr/>
          </p:nvGrpSpPr>
          <p:grpSpPr>
            <a:xfrm>
              <a:off x="1586056" y="6298503"/>
              <a:ext cx="360445" cy="369332"/>
              <a:chOff x="2430842" y="967603"/>
              <a:chExt cx="360445" cy="369332"/>
            </a:xfrm>
          </p:grpSpPr>
          <p:sp>
            <p:nvSpPr>
              <p:cNvPr id="57" name="Google Shape;347;p10">
                <a:extLst>
                  <a:ext uri="{FF2B5EF4-FFF2-40B4-BE49-F238E27FC236}">
                    <a16:creationId xmlns:a16="http://schemas.microsoft.com/office/drawing/2014/main" id="{0F92AD24-DCF9-A299-DF88-35126FEA0FBE}"/>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348;p10">
                <a:extLst>
                  <a:ext uri="{FF2B5EF4-FFF2-40B4-BE49-F238E27FC236}">
                    <a16:creationId xmlns:a16="http://schemas.microsoft.com/office/drawing/2014/main" id="{DF19DE81-3885-E59C-B21B-C8E424E4D6EA}"/>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48" name="Google Shape;349;p10">
              <a:extLst>
                <a:ext uri="{FF2B5EF4-FFF2-40B4-BE49-F238E27FC236}">
                  <a16:creationId xmlns:a16="http://schemas.microsoft.com/office/drawing/2014/main" id="{1E40CD8F-486B-585B-27C8-1451F4F18987}"/>
                </a:ext>
              </a:extLst>
            </p:cNvPr>
            <p:cNvGrpSpPr/>
            <p:nvPr/>
          </p:nvGrpSpPr>
          <p:grpSpPr>
            <a:xfrm>
              <a:off x="2075923" y="6313828"/>
              <a:ext cx="360445" cy="369332"/>
              <a:chOff x="2430842" y="967603"/>
              <a:chExt cx="360445" cy="369332"/>
            </a:xfrm>
          </p:grpSpPr>
          <p:sp>
            <p:nvSpPr>
              <p:cNvPr id="55" name="Google Shape;350;p10">
                <a:extLst>
                  <a:ext uri="{FF2B5EF4-FFF2-40B4-BE49-F238E27FC236}">
                    <a16:creationId xmlns:a16="http://schemas.microsoft.com/office/drawing/2014/main" id="{F9705ED6-D54E-9ADB-761D-4615E04AC4FF}"/>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351;p10">
                <a:extLst>
                  <a:ext uri="{FF2B5EF4-FFF2-40B4-BE49-F238E27FC236}">
                    <a16:creationId xmlns:a16="http://schemas.microsoft.com/office/drawing/2014/main" id="{E3839884-E3A4-53EF-A5B4-25B99097A0B4}"/>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49" name="Google Shape;352;p10">
              <a:extLst>
                <a:ext uri="{FF2B5EF4-FFF2-40B4-BE49-F238E27FC236}">
                  <a16:creationId xmlns:a16="http://schemas.microsoft.com/office/drawing/2014/main" id="{F3C10CA8-071D-C245-D47D-CF6DD7D9C8BA}"/>
                </a:ext>
              </a:extLst>
            </p:cNvPr>
            <p:cNvGrpSpPr/>
            <p:nvPr/>
          </p:nvGrpSpPr>
          <p:grpSpPr>
            <a:xfrm>
              <a:off x="2575268" y="6330564"/>
              <a:ext cx="360445" cy="369332"/>
              <a:chOff x="2450952" y="987900"/>
              <a:chExt cx="360445" cy="369332"/>
            </a:xfrm>
          </p:grpSpPr>
          <p:sp>
            <p:nvSpPr>
              <p:cNvPr id="53" name="Google Shape;353;p10">
                <a:extLst>
                  <a:ext uri="{FF2B5EF4-FFF2-40B4-BE49-F238E27FC236}">
                    <a16:creationId xmlns:a16="http://schemas.microsoft.com/office/drawing/2014/main" id="{2C1C95B6-FEDE-5F9D-6337-3626C58FA919}"/>
                  </a:ext>
                </a:extLst>
              </p:cNvPr>
              <p:cNvSpPr/>
              <p:nvPr/>
            </p:nvSpPr>
            <p:spPr>
              <a:xfrm>
                <a:off x="2450952" y="987900"/>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354;p10">
                <a:extLst>
                  <a:ext uri="{FF2B5EF4-FFF2-40B4-BE49-F238E27FC236}">
                    <a16:creationId xmlns:a16="http://schemas.microsoft.com/office/drawing/2014/main" id="{F0ABC31E-FEE6-EF7A-162D-513CAC9499EB}"/>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50" name="Google Shape;355;p10">
              <a:extLst>
                <a:ext uri="{FF2B5EF4-FFF2-40B4-BE49-F238E27FC236}">
                  <a16:creationId xmlns:a16="http://schemas.microsoft.com/office/drawing/2014/main" id="{A9750A89-24BB-93A1-7337-5FD929CCC1E4}"/>
                </a:ext>
              </a:extLst>
            </p:cNvPr>
            <p:cNvGrpSpPr/>
            <p:nvPr/>
          </p:nvGrpSpPr>
          <p:grpSpPr>
            <a:xfrm>
              <a:off x="3014943" y="6305070"/>
              <a:ext cx="360445" cy="369332"/>
              <a:chOff x="2430842" y="967603"/>
              <a:chExt cx="360445" cy="369332"/>
            </a:xfrm>
          </p:grpSpPr>
          <p:sp>
            <p:nvSpPr>
              <p:cNvPr id="51" name="Google Shape;356;p10">
                <a:extLst>
                  <a:ext uri="{FF2B5EF4-FFF2-40B4-BE49-F238E27FC236}">
                    <a16:creationId xmlns:a16="http://schemas.microsoft.com/office/drawing/2014/main" id="{C4F10448-5B33-34B7-0DA3-E6CF4F3334F3}"/>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357;p10">
                <a:extLst>
                  <a:ext uri="{FF2B5EF4-FFF2-40B4-BE49-F238E27FC236}">
                    <a16:creationId xmlns:a16="http://schemas.microsoft.com/office/drawing/2014/main" id="{B1B421E7-14D3-4679-4C53-6A97D6BBBC4D}"/>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65" name="TextBox 64">
            <a:extLst>
              <a:ext uri="{FF2B5EF4-FFF2-40B4-BE49-F238E27FC236}">
                <a16:creationId xmlns:a16="http://schemas.microsoft.com/office/drawing/2014/main" id="{7232892E-37AD-7BEE-429F-D418D82E78B9}"/>
              </a:ext>
            </a:extLst>
          </p:cNvPr>
          <p:cNvSpPr txBox="1"/>
          <p:nvPr/>
        </p:nvSpPr>
        <p:spPr>
          <a:xfrm>
            <a:off x="-13704" y="-7489"/>
            <a:ext cx="12192000" cy="707886"/>
          </a:xfrm>
          <a:prstGeom prst="rect">
            <a:avLst/>
          </a:prstGeom>
          <a:solidFill>
            <a:srgbClr val="002060"/>
          </a:solidFill>
          <a:ln>
            <a:solidFill>
              <a:srgbClr val="002060"/>
            </a:solidFill>
          </a:ln>
        </p:spPr>
        <p:txBody>
          <a:bodyPr wrap="square" rtlCol="0">
            <a:spAutoFit/>
          </a:bodyPr>
          <a:lstStyle/>
          <a:p>
            <a:r>
              <a:rPr lang="en-GB" sz="2000" b="1" u="sng">
                <a:solidFill>
                  <a:schemeClr val="bg1"/>
                </a:solidFill>
              </a:rPr>
              <a:t>Identifying and supporting children and young people with a risk of harm (1 of 2)</a:t>
            </a:r>
          </a:p>
          <a:p>
            <a:endParaRPr lang="en-GB" sz="2000" b="1" u="sng">
              <a:solidFill>
                <a:schemeClr val="bg1"/>
              </a:solidFill>
            </a:endParaRPr>
          </a:p>
        </p:txBody>
      </p:sp>
      <p:grpSp>
        <p:nvGrpSpPr>
          <p:cNvPr id="66" name="Google Shape;336;p10">
            <a:extLst>
              <a:ext uri="{FF2B5EF4-FFF2-40B4-BE49-F238E27FC236}">
                <a16:creationId xmlns:a16="http://schemas.microsoft.com/office/drawing/2014/main" id="{D90DE57D-2460-9382-F47F-DD017BAE9A9F}"/>
              </a:ext>
            </a:extLst>
          </p:cNvPr>
          <p:cNvGrpSpPr/>
          <p:nvPr/>
        </p:nvGrpSpPr>
        <p:grpSpPr>
          <a:xfrm>
            <a:off x="8826683" y="55822"/>
            <a:ext cx="3253429" cy="401393"/>
            <a:chOff x="121959" y="6298503"/>
            <a:chExt cx="3253429" cy="401393"/>
          </a:xfrm>
        </p:grpSpPr>
        <p:grpSp>
          <p:nvGrpSpPr>
            <p:cNvPr id="67" name="Google Shape;337;p10">
              <a:extLst>
                <a:ext uri="{FF2B5EF4-FFF2-40B4-BE49-F238E27FC236}">
                  <a16:creationId xmlns:a16="http://schemas.microsoft.com/office/drawing/2014/main" id="{58F6A759-93D8-C1FE-8B1B-5A7F970BFFBF}"/>
                </a:ext>
              </a:extLst>
            </p:cNvPr>
            <p:cNvGrpSpPr/>
            <p:nvPr/>
          </p:nvGrpSpPr>
          <p:grpSpPr>
            <a:xfrm>
              <a:off x="121959" y="6298503"/>
              <a:ext cx="360445" cy="369332"/>
              <a:chOff x="2430842" y="967603"/>
              <a:chExt cx="360445" cy="369332"/>
            </a:xfrm>
          </p:grpSpPr>
          <p:sp>
            <p:nvSpPr>
              <p:cNvPr id="86" name="Google Shape;338;p10">
                <a:extLst>
                  <a:ext uri="{FF2B5EF4-FFF2-40B4-BE49-F238E27FC236}">
                    <a16:creationId xmlns:a16="http://schemas.microsoft.com/office/drawing/2014/main" id="{BB94A2DF-D6FB-636D-475E-D753253E6AC7}"/>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339;p10">
                <a:extLst>
                  <a:ext uri="{FF2B5EF4-FFF2-40B4-BE49-F238E27FC236}">
                    <a16:creationId xmlns:a16="http://schemas.microsoft.com/office/drawing/2014/main" id="{180F3554-876E-7605-9477-0B6566990B74}"/>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68" name="Google Shape;340;p10">
              <a:extLst>
                <a:ext uri="{FF2B5EF4-FFF2-40B4-BE49-F238E27FC236}">
                  <a16:creationId xmlns:a16="http://schemas.microsoft.com/office/drawing/2014/main" id="{3329DFF5-6000-B6A6-A5A3-2F973E3E00AC}"/>
                </a:ext>
              </a:extLst>
            </p:cNvPr>
            <p:cNvGrpSpPr/>
            <p:nvPr/>
          </p:nvGrpSpPr>
          <p:grpSpPr>
            <a:xfrm>
              <a:off x="590670" y="6305070"/>
              <a:ext cx="360445" cy="369332"/>
              <a:chOff x="2430842" y="967603"/>
              <a:chExt cx="360445" cy="369332"/>
            </a:xfrm>
          </p:grpSpPr>
          <p:sp>
            <p:nvSpPr>
              <p:cNvPr id="84" name="Google Shape;341;p10">
                <a:extLst>
                  <a:ext uri="{FF2B5EF4-FFF2-40B4-BE49-F238E27FC236}">
                    <a16:creationId xmlns:a16="http://schemas.microsoft.com/office/drawing/2014/main" id="{08DBF189-FA5C-0CF4-2906-91B387A2560D}"/>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342;p10">
                <a:extLst>
                  <a:ext uri="{FF2B5EF4-FFF2-40B4-BE49-F238E27FC236}">
                    <a16:creationId xmlns:a16="http://schemas.microsoft.com/office/drawing/2014/main" id="{6E6678AB-A6FB-D250-1D09-345AE5874696}"/>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69" name="Google Shape;343;p10">
              <a:extLst>
                <a:ext uri="{FF2B5EF4-FFF2-40B4-BE49-F238E27FC236}">
                  <a16:creationId xmlns:a16="http://schemas.microsoft.com/office/drawing/2014/main" id="{675A66AD-2763-31F4-592E-391B142BEF53}"/>
                </a:ext>
              </a:extLst>
            </p:cNvPr>
            <p:cNvGrpSpPr/>
            <p:nvPr/>
          </p:nvGrpSpPr>
          <p:grpSpPr>
            <a:xfrm>
              <a:off x="1098941" y="6305070"/>
              <a:ext cx="360445" cy="369332"/>
              <a:chOff x="2430842" y="967603"/>
              <a:chExt cx="360445" cy="369332"/>
            </a:xfrm>
          </p:grpSpPr>
          <p:sp>
            <p:nvSpPr>
              <p:cNvPr id="82" name="Google Shape;344;p10">
                <a:extLst>
                  <a:ext uri="{FF2B5EF4-FFF2-40B4-BE49-F238E27FC236}">
                    <a16:creationId xmlns:a16="http://schemas.microsoft.com/office/drawing/2014/main" id="{20898651-CC56-CD28-AB83-321D35A857E6}"/>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345;p10">
                <a:extLst>
                  <a:ext uri="{FF2B5EF4-FFF2-40B4-BE49-F238E27FC236}">
                    <a16:creationId xmlns:a16="http://schemas.microsoft.com/office/drawing/2014/main" id="{B80DFBC5-0281-F6CA-47A1-0FFA78DA154F}"/>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70" name="Google Shape;346;p10">
              <a:extLst>
                <a:ext uri="{FF2B5EF4-FFF2-40B4-BE49-F238E27FC236}">
                  <a16:creationId xmlns:a16="http://schemas.microsoft.com/office/drawing/2014/main" id="{E845EE2F-17ED-7E19-10DB-3F435D2EC9E8}"/>
                </a:ext>
              </a:extLst>
            </p:cNvPr>
            <p:cNvGrpSpPr/>
            <p:nvPr/>
          </p:nvGrpSpPr>
          <p:grpSpPr>
            <a:xfrm>
              <a:off x="1586056" y="6298503"/>
              <a:ext cx="360445" cy="369332"/>
              <a:chOff x="2430842" y="967603"/>
              <a:chExt cx="360445" cy="369332"/>
            </a:xfrm>
          </p:grpSpPr>
          <p:sp>
            <p:nvSpPr>
              <p:cNvPr id="80" name="Google Shape;347;p10">
                <a:extLst>
                  <a:ext uri="{FF2B5EF4-FFF2-40B4-BE49-F238E27FC236}">
                    <a16:creationId xmlns:a16="http://schemas.microsoft.com/office/drawing/2014/main" id="{72E30B30-3FD2-F816-F65B-C264283B0C87}"/>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348;p10">
                <a:extLst>
                  <a:ext uri="{FF2B5EF4-FFF2-40B4-BE49-F238E27FC236}">
                    <a16:creationId xmlns:a16="http://schemas.microsoft.com/office/drawing/2014/main" id="{2D3AFC52-B0F1-38A5-C4E3-58D4D4FAA236}"/>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71" name="Google Shape;349;p10">
              <a:extLst>
                <a:ext uri="{FF2B5EF4-FFF2-40B4-BE49-F238E27FC236}">
                  <a16:creationId xmlns:a16="http://schemas.microsoft.com/office/drawing/2014/main" id="{6A6E8C71-E4C5-AC79-6596-F1B08D8C1CDC}"/>
                </a:ext>
              </a:extLst>
            </p:cNvPr>
            <p:cNvGrpSpPr/>
            <p:nvPr/>
          </p:nvGrpSpPr>
          <p:grpSpPr>
            <a:xfrm>
              <a:off x="2075923" y="6313828"/>
              <a:ext cx="360445" cy="369332"/>
              <a:chOff x="2430842" y="967603"/>
              <a:chExt cx="360445" cy="369332"/>
            </a:xfrm>
          </p:grpSpPr>
          <p:sp>
            <p:nvSpPr>
              <p:cNvPr id="78" name="Google Shape;350;p10">
                <a:extLst>
                  <a:ext uri="{FF2B5EF4-FFF2-40B4-BE49-F238E27FC236}">
                    <a16:creationId xmlns:a16="http://schemas.microsoft.com/office/drawing/2014/main" id="{1DDC7372-BC87-2C5B-A9A4-393EE2B9FC35}"/>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351;p10">
                <a:extLst>
                  <a:ext uri="{FF2B5EF4-FFF2-40B4-BE49-F238E27FC236}">
                    <a16:creationId xmlns:a16="http://schemas.microsoft.com/office/drawing/2014/main" id="{A3FEFB6A-58B7-65B4-6A72-4E927BA17BEE}"/>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72" name="Google Shape;352;p10">
              <a:extLst>
                <a:ext uri="{FF2B5EF4-FFF2-40B4-BE49-F238E27FC236}">
                  <a16:creationId xmlns:a16="http://schemas.microsoft.com/office/drawing/2014/main" id="{1766ED26-D682-547A-2331-47005D02E870}"/>
                </a:ext>
              </a:extLst>
            </p:cNvPr>
            <p:cNvGrpSpPr/>
            <p:nvPr/>
          </p:nvGrpSpPr>
          <p:grpSpPr>
            <a:xfrm>
              <a:off x="2575268" y="6330564"/>
              <a:ext cx="360445" cy="369332"/>
              <a:chOff x="2450952" y="987900"/>
              <a:chExt cx="360445" cy="369332"/>
            </a:xfrm>
          </p:grpSpPr>
          <p:sp>
            <p:nvSpPr>
              <p:cNvPr id="76" name="Google Shape;353;p10">
                <a:extLst>
                  <a:ext uri="{FF2B5EF4-FFF2-40B4-BE49-F238E27FC236}">
                    <a16:creationId xmlns:a16="http://schemas.microsoft.com/office/drawing/2014/main" id="{F12CE53E-AAB2-F9BA-A5BF-0BAC008BEBEB}"/>
                  </a:ext>
                </a:extLst>
              </p:cNvPr>
              <p:cNvSpPr/>
              <p:nvPr/>
            </p:nvSpPr>
            <p:spPr>
              <a:xfrm>
                <a:off x="2450952" y="987900"/>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354;p10">
                <a:extLst>
                  <a:ext uri="{FF2B5EF4-FFF2-40B4-BE49-F238E27FC236}">
                    <a16:creationId xmlns:a16="http://schemas.microsoft.com/office/drawing/2014/main" id="{76679C2B-7721-B546-4633-23F6FC361936}"/>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73" name="Google Shape;355;p10">
              <a:extLst>
                <a:ext uri="{FF2B5EF4-FFF2-40B4-BE49-F238E27FC236}">
                  <a16:creationId xmlns:a16="http://schemas.microsoft.com/office/drawing/2014/main" id="{539719AB-04A8-2872-400B-EE8A8972D628}"/>
                </a:ext>
              </a:extLst>
            </p:cNvPr>
            <p:cNvGrpSpPr/>
            <p:nvPr/>
          </p:nvGrpSpPr>
          <p:grpSpPr>
            <a:xfrm>
              <a:off x="3014943" y="6305070"/>
              <a:ext cx="360445" cy="369332"/>
              <a:chOff x="2430842" y="967603"/>
              <a:chExt cx="360445" cy="369332"/>
            </a:xfrm>
          </p:grpSpPr>
          <p:sp>
            <p:nvSpPr>
              <p:cNvPr id="74" name="Google Shape;356;p10">
                <a:extLst>
                  <a:ext uri="{FF2B5EF4-FFF2-40B4-BE49-F238E27FC236}">
                    <a16:creationId xmlns:a16="http://schemas.microsoft.com/office/drawing/2014/main" id="{8E6DB6A6-775C-4594-021F-4C00BB275C8B}"/>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357;p10">
                <a:extLst>
                  <a:ext uri="{FF2B5EF4-FFF2-40B4-BE49-F238E27FC236}">
                    <a16:creationId xmlns:a16="http://schemas.microsoft.com/office/drawing/2014/main" id="{9C41DBAF-61C6-B982-A706-2F397099D51F}"/>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4" name="Slide Number Placeholder 3">
            <a:extLst>
              <a:ext uri="{FF2B5EF4-FFF2-40B4-BE49-F238E27FC236}">
                <a16:creationId xmlns:a16="http://schemas.microsoft.com/office/drawing/2014/main" id="{EAE55AB7-8796-B24D-75D4-873083C5A472}"/>
              </a:ext>
            </a:extLst>
          </p:cNvPr>
          <p:cNvSpPr>
            <a:spLocks noGrp="1"/>
          </p:cNvSpPr>
          <p:nvPr>
            <p:ph type="sldNum" sz="quarter" idx="12"/>
          </p:nvPr>
        </p:nvSpPr>
        <p:spPr/>
        <p:txBody>
          <a:bodyPr/>
          <a:lstStyle/>
          <a:p>
            <a:fld id="{54D5FAE9-ACED-44FF-B97E-F0BAA2A292A9}" type="slidenum">
              <a:rPr lang="en-GB" smtClean="0"/>
              <a:t>23</a:t>
            </a:fld>
            <a:endParaRPr lang="en-GB"/>
          </a:p>
        </p:txBody>
      </p:sp>
    </p:spTree>
    <p:extLst>
      <p:ext uri="{BB962C8B-B14F-4D97-AF65-F5344CB8AC3E}">
        <p14:creationId xmlns:p14="http://schemas.microsoft.com/office/powerpoint/2010/main" val="875739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AB3E06-AD7E-EE9E-ADE2-74507E373BDF}"/>
              </a:ext>
            </a:extLst>
          </p:cNvPr>
          <p:cNvSpPr txBox="1"/>
          <p:nvPr/>
        </p:nvSpPr>
        <p:spPr>
          <a:xfrm>
            <a:off x="0" y="-29493"/>
            <a:ext cx="12192000" cy="892552"/>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Support the JAR Process</a:t>
            </a:r>
          </a:p>
          <a:p>
            <a:r>
              <a:rPr lang="en-GB" sz="2000" b="1">
                <a:solidFill>
                  <a:schemeClr val="bg1"/>
                </a:solidFill>
              </a:rPr>
              <a:t>From 24 hours onwards </a:t>
            </a:r>
          </a:p>
        </p:txBody>
      </p:sp>
      <p:grpSp>
        <p:nvGrpSpPr>
          <p:cNvPr id="26" name="Google Shape;336;p10">
            <a:extLst>
              <a:ext uri="{FF2B5EF4-FFF2-40B4-BE49-F238E27FC236}">
                <a16:creationId xmlns:a16="http://schemas.microsoft.com/office/drawing/2014/main" id="{3FDE3A15-1203-3653-3C80-2D948A088105}"/>
              </a:ext>
            </a:extLst>
          </p:cNvPr>
          <p:cNvGrpSpPr/>
          <p:nvPr/>
        </p:nvGrpSpPr>
        <p:grpSpPr>
          <a:xfrm>
            <a:off x="8809079" y="55822"/>
            <a:ext cx="3253429" cy="401393"/>
            <a:chOff x="121959" y="6298503"/>
            <a:chExt cx="3253429" cy="401393"/>
          </a:xfrm>
        </p:grpSpPr>
        <p:grpSp>
          <p:nvGrpSpPr>
            <p:cNvPr id="27" name="Google Shape;337;p10">
              <a:extLst>
                <a:ext uri="{FF2B5EF4-FFF2-40B4-BE49-F238E27FC236}">
                  <a16:creationId xmlns:a16="http://schemas.microsoft.com/office/drawing/2014/main" id="{3131B7CB-BA84-E2CA-0570-34D6DC1DD38D}"/>
                </a:ext>
              </a:extLst>
            </p:cNvPr>
            <p:cNvGrpSpPr/>
            <p:nvPr/>
          </p:nvGrpSpPr>
          <p:grpSpPr>
            <a:xfrm>
              <a:off x="121959" y="6298503"/>
              <a:ext cx="360445" cy="369332"/>
              <a:chOff x="2430842" y="967603"/>
              <a:chExt cx="360445" cy="369332"/>
            </a:xfrm>
          </p:grpSpPr>
          <p:sp>
            <p:nvSpPr>
              <p:cNvPr id="46" name="Google Shape;338;p10">
                <a:extLst>
                  <a:ext uri="{FF2B5EF4-FFF2-40B4-BE49-F238E27FC236}">
                    <a16:creationId xmlns:a16="http://schemas.microsoft.com/office/drawing/2014/main" id="{951E13EA-61BE-5582-A7B7-B3050C418025}"/>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339;p10">
                <a:extLst>
                  <a:ext uri="{FF2B5EF4-FFF2-40B4-BE49-F238E27FC236}">
                    <a16:creationId xmlns:a16="http://schemas.microsoft.com/office/drawing/2014/main" id="{D2E47CB7-76DE-E56F-2035-0350E56BDAA2}"/>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28" name="Google Shape;340;p10">
              <a:extLst>
                <a:ext uri="{FF2B5EF4-FFF2-40B4-BE49-F238E27FC236}">
                  <a16:creationId xmlns:a16="http://schemas.microsoft.com/office/drawing/2014/main" id="{3B82CE69-126F-4627-8D0F-AA6FED602A42}"/>
                </a:ext>
              </a:extLst>
            </p:cNvPr>
            <p:cNvGrpSpPr/>
            <p:nvPr/>
          </p:nvGrpSpPr>
          <p:grpSpPr>
            <a:xfrm>
              <a:off x="590670" y="6305070"/>
              <a:ext cx="360445" cy="369332"/>
              <a:chOff x="2430842" y="967603"/>
              <a:chExt cx="360445" cy="369332"/>
            </a:xfrm>
          </p:grpSpPr>
          <p:sp>
            <p:nvSpPr>
              <p:cNvPr id="44" name="Google Shape;341;p10">
                <a:extLst>
                  <a:ext uri="{FF2B5EF4-FFF2-40B4-BE49-F238E27FC236}">
                    <a16:creationId xmlns:a16="http://schemas.microsoft.com/office/drawing/2014/main" id="{1D757041-2455-2B6F-BCCE-EFD41EBD6F23}"/>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342;p10">
                <a:extLst>
                  <a:ext uri="{FF2B5EF4-FFF2-40B4-BE49-F238E27FC236}">
                    <a16:creationId xmlns:a16="http://schemas.microsoft.com/office/drawing/2014/main" id="{3016A1A2-878D-8290-3FA2-BDD17D97B34E}"/>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29" name="Google Shape;343;p10">
              <a:extLst>
                <a:ext uri="{FF2B5EF4-FFF2-40B4-BE49-F238E27FC236}">
                  <a16:creationId xmlns:a16="http://schemas.microsoft.com/office/drawing/2014/main" id="{5651CE2A-F450-9C1F-2583-0E72FA9514C0}"/>
                </a:ext>
              </a:extLst>
            </p:cNvPr>
            <p:cNvGrpSpPr/>
            <p:nvPr/>
          </p:nvGrpSpPr>
          <p:grpSpPr>
            <a:xfrm>
              <a:off x="1098941" y="6305070"/>
              <a:ext cx="360445" cy="369332"/>
              <a:chOff x="2430842" y="967603"/>
              <a:chExt cx="360445" cy="369332"/>
            </a:xfrm>
          </p:grpSpPr>
          <p:sp>
            <p:nvSpPr>
              <p:cNvPr id="42" name="Google Shape;344;p10">
                <a:extLst>
                  <a:ext uri="{FF2B5EF4-FFF2-40B4-BE49-F238E27FC236}">
                    <a16:creationId xmlns:a16="http://schemas.microsoft.com/office/drawing/2014/main" id="{08423898-1FC1-C445-A887-06A2036F7B25}"/>
                  </a:ext>
                </a:extLst>
              </p:cNvPr>
              <p:cNvSpPr/>
              <p:nvPr/>
            </p:nvSpPr>
            <p:spPr>
              <a:xfrm>
                <a:off x="2430842" y="975971"/>
                <a:ext cx="360445" cy="352596"/>
              </a:xfrm>
              <a:prstGeom prst="flowChartConnector">
                <a:avLst/>
              </a:prstGeom>
              <a:solidFill>
                <a:schemeClr val="accent6"/>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345;p10">
                <a:extLst>
                  <a:ext uri="{FF2B5EF4-FFF2-40B4-BE49-F238E27FC236}">
                    <a16:creationId xmlns:a16="http://schemas.microsoft.com/office/drawing/2014/main" id="{99828B42-59A2-5DB9-E280-8304A7EE8517}"/>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30" name="Google Shape;346;p10">
              <a:extLst>
                <a:ext uri="{FF2B5EF4-FFF2-40B4-BE49-F238E27FC236}">
                  <a16:creationId xmlns:a16="http://schemas.microsoft.com/office/drawing/2014/main" id="{7EBDF0C9-B48E-3026-0BC0-4419E83A600B}"/>
                </a:ext>
              </a:extLst>
            </p:cNvPr>
            <p:cNvGrpSpPr/>
            <p:nvPr/>
          </p:nvGrpSpPr>
          <p:grpSpPr>
            <a:xfrm>
              <a:off x="1586056" y="6298503"/>
              <a:ext cx="360445" cy="369332"/>
              <a:chOff x="2430842" y="967603"/>
              <a:chExt cx="360445" cy="369332"/>
            </a:xfrm>
          </p:grpSpPr>
          <p:sp>
            <p:nvSpPr>
              <p:cNvPr id="40" name="Google Shape;347;p10">
                <a:extLst>
                  <a:ext uri="{FF2B5EF4-FFF2-40B4-BE49-F238E27FC236}">
                    <a16:creationId xmlns:a16="http://schemas.microsoft.com/office/drawing/2014/main" id="{020C6CEC-DB8A-5119-41CE-0A741EA52C15}"/>
                  </a:ext>
                </a:extLst>
              </p:cNvPr>
              <p:cNvSpPr/>
              <p:nvPr/>
            </p:nvSpPr>
            <p:spPr>
              <a:xfrm>
                <a:off x="2430842" y="975971"/>
                <a:ext cx="360445" cy="352596"/>
              </a:xfrm>
              <a:prstGeom prst="flowChartConnector">
                <a:avLst/>
              </a:prstGeom>
              <a:solidFill>
                <a:srgbClr val="5B9BD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348;p10">
                <a:extLst>
                  <a:ext uri="{FF2B5EF4-FFF2-40B4-BE49-F238E27FC236}">
                    <a16:creationId xmlns:a16="http://schemas.microsoft.com/office/drawing/2014/main" id="{C428E3BE-802E-5AD5-A48C-162916B59A51}"/>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31" name="Google Shape;349;p10">
              <a:extLst>
                <a:ext uri="{FF2B5EF4-FFF2-40B4-BE49-F238E27FC236}">
                  <a16:creationId xmlns:a16="http://schemas.microsoft.com/office/drawing/2014/main" id="{3FE93194-86F4-A295-6C6D-75CE420DB16F}"/>
                </a:ext>
              </a:extLst>
            </p:cNvPr>
            <p:cNvGrpSpPr/>
            <p:nvPr/>
          </p:nvGrpSpPr>
          <p:grpSpPr>
            <a:xfrm>
              <a:off x="2075923" y="6313828"/>
              <a:ext cx="360445" cy="369332"/>
              <a:chOff x="2430842" y="967603"/>
              <a:chExt cx="360445" cy="369332"/>
            </a:xfrm>
          </p:grpSpPr>
          <p:sp>
            <p:nvSpPr>
              <p:cNvPr id="38" name="Google Shape;350;p10">
                <a:extLst>
                  <a:ext uri="{FF2B5EF4-FFF2-40B4-BE49-F238E27FC236}">
                    <a16:creationId xmlns:a16="http://schemas.microsoft.com/office/drawing/2014/main" id="{750B113F-F3BB-86EC-023E-56E9EC6AF2FD}"/>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51;p10">
                <a:extLst>
                  <a:ext uri="{FF2B5EF4-FFF2-40B4-BE49-F238E27FC236}">
                    <a16:creationId xmlns:a16="http://schemas.microsoft.com/office/drawing/2014/main" id="{20246D2D-500F-8DB8-3CAA-1FCD38331E52}"/>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32" name="Google Shape;352;p10">
              <a:extLst>
                <a:ext uri="{FF2B5EF4-FFF2-40B4-BE49-F238E27FC236}">
                  <a16:creationId xmlns:a16="http://schemas.microsoft.com/office/drawing/2014/main" id="{C1BE205B-2B8D-CA74-7F7B-17F4421C1791}"/>
                </a:ext>
              </a:extLst>
            </p:cNvPr>
            <p:cNvGrpSpPr/>
            <p:nvPr/>
          </p:nvGrpSpPr>
          <p:grpSpPr>
            <a:xfrm>
              <a:off x="2575268" y="6330564"/>
              <a:ext cx="360445" cy="369332"/>
              <a:chOff x="2450952" y="987900"/>
              <a:chExt cx="360445" cy="369332"/>
            </a:xfrm>
          </p:grpSpPr>
          <p:sp>
            <p:nvSpPr>
              <p:cNvPr id="36" name="Google Shape;353;p10">
                <a:extLst>
                  <a:ext uri="{FF2B5EF4-FFF2-40B4-BE49-F238E27FC236}">
                    <a16:creationId xmlns:a16="http://schemas.microsoft.com/office/drawing/2014/main" id="{2FAF0C5F-95C4-5099-87E0-8D50795E6BC9}"/>
                  </a:ext>
                </a:extLst>
              </p:cNvPr>
              <p:cNvSpPr/>
              <p:nvPr/>
            </p:nvSpPr>
            <p:spPr>
              <a:xfrm>
                <a:off x="2450952" y="987900"/>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54;p10">
                <a:extLst>
                  <a:ext uri="{FF2B5EF4-FFF2-40B4-BE49-F238E27FC236}">
                    <a16:creationId xmlns:a16="http://schemas.microsoft.com/office/drawing/2014/main" id="{A7F33BAA-78DC-5520-5F15-D03D712EF346}"/>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33" name="Google Shape;355;p10">
              <a:extLst>
                <a:ext uri="{FF2B5EF4-FFF2-40B4-BE49-F238E27FC236}">
                  <a16:creationId xmlns:a16="http://schemas.microsoft.com/office/drawing/2014/main" id="{2B0A40F4-D092-B536-2FB3-5293E588A106}"/>
                </a:ext>
              </a:extLst>
            </p:cNvPr>
            <p:cNvGrpSpPr/>
            <p:nvPr/>
          </p:nvGrpSpPr>
          <p:grpSpPr>
            <a:xfrm>
              <a:off x="3014943" y="6305070"/>
              <a:ext cx="360445" cy="369332"/>
              <a:chOff x="2430842" y="967603"/>
              <a:chExt cx="360445" cy="369332"/>
            </a:xfrm>
          </p:grpSpPr>
          <p:sp>
            <p:nvSpPr>
              <p:cNvPr id="34" name="Google Shape;356;p10">
                <a:extLst>
                  <a:ext uri="{FF2B5EF4-FFF2-40B4-BE49-F238E27FC236}">
                    <a16:creationId xmlns:a16="http://schemas.microsoft.com/office/drawing/2014/main" id="{C8F8CF50-F04E-B5A6-FC99-1DDD42F80C96}"/>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7;p10">
                <a:extLst>
                  <a:ext uri="{FF2B5EF4-FFF2-40B4-BE49-F238E27FC236}">
                    <a16:creationId xmlns:a16="http://schemas.microsoft.com/office/drawing/2014/main" id="{16A50C0B-BD8D-7832-35C5-89B6E08F8872}"/>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 name="Slide Number Placeholder 1">
            <a:extLst>
              <a:ext uri="{FF2B5EF4-FFF2-40B4-BE49-F238E27FC236}">
                <a16:creationId xmlns:a16="http://schemas.microsoft.com/office/drawing/2014/main" id="{41BEF6B4-975B-EAC2-48F3-E10E6444DDB3}"/>
              </a:ext>
            </a:extLst>
          </p:cNvPr>
          <p:cNvSpPr>
            <a:spLocks noGrp="1"/>
          </p:cNvSpPr>
          <p:nvPr>
            <p:ph type="sldNum" sz="quarter" idx="12"/>
          </p:nvPr>
        </p:nvSpPr>
        <p:spPr/>
        <p:txBody>
          <a:bodyPr/>
          <a:lstStyle/>
          <a:p>
            <a:fld id="{54D5FAE9-ACED-44FF-B97E-F0BAA2A292A9}" type="slidenum">
              <a:rPr lang="en-GB" smtClean="0"/>
              <a:t>24</a:t>
            </a:fld>
            <a:endParaRPr lang="en-GB"/>
          </a:p>
        </p:txBody>
      </p:sp>
      <p:sp>
        <p:nvSpPr>
          <p:cNvPr id="4" name="TextBox 3">
            <a:extLst>
              <a:ext uri="{FF2B5EF4-FFF2-40B4-BE49-F238E27FC236}">
                <a16:creationId xmlns:a16="http://schemas.microsoft.com/office/drawing/2014/main" id="{7FD302AF-ADAA-0E1A-6752-699FD573D410}"/>
              </a:ext>
            </a:extLst>
          </p:cNvPr>
          <p:cNvSpPr txBox="1"/>
          <p:nvPr/>
        </p:nvSpPr>
        <p:spPr>
          <a:xfrm>
            <a:off x="838199" y="972067"/>
            <a:ext cx="10173496" cy="5632311"/>
          </a:xfrm>
          <a:prstGeom prst="rect">
            <a:avLst/>
          </a:prstGeom>
          <a:solidFill>
            <a:srgbClr val="DCE7E6"/>
          </a:solidFill>
          <a:ln w="76200">
            <a:solidFill>
              <a:srgbClr val="002060"/>
            </a:solidFill>
          </a:ln>
        </p:spPr>
        <p:txBody>
          <a:bodyPr wrap="square">
            <a:spAutoFit/>
          </a:bodyPr>
          <a:lstStyle/>
          <a:p>
            <a:r>
              <a:rPr lang="en-GB" sz="1800" dirty="0">
                <a:latin typeface="Arial" panose="020B0604020202020204" pitchFamily="34" charset="0"/>
                <a:cs typeface="Arial" panose="020B0604020202020204" pitchFamily="34" charset="0"/>
              </a:rPr>
              <a:t>Your setting is likely to be asked to participate in the Joint Agency Response (JAR). The JAR is part of the Child Death Review process. More information about this process can be found </a:t>
            </a:r>
            <a:r>
              <a:rPr lang="en-GB" sz="1800" dirty="0">
                <a:latin typeface="Arial" panose="020B0604020202020204" pitchFamily="34" charset="0"/>
                <a:cs typeface="Arial" panose="020B0604020202020204" pitchFamily="34" charset="0"/>
                <a:hlinkClick r:id="rId3"/>
              </a:rPr>
              <a:t>here</a:t>
            </a:r>
            <a:r>
              <a:rPr lang="en-GB" sz="1800" dirty="0">
                <a:latin typeface="Arial" panose="020B0604020202020204" pitchFamily="34" charset="0"/>
                <a:cs typeface="Arial" panose="020B0604020202020204" pitchFamily="34" charset="0"/>
              </a:rPr>
              <a:t>.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If the JAR process is triggered, a JAR Phase 1 meeting will be called and consideration will be given throughout as to the necessity for continuing to a JAR Phase 2 meeting and a final JAR Phase 3 meeting (Child Death Review Meeting).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If at any time information becomes available that suggests the death was expected, then there is no requirement to continue the full JAR process.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In the case of an unexpected death, the Child Death Review Meeting will form part of the final case discussion in the JAR 3 final meeting.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You will be asked by the CDOP Team to complete a statutory Child Death Reporting Form shortly after the death. This form is to be returned to the local CDOP Team so it can be shared with the National Child Mortality Database. This form may be available to you online but can also be downloaded </a:t>
            </a:r>
            <a:r>
              <a:rPr lang="en-GB" sz="1800" dirty="0">
                <a:latin typeface="Arial" panose="020B0604020202020204" pitchFamily="34" charset="0"/>
                <a:cs typeface="Arial" panose="020B0604020202020204" pitchFamily="34" charset="0"/>
                <a:hlinkClick r:id="rId4"/>
              </a:rPr>
              <a:t>here</a:t>
            </a:r>
            <a:r>
              <a:rPr lang="en-GB" sz="1800" dirty="0">
                <a:latin typeface="Arial" panose="020B0604020202020204" pitchFamily="34" charset="0"/>
                <a:cs typeface="Arial" panose="020B0604020202020204" pitchFamily="34" charset="0"/>
              </a:rPr>
              <a:t>.</a:t>
            </a:r>
          </a:p>
          <a:p>
            <a:endParaRPr lang="en-GB" sz="1800" dirty="0">
              <a:highlight>
                <a:srgbClr val="FFFF00"/>
              </a:highlight>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JAR meetings can be very distressing for those attending. If you feel support is needed for staff attending, a list of support available can be found on </a:t>
            </a:r>
            <a:r>
              <a:rPr lang="en-GB" dirty="0">
                <a:latin typeface="Arial" panose="020B0604020202020204" pitchFamily="34" charset="0"/>
                <a:cs typeface="Arial" panose="020B0604020202020204" pitchFamily="34" charset="0"/>
              </a:rPr>
              <a:t>page </a:t>
            </a:r>
            <a:r>
              <a:rPr lang="en-GB" dirty="0">
                <a:latin typeface="Arial" panose="020B0604020202020204" pitchFamily="34" charset="0"/>
                <a:cs typeface="Arial" panose="020B0604020202020204" pitchFamily="34" charset="0"/>
                <a:hlinkClick r:id="rId5" action="ppaction://hlinksldjump"/>
              </a:rPr>
              <a:t>35</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5432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AB3E06-AD7E-EE9E-ADE2-74507E373BDF}"/>
              </a:ext>
            </a:extLst>
          </p:cNvPr>
          <p:cNvSpPr txBox="1"/>
          <p:nvPr/>
        </p:nvSpPr>
        <p:spPr>
          <a:xfrm>
            <a:off x="0" y="-29493"/>
            <a:ext cx="12192000" cy="892552"/>
          </a:xfrm>
          <a:prstGeom prst="rect">
            <a:avLst/>
          </a:prstGeom>
          <a:solidFill>
            <a:srgbClr val="002060"/>
          </a:solidFill>
          <a:ln>
            <a:solidFill>
              <a:srgbClr val="002060"/>
            </a:solidFill>
          </a:ln>
        </p:spPr>
        <p:txBody>
          <a:bodyPr wrap="square" rtlCol="0">
            <a:spAutoFit/>
          </a:bodyPr>
          <a:lstStyle/>
          <a:p>
            <a:r>
              <a:rPr lang="en-GB" sz="3200" b="1">
                <a:solidFill>
                  <a:schemeClr val="bg1"/>
                </a:solidFill>
              </a:rPr>
              <a:t>Check-In: The First Week</a:t>
            </a:r>
            <a:endParaRPr lang="en-GB" sz="3200" b="1" u="sng">
              <a:solidFill>
                <a:schemeClr val="bg1"/>
              </a:solidFill>
            </a:endParaRPr>
          </a:p>
          <a:p>
            <a:r>
              <a:rPr lang="en-GB" sz="2000" b="1">
                <a:solidFill>
                  <a:schemeClr val="bg1"/>
                </a:solidFill>
              </a:rPr>
              <a:t>Summary of Responsibilities</a:t>
            </a:r>
          </a:p>
        </p:txBody>
      </p:sp>
      <p:graphicFrame>
        <p:nvGraphicFramePr>
          <p:cNvPr id="5" name="Table 5">
            <a:extLst>
              <a:ext uri="{FF2B5EF4-FFF2-40B4-BE49-F238E27FC236}">
                <a16:creationId xmlns:a16="http://schemas.microsoft.com/office/drawing/2014/main" id="{6B88AF11-D2F5-E5CC-DBE5-CDA130AFBAAB}"/>
              </a:ext>
            </a:extLst>
          </p:cNvPr>
          <p:cNvGraphicFramePr>
            <a:graphicFrameLocks noGrp="1"/>
          </p:cNvGraphicFramePr>
          <p:nvPr>
            <p:extLst>
              <p:ext uri="{D42A27DB-BD31-4B8C-83A1-F6EECF244321}">
                <p14:modId xmlns:p14="http://schemas.microsoft.com/office/powerpoint/2010/main" val="1279716941"/>
              </p:ext>
            </p:extLst>
          </p:nvPr>
        </p:nvGraphicFramePr>
        <p:xfrm>
          <a:off x="336697" y="1403948"/>
          <a:ext cx="6006952" cy="5338355"/>
        </p:xfrm>
        <a:graphic>
          <a:graphicData uri="http://schemas.openxmlformats.org/drawingml/2006/table">
            <a:tbl>
              <a:tblPr firstRow="1" bandRow="1">
                <a:tableStyleId>{5C22544A-7EE6-4342-B048-85BDC9FD1C3A}</a:tableStyleId>
              </a:tblPr>
              <a:tblGrid>
                <a:gridCol w="329609">
                  <a:extLst>
                    <a:ext uri="{9D8B030D-6E8A-4147-A177-3AD203B41FA5}">
                      <a16:colId xmlns:a16="http://schemas.microsoft.com/office/drawing/2014/main" val="1774422435"/>
                    </a:ext>
                  </a:extLst>
                </a:gridCol>
                <a:gridCol w="5677343">
                  <a:extLst>
                    <a:ext uri="{9D8B030D-6E8A-4147-A177-3AD203B41FA5}">
                      <a16:colId xmlns:a16="http://schemas.microsoft.com/office/drawing/2014/main" val="4187010951"/>
                    </a:ext>
                  </a:extLst>
                </a:gridCol>
              </a:tblGrid>
              <a:tr h="452755">
                <a:tc gridSpan="2">
                  <a:txBody>
                    <a:bodyPr/>
                    <a:lstStyle/>
                    <a:p>
                      <a:pPr algn="ctr"/>
                      <a:r>
                        <a:rPr lang="en-GB" sz="2000" u="sng">
                          <a:solidFill>
                            <a:schemeClr val="tx1"/>
                          </a:solidFill>
                          <a:effectLst/>
                        </a:rPr>
                        <a:t>Summary of Immediate Actions to Take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765417770"/>
                  </a:ext>
                </a:extLst>
              </a:tr>
              <a:tr h="286164">
                <a:tc gridSpan="2">
                  <a:txBody>
                    <a:bodyPr/>
                    <a:lstStyle/>
                    <a:p>
                      <a:pPr algn="ctr"/>
                      <a:r>
                        <a:rPr lang="en-GB" sz="1400" b="1">
                          <a:solidFill>
                            <a:schemeClr val="bg1"/>
                          </a:solidFill>
                        </a:rPr>
                        <a:t>Responsibility of the 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2812286182"/>
                  </a:ext>
                </a:extLst>
              </a:tr>
              <a:tr h="300446">
                <a:tc>
                  <a:txBody>
                    <a:bodyPr/>
                    <a:lstStyle/>
                    <a:p>
                      <a:pPr marL="285750" indent="-285750">
                        <a:buFont typeface="Wingdings" panose="05000000000000000000" pitchFamily="2" charset="2"/>
                        <a:buChar char="§"/>
                      </a:pP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t>Convene a postvention/crisis response team </a:t>
                      </a: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2959342"/>
                  </a:ext>
                </a:extLst>
              </a:tr>
              <a:tr h="446462">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a:t>Make use of the wraparound support offered by other agencies; they can support the crisis response team &amp; offer bereavement support for students and staff</a:t>
                      </a: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32209"/>
                  </a:ext>
                </a:extLst>
              </a:tr>
              <a:tr h="271443">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a:t>Liaise with family members of the deceased with the support of Amparo</a:t>
                      </a: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874608"/>
                  </a:ext>
                </a:extLst>
              </a:tr>
              <a:tr h="263333">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a:t>Provide briefings for staff and governors as needed </a:t>
                      </a: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4366966"/>
                  </a:ext>
                </a:extLst>
              </a:tr>
              <a:tr h="225540">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a:t>Use the pre-agreed communications response tools prepared by Hampshire County Council</a:t>
                      </a: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4547871"/>
                  </a:ext>
                </a:extLst>
              </a:tr>
              <a:tr h="319433">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a:t>Keep an accurate record of all actions taken and decisions made</a:t>
                      </a: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6747692"/>
                  </a:ext>
                </a:extLst>
              </a:tr>
              <a:tr h="319584">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a:t>Advise staff on procedures for identification of other vulnerable young people </a:t>
                      </a: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866713"/>
                  </a:ext>
                </a:extLst>
              </a:tr>
              <a:tr h="314059">
                <a:tc gridSpan="2">
                  <a:txBody>
                    <a:bodyPr/>
                    <a:lstStyle/>
                    <a:p>
                      <a:pPr algn="ctr"/>
                      <a:r>
                        <a:rPr lang="en-GB" sz="1400" b="1">
                          <a:solidFill>
                            <a:schemeClr val="bg1"/>
                          </a:solidFill>
                        </a:rPr>
                        <a:t>Responsibility of Supporting Agencies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420121554"/>
                  </a:ext>
                </a:extLst>
              </a:tr>
              <a:tr h="286448">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t>Set up Joint Agency Review (JAR) response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369690"/>
                  </a:ext>
                </a:extLst>
              </a:tr>
              <a:tr h="0">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solidFill>
                            <a:schemeClr val="tx1"/>
                          </a:solidFill>
                        </a:rPr>
                        <a:t>Establish single point of contact for the school through JAR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2960704"/>
                  </a:ext>
                </a:extLst>
              </a:tr>
              <a:tr h="239242">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t>Ensure bereavement support services are offered to students and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509288"/>
                  </a:ext>
                </a:extLst>
              </a:tr>
              <a:tr h="282737">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solidFill>
                            <a:schemeClr val="tx1"/>
                          </a:solidFill>
                        </a:rPr>
                        <a:t>Provide pastoral support for staff involved in the postvention/crisis response team and JAR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070464"/>
                  </a:ext>
                </a:extLst>
              </a:tr>
              <a:tr h="249307">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dirty="0">
                          <a:solidFill>
                            <a:schemeClr val="tx1"/>
                          </a:solidFill>
                        </a:rPr>
                        <a:t>Notify any other settings attended by deceased's siblings/relatives (e.g., younger siblings’ school) through JAR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4479278"/>
                  </a:ext>
                </a:extLst>
              </a:tr>
              <a:tr h="286447">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t>Provide communication resources for the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7800928"/>
                  </a:ext>
                </a:extLst>
              </a:tr>
              <a:tr h="286448">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dirty="0"/>
                        <a:t>Handle media enquiries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715700"/>
                  </a:ext>
                </a:extLst>
              </a:tr>
            </a:tbl>
          </a:graphicData>
        </a:graphic>
      </p:graphicFrame>
      <p:sp>
        <p:nvSpPr>
          <p:cNvPr id="8" name="TextBox 7">
            <a:extLst>
              <a:ext uri="{FF2B5EF4-FFF2-40B4-BE49-F238E27FC236}">
                <a16:creationId xmlns:a16="http://schemas.microsoft.com/office/drawing/2014/main" id="{84DAA636-D853-3234-F13C-004A33491A1D}"/>
              </a:ext>
            </a:extLst>
          </p:cNvPr>
          <p:cNvSpPr txBox="1"/>
          <p:nvPr/>
        </p:nvSpPr>
        <p:spPr>
          <a:xfrm>
            <a:off x="6862349" y="1647747"/>
            <a:ext cx="5127994" cy="5073729"/>
          </a:xfrm>
          <a:prstGeom prst="roundRect">
            <a:avLst/>
          </a:prstGeom>
          <a:noFill/>
          <a:ln>
            <a:solidFill>
              <a:srgbClr val="002060"/>
            </a:solidFill>
          </a:ln>
        </p:spPr>
        <p:txBody>
          <a:bodyPr wrap="square" rtlCol="0">
            <a:spAutoFit/>
          </a:bodyPr>
          <a:lstStyle/>
          <a:p>
            <a:pPr algn="ctr"/>
            <a:r>
              <a:rPr lang="en-GB" b="1" u="sng"/>
              <a:t>Guiding Principles</a:t>
            </a:r>
          </a:p>
          <a:p>
            <a:endParaRPr lang="en-GB"/>
          </a:p>
          <a:p>
            <a:pPr marL="285750" indent="-285750">
              <a:buFont typeface="Arial" panose="020B0604020202020204" pitchFamily="34" charset="0"/>
              <a:buChar char="•"/>
            </a:pPr>
            <a:r>
              <a:rPr lang="en-GB" sz="1600"/>
              <a:t>Respond with compassion and respect</a:t>
            </a:r>
          </a:p>
          <a:p>
            <a:pPr marL="285750" indent="-285750">
              <a:buFont typeface="Arial" panose="020B0604020202020204" pitchFamily="34" charset="0"/>
              <a:buChar char="•"/>
            </a:pPr>
            <a:r>
              <a:rPr lang="en-GB" sz="1600"/>
              <a:t>Be sensitive to the needs of others</a:t>
            </a:r>
          </a:p>
          <a:p>
            <a:pPr marL="285750" indent="-285750">
              <a:buFont typeface="Arial" panose="020B0604020202020204" pitchFamily="34" charset="0"/>
              <a:buChar char="•"/>
            </a:pPr>
            <a:r>
              <a:rPr lang="en-GB" sz="1600"/>
              <a:t>Ensure timely engagement with the family, staff and students</a:t>
            </a:r>
          </a:p>
          <a:p>
            <a:pPr marL="285750" indent="-285750">
              <a:buFont typeface="Arial" panose="020B0604020202020204" pitchFamily="34" charset="0"/>
              <a:buChar char="•"/>
            </a:pPr>
            <a:r>
              <a:rPr lang="en-GB" sz="1600"/>
              <a:t>Follow established language guidelines when talking about a suspected death by suicide </a:t>
            </a:r>
            <a:r>
              <a:rPr lang="en-GB" sz="1600" u="sng">
                <a:hlinkClick r:id="rId2" action="ppaction://hlinksldjump"/>
              </a:rPr>
              <a:t>found here</a:t>
            </a:r>
            <a:endParaRPr lang="en-GB" sz="1600" u="sng"/>
          </a:p>
          <a:p>
            <a:pPr marL="285750" indent="-285750">
              <a:buFont typeface="Arial" panose="020B0604020202020204" pitchFamily="34" charset="0"/>
              <a:buChar char="•"/>
            </a:pPr>
            <a:r>
              <a:rPr lang="en-GB" sz="1600"/>
              <a:t>Recognise that talking about suicide responsibly does not increase the likelihood of further suicidal behaviours</a:t>
            </a:r>
          </a:p>
          <a:p>
            <a:pPr marL="285750" indent="-285750">
              <a:buFont typeface="Arial" panose="020B0604020202020204" pitchFamily="34" charset="0"/>
              <a:buChar char="•"/>
            </a:pPr>
            <a:r>
              <a:rPr lang="en-GB" sz="1600"/>
              <a:t>Act in accordance with data protection and information sharing protocols, protect the privacy and dignity to those affected</a:t>
            </a:r>
          </a:p>
          <a:p>
            <a:pPr marL="285750" indent="-285750">
              <a:buFont typeface="Arial" panose="020B0604020202020204" pitchFamily="34" charset="0"/>
              <a:buChar char="•"/>
            </a:pPr>
            <a:r>
              <a:rPr lang="en-GB" sz="1600"/>
              <a:t>Ensure that peers and staff are supported and able to access services when suicide bereavement affects them.</a:t>
            </a:r>
          </a:p>
        </p:txBody>
      </p:sp>
      <p:sp>
        <p:nvSpPr>
          <p:cNvPr id="15" name="TextBox 14">
            <a:extLst>
              <a:ext uri="{FF2B5EF4-FFF2-40B4-BE49-F238E27FC236}">
                <a16:creationId xmlns:a16="http://schemas.microsoft.com/office/drawing/2014/main" id="{6AAEF720-5CB3-892C-C6DB-752EAC2F9005}"/>
              </a:ext>
            </a:extLst>
          </p:cNvPr>
          <p:cNvSpPr txBox="1"/>
          <p:nvPr/>
        </p:nvSpPr>
        <p:spPr>
          <a:xfrm>
            <a:off x="0" y="892552"/>
            <a:ext cx="12191998" cy="446276"/>
          </a:xfrm>
          <a:prstGeom prst="rect">
            <a:avLst/>
          </a:prstGeom>
          <a:noFill/>
        </p:spPr>
        <p:txBody>
          <a:bodyPr wrap="square">
            <a:spAutoFit/>
          </a:bodyPr>
          <a:lstStyle/>
          <a:p>
            <a:pPr marL="0" indent="0">
              <a:spcBef>
                <a:spcPts val="0"/>
              </a:spcBef>
              <a:buNone/>
            </a:pPr>
            <a:r>
              <a:rPr lang="en-GB" sz="1100">
                <a:latin typeface="Arial" panose="020B0604020202020204" pitchFamily="34" charset="0"/>
                <a:cs typeface="Arial" panose="020B0604020202020204" pitchFamily="34" charset="0"/>
              </a:rPr>
              <a:t>The table below provides a high level summary of your role as an education setting in supporting the postvention response during the first week. It also highlights the role of the Hampshire County Council and other agencies in supporting you through this process. The guiding principles on the right hand side should be </a:t>
            </a:r>
            <a:r>
              <a:rPr lang="en-GB" sz="1200">
                <a:latin typeface="Arial" panose="020B0604020202020204" pitchFamily="34" charset="0"/>
                <a:cs typeface="Arial" panose="020B0604020202020204" pitchFamily="34" charset="0"/>
              </a:rPr>
              <a:t>kept</a:t>
            </a:r>
            <a:r>
              <a:rPr lang="en-GB" sz="1100">
                <a:latin typeface="Arial" panose="020B0604020202020204" pitchFamily="34" charset="0"/>
                <a:cs typeface="Arial" panose="020B0604020202020204" pitchFamily="34" charset="0"/>
              </a:rPr>
              <a:t> in mind whilst putting in place your postvention response. </a:t>
            </a:r>
          </a:p>
        </p:txBody>
      </p:sp>
      <p:grpSp>
        <p:nvGrpSpPr>
          <p:cNvPr id="2" name="Google Shape;336;p10">
            <a:extLst>
              <a:ext uri="{FF2B5EF4-FFF2-40B4-BE49-F238E27FC236}">
                <a16:creationId xmlns:a16="http://schemas.microsoft.com/office/drawing/2014/main" id="{77BDA47A-CEFB-3D01-2DF5-8B27AE07CCAA}"/>
              </a:ext>
            </a:extLst>
          </p:cNvPr>
          <p:cNvGrpSpPr/>
          <p:nvPr/>
        </p:nvGrpSpPr>
        <p:grpSpPr>
          <a:xfrm>
            <a:off x="8809079" y="55822"/>
            <a:ext cx="3253429" cy="401393"/>
            <a:chOff x="121959" y="6298503"/>
            <a:chExt cx="3253429" cy="401393"/>
          </a:xfrm>
        </p:grpSpPr>
        <p:grpSp>
          <p:nvGrpSpPr>
            <p:cNvPr id="3" name="Google Shape;337;p10">
              <a:extLst>
                <a:ext uri="{FF2B5EF4-FFF2-40B4-BE49-F238E27FC236}">
                  <a16:creationId xmlns:a16="http://schemas.microsoft.com/office/drawing/2014/main" id="{49686107-907C-ED0B-4525-A26DB144F6F3}"/>
                </a:ext>
              </a:extLst>
            </p:cNvPr>
            <p:cNvGrpSpPr/>
            <p:nvPr/>
          </p:nvGrpSpPr>
          <p:grpSpPr>
            <a:xfrm>
              <a:off x="121959" y="6298503"/>
              <a:ext cx="360445" cy="369332"/>
              <a:chOff x="2430842" y="967603"/>
              <a:chExt cx="360445" cy="369332"/>
            </a:xfrm>
          </p:grpSpPr>
          <p:sp>
            <p:nvSpPr>
              <p:cNvPr id="26" name="Google Shape;338;p10">
                <a:extLst>
                  <a:ext uri="{FF2B5EF4-FFF2-40B4-BE49-F238E27FC236}">
                    <a16:creationId xmlns:a16="http://schemas.microsoft.com/office/drawing/2014/main" id="{F4AEA81D-9CBC-977A-51BB-6BE9513E03DF}"/>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339;p10">
                <a:extLst>
                  <a:ext uri="{FF2B5EF4-FFF2-40B4-BE49-F238E27FC236}">
                    <a16:creationId xmlns:a16="http://schemas.microsoft.com/office/drawing/2014/main" id="{8F5ED8B9-26E0-960E-0676-F8068D3D777A}"/>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4" name="Google Shape;340;p10">
              <a:extLst>
                <a:ext uri="{FF2B5EF4-FFF2-40B4-BE49-F238E27FC236}">
                  <a16:creationId xmlns:a16="http://schemas.microsoft.com/office/drawing/2014/main" id="{1120FDBB-2195-E740-1B40-14E36A304AF9}"/>
                </a:ext>
              </a:extLst>
            </p:cNvPr>
            <p:cNvGrpSpPr/>
            <p:nvPr/>
          </p:nvGrpSpPr>
          <p:grpSpPr>
            <a:xfrm>
              <a:off x="590670" y="6305070"/>
              <a:ext cx="360445" cy="369332"/>
              <a:chOff x="2430842" y="967603"/>
              <a:chExt cx="360445" cy="369332"/>
            </a:xfrm>
          </p:grpSpPr>
          <p:sp>
            <p:nvSpPr>
              <p:cNvPr id="24" name="Google Shape;341;p10">
                <a:extLst>
                  <a:ext uri="{FF2B5EF4-FFF2-40B4-BE49-F238E27FC236}">
                    <a16:creationId xmlns:a16="http://schemas.microsoft.com/office/drawing/2014/main" id="{324363E5-6837-147E-D988-26FB6B529770}"/>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342;p10">
                <a:extLst>
                  <a:ext uri="{FF2B5EF4-FFF2-40B4-BE49-F238E27FC236}">
                    <a16:creationId xmlns:a16="http://schemas.microsoft.com/office/drawing/2014/main" id="{BDF43FEA-BB67-0F1B-5BA0-8A2C375D7F17}"/>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6" name="Google Shape;343;p10">
              <a:extLst>
                <a:ext uri="{FF2B5EF4-FFF2-40B4-BE49-F238E27FC236}">
                  <a16:creationId xmlns:a16="http://schemas.microsoft.com/office/drawing/2014/main" id="{8EC9B062-E751-783E-6FD8-3AB3CEBD7053}"/>
                </a:ext>
              </a:extLst>
            </p:cNvPr>
            <p:cNvGrpSpPr/>
            <p:nvPr/>
          </p:nvGrpSpPr>
          <p:grpSpPr>
            <a:xfrm>
              <a:off x="1098941" y="6305070"/>
              <a:ext cx="360445" cy="369332"/>
              <a:chOff x="2430842" y="967603"/>
              <a:chExt cx="360445" cy="369332"/>
            </a:xfrm>
          </p:grpSpPr>
          <p:sp>
            <p:nvSpPr>
              <p:cNvPr id="22" name="Google Shape;344;p10">
                <a:extLst>
                  <a:ext uri="{FF2B5EF4-FFF2-40B4-BE49-F238E27FC236}">
                    <a16:creationId xmlns:a16="http://schemas.microsoft.com/office/drawing/2014/main" id="{19A81FCC-21CF-E4EA-D1A5-3C1E5594A23B}"/>
                  </a:ext>
                </a:extLst>
              </p:cNvPr>
              <p:cNvSpPr/>
              <p:nvPr/>
            </p:nvSpPr>
            <p:spPr>
              <a:xfrm>
                <a:off x="2430842" y="975971"/>
                <a:ext cx="360445" cy="352596"/>
              </a:xfrm>
              <a:prstGeom prst="flowChartConnector">
                <a:avLst/>
              </a:prstGeom>
              <a:solidFill>
                <a:schemeClr val="accent6"/>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345;p10">
                <a:extLst>
                  <a:ext uri="{FF2B5EF4-FFF2-40B4-BE49-F238E27FC236}">
                    <a16:creationId xmlns:a16="http://schemas.microsoft.com/office/drawing/2014/main" id="{B12C441F-7514-5EBC-15AD-561D1A51AEB2}"/>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7" name="Google Shape;346;p10">
              <a:extLst>
                <a:ext uri="{FF2B5EF4-FFF2-40B4-BE49-F238E27FC236}">
                  <a16:creationId xmlns:a16="http://schemas.microsoft.com/office/drawing/2014/main" id="{7313018E-EB1B-8D67-998A-2BD3EFA00365}"/>
                </a:ext>
              </a:extLst>
            </p:cNvPr>
            <p:cNvGrpSpPr/>
            <p:nvPr/>
          </p:nvGrpSpPr>
          <p:grpSpPr>
            <a:xfrm>
              <a:off x="1586056" y="6298503"/>
              <a:ext cx="360445" cy="369332"/>
              <a:chOff x="2430842" y="967603"/>
              <a:chExt cx="360445" cy="369332"/>
            </a:xfrm>
          </p:grpSpPr>
          <p:sp>
            <p:nvSpPr>
              <p:cNvPr id="20" name="Google Shape;347;p10">
                <a:extLst>
                  <a:ext uri="{FF2B5EF4-FFF2-40B4-BE49-F238E27FC236}">
                    <a16:creationId xmlns:a16="http://schemas.microsoft.com/office/drawing/2014/main" id="{ECC52CC4-AAF2-8E94-6C47-F2624FDC7ED8}"/>
                  </a:ext>
                </a:extLst>
              </p:cNvPr>
              <p:cNvSpPr/>
              <p:nvPr/>
            </p:nvSpPr>
            <p:spPr>
              <a:xfrm>
                <a:off x="2430842" y="975971"/>
                <a:ext cx="360445" cy="352596"/>
              </a:xfrm>
              <a:prstGeom prst="flowChartConnector">
                <a:avLst/>
              </a:prstGeom>
              <a:solidFill>
                <a:srgbClr val="5B9BD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348;p10">
                <a:extLst>
                  <a:ext uri="{FF2B5EF4-FFF2-40B4-BE49-F238E27FC236}">
                    <a16:creationId xmlns:a16="http://schemas.microsoft.com/office/drawing/2014/main" id="{6121D0BA-9054-A7DE-A5A3-31676E393D5B}"/>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9" name="Google Shape;349;p10">
              <a:extLst>
                <a:ext uri="{FF2B5EF4-FFF2-40B4-BE49-F238E27FC236}">
                  <a16:creationId xmlns:a16="http://schemas.microsoft.com/office/drawing/2014/main" id="{F9F18984-70AF-F566-798A-262295371304}"/>
                </a:ext>
              </a:extLst>
            </p:cNvPr>
            <p:cNvGrpSpPr/>
            <p:nvPr/>
          </p:nvGrpSpPr>
          <p:grpSpPr>
            <a:xfrm>
              <a:off x="2075923" y="6313828"/>
              <a:ext cx="360445" cy="369332"/>
              <a:chOff x="2430842" y="967603"/>
              <a:chExt cx="360445" cy="369332"/>
            </a:xfrm>
          </p:grpSpPr>
          <p:sp>
            <p:nvSpPr>
              <p:cNvPr id="18" name="Google Shape;350;p10">
                <a:extLst>
                  <a:ext uri="{FF2B5EF4-FFF2-40B4-BE49-F238E27FC236}">
                    <a16:creationId xmlns:a16="http://schemas.microsoft.com/office/drawing/2014/main" id="{8D5A88C3-9F89-96EB-5A25-958A5D745066}"/>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351;p10">
                <a:extLst>
                  <a:ext uri="{FF2B5EF4-FFF2-40B4-BE49-F238E27FC236}">
                    <a16:creationId xmlns:a16="http://schemas.microsoft.com/office/drawing/2014/main" id="{2D8E5678-881F-8BFA-E2C5-24D6C94375B5}"/>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10" name="Google Shape;352;p10">
              <a:extLst>
                <a:ext uri="{FF2B5EF4-FFF2-40B4-BE49-F238E27FC236}">
                  <a16:creationId xmlns:a16="http://schemas.microsoft.com/office/drawing/2014/main" id="{7F357914-DF84-745D-C0B6-171A82987FDB}"/>
                </a:ext>
              </a:extLst>
            </p:cNvPr>
            <p:cNvGrpSpPr/>
            <p:nvPr/>
          </p:nvGrpSpPr>
          <p:grpSpPr>
            <a:xfrm>
              <a:off x="2575268" y="6330564"/>
              <a:ext cx="360445" cy="369332"/>
              <a:chOff x="2450952" y="987900"/>
              <a:chExt cx="360445" cy="369332"/>
            </a:xfrm>
          </p:grpSpPr>
          <p:sp>
            <p:nvSpPr>
              <p:cNvPr id="16" name="Google Shape;353;p10">
                <a:extLst>
                  <a:ext uri="{FF2B5EF4-FFF2-40B4-BE49-F238E27FC236}">
                    <a16:creationId xmlns:a16="http://schemas.microsoft.com/office/drawing/2014/main" id="{38E7D540-3CE6-7C40-6A6E-1E35D33F8A5C}"/>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354;p10">
                <a:extLst>
                  <a:ext uri="{FF2B5EF4-FFF2-40B4-BE49-F238E27FC236}">
                    <a16:creationId xmlns:a16="http://schemas.microsoft.com/office/drawing/2014/main" id="{7FF96534-DE14-60AD-F42B-5FAD31041B0F}"/>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1" name="Google Shape;355;p10">
              <a:extLst>
                <a:ext uri="{FF2B5EF4-FFF2-40B4-BE49-F238E27FC236}">
                  <a16:creationId xmlns:a16="http://schemas.microsoft.com/office/drawing/2014/main" id="{2E690B48-1A5B-C7DD-1422-1BAB9D9D56AF}"/>
                </a:ext>
              </a:extLst>
            </p:cNvPr>
            <p:cNvGrpSpPr/>
            <p:nvPr/>
          </p:nvGrpSpPr>
          <p:grpSpPr>
            <a:xfrm>
              <a:off x="3014943" y="6305070"/>
              <a:ext cx="360445" cy="369332"/>
              <a:chOff x="2430842" y="967603"/>
              <a:chExt cx="360445" cy="369332"/>
            </a:xfrm>
          </p:grpSpPr>
          <p:sp>
            <p:nvSpPr>
              <p:cNvPr id="12" name="Google Shape;356;p10">
                <a:extLst>
                  <a:ext uri="{FF2B5EF4-FFF2-40B4-BE49-F238E27FC236}">
                    <a16:creationId xmlns:a16="http://schemas.microsoft.com/office/drawing/2014/main" id="{C83BEBC2-C20F-631B-9E47-181E3149F3BB}"/>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57;p10">
                <a:extLst>
                  <a:ext uri="{FF2B5EF4-FFF2-40B4-BE49-F238E27FC236}">
                    <a16:creationId xmlns:a16="http://schemas.microsoft.com/office/drawing/2014/main" id="{D47F58A1-FF21-3187-94F4-0B5A5C2E46D9}"/>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8" name="Slide Number Placeholder 27">
            <a:extLst>
              <a:ext uri="{FF2B5EF4-FFF2-40B4-BE49-F238E27FC236}">
                <a16:creationId xmlns:a16="http://schemas.microsoft.com/office/drawing/2014/main" id="{CE3E547A-D694-61E7-E2DD-0BE3CE42AF4C}"/>
              </a:ext>
            </a:extLst>
          </p:cNvPr>
          <p:cNvSpPr>
            <a:spLocks noGrp="1"/>
          </p:cNvSpPr>
          <p:nvPr>
            <p:ph type="sldNum" sz="quarter" idx="12"/>
          </p:nvPr>
        </p:nvSpPr>
        <p:spPr/>
        <p:txBody>
          <a:bodyPr/>
          <a:lstStyle/>
          <a:p>
            <a:fld id="{54D5FAE9-ACED-44FF-B97E-F0BAA2A292A9}" type="slidenum">
              <a:rPr lang="en-GB" smtClean="0"/>
              <a:t>25</a:t>
            </a:fld>
            <a:endParaRPr lang="en-GB"/>
          </a:p>
        </p:txBody>
      </p:sp>
    </p:spTree>
    <p:extLst>
      <p:ext uri="{BB962C8B-B14F-4D97-AF65-F5344CB8AC3E}">
        <p14:creationId xmlns:p14="http://schemas.microsoft.com/office/powerpoint/2010/main" val="2862990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AB3E06-AD7E-EE9E-ADE2-74507E373BDF}"/>
              </a:ext>
            </a:extLst>
          </p:cNvPr>
          <p:cNvSpPr txBox="1"/>
          <p:nvPr/>
        </p:nvSpPr>
        <p:spPr>
          <a:xfrm>
            <a:off x="0" y="-29493"/>
            <a:ext cx="12192000" cy="584775"/>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Week 2 Onwards</a:t>
            </a:r>
          </a:p>
        </p:txBody>
      </p:sp>
      <p:sp>
        <p:nvSpPr>
          <p:cNvPr id="9" name="TextBox 8">
            <a:extLst>
              <a:ext uri="{FF2B5EF4-FFF2-40B4-BE49-F238E27FC236}">
                <a16:creationId xmlns:a16="http://schemas.microsoft.com/office/drawing/2014/main" id="{4286EE29-538B-CFAB-9D40-B6054EECC0B6}"/>
              </a:ext>
            </a:extLst>
          </p:cNvPr>
          <p:cNvSpPr txBox="1"/>
          <p:nvPr/>
        </p:nvSpPr>
        <p:spPr>
          <a:xfrm>
            <a:off x="6592613" y="3939081"/>
            <a:ext cx="4849997" cy="2519839"/>
          </a:xfrm>
          <a:prstGeom prst="roundRect">
            <a:avLst/>
          </a:prstGeom>
          <a:solidFill>
            <a:srgbClr val="DBE6E4"/>
          </a:solidFill>
          <a:ln>
            <a:noFill/>
          </a:ln>
        </p:spPr>
        <p:txBody>
          <a:bodyPr wrap="square" rtlCol="0">
            <a:spAutoFit/>
          </a:bodyPr>
          <a:lstStyle/>
          <a:p>
            <a:r>
              <a:rPr lang="en-GB" sz="1600" b="1"/>
              <a:t>Funerals</a:t>
            </a:r>
          </a:p>
          <a:p>
            <a:r>
              <a:rPr lang="en-GB" sz="1400"/>
              <a:t>Depending on the wishes of the family, the education setting may wish to rend representative/s to attend the funeral service. Samaritans recommends the following:</a:t>
            </a:r>
          </a:p>
          <a:p>
            <a:pPr marL="285750" indent="-285750">
              <a:buFont typeface="Arial" panose="020B0604020202020204" pitchFamily="34" charset="0"/>
              <a:buChar char="•"/>
            </a:pPr>
            <a:r>
              <a:rPr lang="en-GB" sz="1400"/>
              <a:t>Parents or guardians accompany students who want to attend.</a:t>
            </a:r>
          </a:p>
          <a:p>
            <a:pPr marL="285750" indent="-285750">
              <a:buFont typeface="Arial" panose="020B0604020202020204" pitchFamily="34" charset="0"/>
              <a:buChar char="•"/>
            </a:pPr>
            <a:r>
              <a:rPr lang="en-GB" sz="1400"/>
              <a:t>Those who don’t attend should have normal classes to go to.</a:t>
            </a:r>
          </a:p>
          <a:p>
            <a:pPr marL="285750" indent="-285750">
              <a:buFont typeface="Arial" panose="020B0604020202020204" pitchFamily="34" charset="0"/>
              <a:buChar char="•"/>
            </a:pPr>
            <a:r>
              <a:rPr lang="en-GB" sz="1400"/>
              <a:t>If appropriate, engage the faith leader prior to the funeral to suggest that </a:t>
            </a:r>
          </a:p>
        </p:txBody>
      </p:sp>
      <p:sp>
        <p:nvSpPr>
          <p:cNvPr id="2" name="TextBox 1">
            <a:extLst>
              <a:ext uri="{FF2B5EF4-FFF2-40B4-BE49-F238E27FC236}">
                <a16:creationId xmlns:a16="http://schemas.microsoft.com/office/drawing/2014/main" id="{5BF54ECB-C51B-4FF3-823F-8C11EED6EC6D}"/>
              </a:ext>
            </a:extLst>
          </p:cNvPr>
          <p:cNvSpPr txBox="1"/>
          <p:nvPr/>
        </p:nvSpPr>
        <p:spPr>
          <a:xfrm>
            <a:off x="160593" y="3712245"/>
            <a:ext cx="6005349" cy="2996565"/>
          </a:xfrm>
          <a:prstGeom prst="roundRect">
            <a:avLst/>
          </a:prstGeom>
          <a:solidFill>
            <a:srgbClr val="DBE6E4"/>
          </a:solidFill>
          <a:ln>
            <a:noFill/>
          </a:ln>
        </p:spPr>
        <p:txBody>
          <a:bodyPr wrap="square" rtlCol="0">
            <a:spAutoFit/>
          </a:bodyPr>
          <a:lstStyle/>
          <a:p>
            <a:r>
              <a:rPr lang="en-GB" sz="1600" b="1"/>
              <a:t>Memorials</a:t>
            </a:r>
          </a:p>
          <a:p>
            <a:r>
              <a:rPr lang="en-GB" sz="1400"/>
              <a:t>Memorials should be handled with great care and sensitivity. It is important to acknowledge the desire for the memorial but also recognise the potential risk of glamorising and sensationalising a suspected suicide death. This can unintentionally increase the risk of others taking their own lives. Please ensure you set an appropriate time limit to the memorial (no more than two weeks) and strive to treat all deaths in the same way</a:t>
            </a:r>
          </a:p>
          <a:p>
            <a:endParaRPr lang="en-GB" sz="1400"/>
          </a:p>
          <a:p>
            <a:r>
              <a:rPr lang="en-GB" sz="1400"/>
              <a:t>In the longer term, memorials can be organised (tree/plant/plaque etc.)</a:t>
            </a:r>
          </a:p>
          <a:p>
            <a:endParaRPr lang="en-GB" sz="1400"/>
          </a:p>
          <a:p>
            <a:r>
              <a:rPr lang="en-GB" sz="1400"/>
              <a:t>Sending a card to the parents/family one year after the incident can be a supportive gesture and one that may be appreciated.</a:t>
            </a:r>
          </a:p>
        </p:txBody>
      </p:sp>
      <p:sp>
        <p:nvSpPr>
          <p:cNvPr id="4" name="TextBox 3">
            <a:extLst>
              <a:ext uri="{FF2B5EF4-FFF2-40B4-BE49-F238E27FC236}">
                <a16:creationId xmlns:a16="http://schemas.microsoft.com/office/drawing/2014/main" id="{8031F800-54BD-6166-5056-3C10198FCBA2}"/>
              </a:ext>
            </a:extLst>
          </p:cNvPr>
          <p:cNvSpPr txBox="1"/>
          <p:nvPr/>
        </p:nvSpPr>
        <p:spPr>
          <a:xfrm>
            <a:off x="109701" y="3342913"/>
            <a:ext cx="11921706" cy="369332"/>
          </a:xfrm>
          <a:prstGeom prst="rect">
            <a:avLst/>
          </a:prstGeom>
          <a:noFill/>
        </p:spPr>
        <p:txBody>
          <a:bodyPr wrap="square">
            <a:spAutoFit/>
          </a:bodyPr>
          <a:lstStyle/>
          <a:p>
            <a:r>
              <a:rPr lang="en-GB" sz="1800"/>
              <a:t>The guidance below is from the </a:t>
            </a:r>
            <a:r>
              <a:rPr lang="en-GB" sz="1800">
                <a:solidFill>
                  <a:srgbClr val="C00000"/>
                </a:solidFill>
                <a:hlinkClick r:id="rId3"/>
              </a:rPr>
              <a:t>Samaritans Steps by Step Guide</a:t>
            </a:r>
            <a:r>
              <a:rPr lang="en-GB" sz="1800">
                <a:solidFill>
                  <a:srgbClr val="C00000"/>
                </a:solidFill>
              </a:rPr>
              <a:t>.</a:t>
            </a:r>
          </a:p>
        </p:txBody>
      </p:sp>
      <p:sp>
        <p:nvSpPr>
          <p:cNvPr id="5" name="Content Placeholder 2">
            <a:extLst>
              <a:ext uri="{FF2B5EF4-FFF2-40B4-BE49-F238E27FC236}">
                <a16:creationId xmlns:a16="http://schemas.microsoft.com/office/drawing/2014/main" id="{13B7D65B-FDEC-2128-ACF8-6531843E369B}"/>
              </a:ext>
            </a:extLst>
          </p:cNvPr>
          <p:cNvSpPr>
            <a:spLocks noGrp="1"/>
          </p:cNvSpPr>
          <p:nvPr>
            <p:ph idx="1"/>
          </p:nvPr>
        </p:nvSpPr>
        <p:spPr>
          <a:xfrm>
            <a:off x="78600" y="659941"/>
            <a:ext cx="11983908" cy="2268700"/>
          </a:xfrm>
          <a:prstGeom prst="roundRect">
            <a:avLst/>
          </a:prstGeom>
          <a:solidFill>
            <a:srgbClr val="DBE6E4"/>
          </a:solidFill>
          <a:ln>
            <a:noFill/>
          </a:ln>
        </p:spPr>
        <p:txBody>
          <a:bodyPr vert="horz" lIns="91440" tIns="45720" rIns="91440" bIns="45720" rtlCol="0" anchor="t">
            <a:normAutofit fontScale="92500" lnSpcReduction="10000"/>
          </a:bodyPr>
          <a:lstStyle/>
          <a:p>
            <a:pPr marL="0" indent="0">
              <a:buNone/>
            </a:pPr>
            <a:r>
              <a:rPr lang="en-GB" sz="1600" dirty="0">
                <a:latin typeface="Arial" panose="020B0604020202020204" pitchFamily="34" charset="0"/>
                <a:cs typeface="Arial" panose="020B0604020202020204" pitchFamily="34" charset="0"/>
              </a:rPr>
              <a:t>Following your immediate response, it is important that students and staff continue to feel supported. People may also be looking for ways to come together to pay tribute and your setting can provide appropriate guidance and support for funerals, memorials and key dates. Continue to use the guidance provided on </a:t>
            </a:r>
            <a:r>
              <a:rPr lang="en-GB" sz="1600" dirty="0">
                <a:latin typeface="Arial" panose="020B0604020202020204" pitchFamily="34" charset="0"/>
                <a:cs typeface="Arial" panose="020B0604020202020204" pitchFamily="34" charset="0"/>
                <a:hlinkClick r:id="rId4" action="ppaction://hlinksldjump"/>
              </a:rPr>
              <a:t>page 22 </a:t>
            </a:r>
            <a:r>
              <a:rPr lang="en-GB" sz="1600" dirty="0">
                <a:latin typeface="Arial" panose="020B0604020202020204" pitchFamily="34" charset="0"/>
                <a:cs typeface="Arial" panose="020B0604020202020204" pitchFamily="34" charset="0"/>
              </a:rPr>
              <a:t>when identifying children and young people at risk of suicide and self-harm. </a:t>
            </a:r>
          </a:p>
          <a:p>
            <a:pPr marL="0" indent="0">
              <a:buNone/>
            </a:pPr>
            <a:r>
              <a:rPr lang="en-GB" sz="1600" dirty="0">
                <a:latin typeface="Arial" panose="020B0604020202020204" pitchFamily="34" charset="0"/>
                <a:cs typeface="Arial" panose="020B0604020202020204" pitchFamily="34" charset="0"/>
              </a:rPr>
              <a:t>You may also wish to consider suicide prevention training outlined on </a:t>
            </a:r>
            <a:r>
              <a:rPr lang="en-GB" sz="1600" dirty="0">
                <a:latin typeface="Arial" panose="020B0604020202020204" pitchFamily="34" charset="0"/>
                <a:cs typeface="Arial" panose="020B0604020202020204" pitchFamily="34" charset="0"/>
                <a:hlinkClick r:id="rId5" action="ppaction://hlinksldjump"/>
              </a:rPr>
              <a:t>page 32</a:t>
            </a:r>
            <a:r>
              <a:rPr lang="en-GB" sz="1600" u="sng" dirty="0">
                <a:latin typeface="Arial" panose="020B0604020202020204" pitchFamily="34" charset="0"/>
                <a:cs typeface="Arial" panose="020B0604020202020204" pitchFamily="34" charset="0"/>
                <a:hlinkClick r:id="rId5" action="ppaction://hlinksldjump"/>
              </a:rPr>
              <a:t> </a:t>
            </a:r>
            <a:r>
              <a:rPr lang="en-GB" sz="1600" dirty="0">
                <a:latin typeface="Arial" panose="020B0604020202020204" pitchFamily="34" charset="0"/>
                <a:cs typeface="Arial" panose="020B0604020202020204" pitchFamily="34" charset="0"/>
              </a:rPr>
              <a:t>or explore opportunities to put in place a service level agreement with Hampshire and Isle of Wight Educational Psychology Service in the future. </a:t>
            </a:r>
          </a:p>
          <a:p>
            <a:pPr marL="0" indent="0">
              <a:buNone/>
            </a:pPr>
            <a:r>
              <a:rPr lang="en-GB" sz="1600" dirty="0">
                <a:latin typeface="Arial" panose="020B0604020202020204" pitchFamily="34" charset="0"/>
                <a:cs typeface="Arial" panose="020B0604020202020204" pitchFamily="34" charset="0"/>
              </a:rPr>
              <a:t>Irrespective of whether your setting has a mental health support team, your setting can also choose to attend a locality Mental Health Forum which is organised by Hampshire CAMHS. The Mental Health Forum offers a unique opportunity for education professionals to come together to collaboratively explore mental health best practice. Facilitated by CAMHS clinicians, the half-termly forums provide a safe space for confidential case discussions to be held within school settings. </a:t>
            </a:r>
          </a:p>
          <a:p>
            <a:pPr marL="0" indent="0">
              <a:buNone/>
            </a:pPr>
            <a:endParaRPr lang="en-GB" sz="1400" dirty="0">
              <a:latin typeface="Arial"/>
              <a:cs typeface="Arial"/>
            </a:endParaRPr>
          </a:p>
          <a:p>
            <a:pPr marL="228600" indent="-228600"/>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0A25ACC-4688-1083-2BE5-517454A38310}"/>
              </a:ext>
            </a:extLst>
          </p:cNvPr>
          <p:cNvSpPr txBox="1"/>
          <p:nvPr/>
        </p:nvSpPr>
        <p:spPr>
          <a:xfrm>
            <a:off x="0" y="3043444"/>
            <a:ext cx="3853113" cy="369332"/>
          </a:xfrm>
          <a:prstGeom prst="rect">
            <a:avLst/>
          </a:prstGeom>
          <a:noFill/>
        </p:spPr>
        <p:txBody>
          <a:bodyPr wrap="square">
            <a:spAutoFit/>
          </a:bodyPr>
          <a:lstStyle/>
          <a:p>
            <a:pPr algn="ctr"/>
            <a:r>
              <a:rPr lang="en-GB" b="1" u="sng"/>
              <a:t>Guidance on Memorials and Funerals</a:t>
            </a:r>
          </a:p>
        </p:txBody>
      </p:sp>
      <p:grpSp>
        <p:nvGrpSpPr>
          <p:cNvPr id="54" name="Google Shape;336;p10">
            <a:extLst>
              <a:ext uri="{FF2B5EF4-FFF2-40B4-BE49-F238E27FC236}">
                <a16:creationId xmlns:a16="http://schemas.microsoft.com/office/drawing/2014/main" id="{1158E0ED-9764-07AE-0270-2B847A7E8DE6}"/>
              </a:ext>
            </a:extLst>
          </p:cNvPr>
          <p:cNvGrpSpPr/>
          <p:nvPr/>
        </p:nvGrpSpPr>
        <p:grpSpPr>
          <a:xfrm>
            <a:off x="8809079" y="55822"/>
            <a:ext cx="3253429" cy="401393"/>
            <a:chOff x="121959" y="6298503"/>
            <a:chExt cx="3253429" cy="401393"/>
          </a:xfrm>
        </p:grpSpPr>
        <p:grpSp>
          <p:nvGrpSpPr>
            <p:cNvPr id="55" name="Google Shape;337;p10">
              <a:extLst>
                <a:ext uri="{FF2B5EF4-FFF2-40B4-BE49-F238E27FC236}">
                  <a16:creationId xmlns:a16="http://schemas.microsoft.com/office/drawing/2014/main" id="{E57147E8-2E06-77EB-7339-5568B3DDBA1B}"/>
                </a:ext>
              </a:extLst>
            </p:cNvPr>
            <p:cNvGrpSpPr/>
            <p:nvPr/>
          </p:nvGrpSpPr>
          <p:grpSpPr>
            <a:xfrm>
              <a:off x="121959" y="6298503"/>
              <a:ext cx="360445" cy="369332"/>
              <a:chOff x="2430842" y="967603"/>
              <a:chExt cx="360445" cy="369332"/>
            </a:xfrm>
          </p:grpSpPr>
          <p:sp>
            <p:nvSpPr>
              <p:cNvPr id="74" name="Google Shape;338;p10">
                <a:extLst>
                  <a:ext uri="{FF2B5EF4-FFF2-40B4-BE49-F238E27FC236}">
                    <a16:creationId xmlns:a16="http://schemas.microsoft.com/office/drawing/2014/main" id="{24E04485-F5F6-AB4A-C1BF-CB32A0B508C5}"/>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339;p10">
                <a:extLst>
                  <a:ext uri="{FF2B5EF4-FFF2-40B4-BE49-F238E27FC236}">
                    <a16:creationId xmlns:a16="http://schemas.microsoft.com/office/drawing/2014/main" id="{E687F646-6E3F-BD82-BE8C-3C2C53A17EB9}"/>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56" name="Google Shape;340;p10">
              <a:extLst>
                <a:ext uri="{FF2B5EF4-FFF2-40B4-BE49-F238E27FC236}">
                  <a16:creationId xmlns:a16="http://schemas.microsoft.com/office/drawing/2014/main" id="{3995D78B-B71D-3849-9503-E6983C8CB140}"/>
                </a:ext>
              </a:extLst>
            </p:cNvPr>
            <p:cNvGrpSpPr/>
            <p:nvPr/>
          </p:nvGrpSpPr>
          <p:grpSpPr>
            <a:xfrm>
              <a:off x="590670" y="6305070"/>
              <a:ext cx="360445" cy="369332"/>
              <a:chOff x="2430842" y="967603"/>
              <a:chExt cx="360445" cy="369332"/>
            </a:xfrm>
          </p:grpSpPr>
          <p:sp>
            <p:nvSpPr>
              <p:cNvPr id="72" name="Google Shape;341;p10">
                <a:extLst>
                  <a:ext uri="{FF2B5EF4-FFF2-40B4-BE49-F238E27FC236}">
                    <a16:creationId xmlns:a16="http://schemas.microsoft.com/office/drawing/2014/main" id="{F3421CBF-DDDC-A45A-F128-6AE41A5D5105}"/>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342;p10">
                <a:extLst>
                  <a:ext uri="{FF2B5EF4-FFF2-40B4-BE49-F238E27FC236}">
                    <a16:creationId xmlns:a16="http://schemas.microsoft.com/office/drawing/2014/main" id="{AE29CEF9-BF53-954A-3C51-6558C0835336}"/>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57" name="Google Shape;343;p10">
              <a:extLst>
                <a:ext uri="{FF2B5EF4-FFF2-40B4-BE49-F238E27FC236}">
                  <a16:creationId xmlns:a16="http://schemas.microsoft.com/office/drawing/2014/main" id="{A98128F6-C1E1-DB43-C53D-545FEA2E5996}"/>
                </a:ext>
              </a:extLst>
            </p:cNvPr>
            <p:cNvGrpSpPr/>
            <p:nvPr/>
          </p:nvGrpSpPr>
          <p:grpSpPr>
            <a:xfrm>
              <a:off x="1098941" y="6305070"/>
              <a:ext cx="360445" cy="369332"/>
              <a:chOff x="2430842" y="967603"/>
              <a:chExt cx="360445" cy="369332"/>
            </a:xfrm>
          </p:grpSpPr>
          <p:sp>
            <p:nvSpPr>
              <p:cNvPr id="70" name="Google Shape;344;p10">
                <a:extLst>
                  <a:ext uri="{FF2B5EF4-FFF2-40B4-BE49-F238E27FC236}">
                    <a16:creationId xmlns:a16="http://schemas.microsoft.com/office/drawing/2014/main" id="{FDAF0A35-F835-E745-E2F2-A82CF23A51EF}"/>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345;p10">
                <a:extLst>
                  <a:ext uri="{FF2B5EF4-FFF2-40B4-BE49-F238E27FC236}">
                    <a16:creationId xmlns:a16="http://schemas.microsoft.com/office/drawing/2014/main" id="{9F2D1739-41C5-3DF5-6289-8D2FD025B037}"/>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58" name="Google Shape;346;p10">
              <a:extLst>
                <a:ext uri="{FF2B5EF4-FFF2-40B4-BE49-F238E27FC236}">
                  <a16:creationId xmlns:a16="http://schemas.microsoft.com/office/drawing/2014/main" id="{C96D6916-E484-B6A4-C3EE-B6FC3CE7AEEA}"/>
                </a:ext>
              </a:extLst>
            </p:cNvPr>
            <p:cNvGrpSpPr/>
            <p:nvPr/>
          </p:nvGrpSpPr>
          <p:grpSpPr>
            <a:xfrm>
              <a:off x="1586056" y="6298503"/>
              <a:ext cx="360445" cy="369332"/>
              <a:chOff x="2430842" y="967603"/>
              <a:chExt cx="360445" cy="369332"/>
            </a:xfrm>
          </p:grpSpPr>
          <p:sp>
            <p:nvSpPr>
              <p:cNvPr id="68" name="Google Shape;347;p10">
                <a:extLst>
                  <a:ext uri="{FF2B5EF4-FFF2-40B4-BE49-F238E27FC236}">
                    <a16:creationId xmlns:a16="http://schemas.microsoft.com/office/drawing/2014/main" id="{52107AFE-0BFC-D411-2A00-8C9A1EF85B75}"/>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348;p10">
                <a:extLst>
                  <a:ext uri="{FF2B5EF4-FFF2-40B4-BE49-F238E27FC236}">
                    <a16:creationId xmlns:a16="http://schemas.microsoft.com/office/drawing/2014/main" id="{30CC279E-AD28-54B9-5036-60A4B9597482}"/>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59" name="Google Shape;349;p10">
              <a:extLst>
                <a:ext uri="{FF2B5EF4-FFF2-40B4-BE49-F238E27FC236}">
                  <a16:creationId xmlns:a16="http://schemas.microsoft.com/office/drawing/2014/main" id="{6F510A89-BCB8-6FC5-7070-FF2880A1FE62}"/>
                </a:ext>
              </a:extLst>
            </p:cNvPr>
            <p:cNvGrpSpPr/>
            <p:nvPr/>
          </p:nvGrpSpPr>
          <p:grpSpPr>
            <a:xfrm>
              <a:off x="2075923" y="6313828"/>
              <a:ext cx="360445" cy="369332"/>
              <a:chOff x="2430842" y="967603"/>
              <a:chExt cx="360445" cy="369332"/>
            </a:xfrm>
          </p:grpSpPr>
          <p:sp>
            <p:nvSpPr>
              <p:cNvPr id="66" name="Google Shape;350;p10">
                <a:extLst>
                  <a:ext uri="{FF2B5EF4-FFF2-40B4-BE49-F238E27FC236}">
                    <a16:creationId xmlns:a16="http://schemas.microsoft.com/office/drawing/2014/main" id="{BE67143A-7BE6-01BF-62C1-6AD95E887279}"/>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351;p10">
                <a:extLst>
                  <a:ext uri="{FF2B5EF4-FFF2-40B4-BE49-F238E27FC236}">
                    <a16:creationId xmlns:a16="http://schemas.microsoft.com/office/drawing/2014/main" id="{3AADE6E6-B01A-A5E2-B3E5-788D200B9D5F}"/>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60" name="Google Shape;352;p10">
              <a:extLst>
                <a:ext uri="{FF2B5EF4-FFF2-40B4-BE49-F238E27FC236}">
                  <a16:creationId xmlns:a16="http://schemas.microsoft.com/office/drawing/2014/main" id="{7FF468FF-7176-344D-D30B-F20A2229C9D7}"/>
                </a:ext>
              </a:extLst>
            </p:cNvPr>
            <p:cNvGrpSpPr/>
            <p:nvPr/>
          </p:nvGrpSpPr>
          <p:grpSpPr>
            <a:xfrm>
              <a:off x="2575268" y="6330564"/>
              <a:ext cx="360445" cy="369332"/>
              <a:chOff x="2450952" y="987900"/>
              <a:chExt cx="360445" cy="369332"/>
            </a:xfrm>
          </p:grpSpPr>
          <p:sp>
            <p:nvSpPr>
              <p:cNvPr id="64" name="Google Shape;353;p10">
                <a:extLst>
                  <a:ext uri="{FF2B5EF4-FFF2-40B4-BE49-F238E27FC236}">
                    <a16:creationId xmlns:a16="http://schemas.microsoft.com/office/drawing/2014/main" id="{E67EF3F4-7AD7-7AA0-C449-CFEEE4DE346E}"/>
                  </a:ext>
                </a:extLst>
              </p:cNvPr>
              <p:cNvSpPr/>
              <p:nvPr/>
            </p:nvSpPr>
            <p:spPr>
              <a:xfrm>
                <a:off x="2450952" y="987900"/>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354;p10">
                <a:extLst>
                  <a:ext uri="{FF2B5EF4-FFF2-40B4-BE49-F238E27FC236}">
                    <a16:creationId xmlns:a16="http://schemas.microsoft.com/office/drawing/2014/main" id="{4C724F8D-AAC3-D09D-5D6C-4FB1EBA3880F}"/>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61" name="Google Shape;355;p10">
              <a:extLst>
                <a:ext uri="{FF2B5EF4-FFF2-40B4-BE49-F238E27FC236}">
                  <a16:creationId xmlns:a16="http://schemas.microsoft.com/office/drawing/2014/main" id="{17020AB6-3945-CAB6-CD16-9BB0EE20007A}"/>
                </a:ext>
              </a:extLst>
            </p:cNvPr>
            <p:cNvGrpSpPr/>
            <p:nvPr/>
          </p:nvGrpSpPr>
          <p:grpSpPr>
            <a:xfrm>
              <a:off x="3014943" y="6305070"/>
              <a:ext cx="360445" cy="369332"/>
              <a:chOff x="2430842" y="967603"/>
              <a:chExt cx="360445" cy="369332"/>
            </a:xfrm>
          </p:grpSpPr>
          <p:sp>
            <p:nvSpPr>
              <p:cNvPr id="62" name="Google Shape;356;p10">
                <a:extLst>
                  <a:ext uri="{FF2B5EF4-FFF2-40B4-BE49-F238E27FC236}">
                    <a16:creationId xmlns:a16="http://schemas.microsoft.com/office/drawing/2014/main" id="{0A3D4716-2500-04E7-447C-25AB6E432D03}"/>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357;p10">
                <a:extLst>
                  <a:ext uri="{FF2B5EF4-FFF2-40B4-BE49-F238E27FC236}">
                    <a16:creationId xmlns:a16="http://schemas.microsoft.com/office/drawing/2014/main" id="{ECEC24F6-F0CD-7B64-A79C-3CC79ED20C20}"/>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3" name="Slide Number Placeholder 2">
            <a:extLst>
              <a:ext uri="{FF2B5EF4-FFF2-40B4-BE49-F238E27FC236}">
                <a16:creationId xmlns:a16="http://schemas.microsoft.com/office/drawing/2014/main" id="{C7F2FB18-A281-070D-659F-A6235268666C}"/>
              </a:ext>
            </a:extLst>
          </p:cNvPr>
          <p:cNvSpPr>
            <a:spLocks noGrp="1"/>
          </p:cNvSpPr>
          <p:nvPr>
            <p:ph type="sldNum" sz="quarter" idx="12"/>
          </p:nvPr>
        </p:nvSpPr>
        <p:spPr/>
        <p:txBody>
          <a:bodyPr/>
          <a:lstStyle/>
          <a:p>
            <a:fld id="{54D5FAE9-ACED-44FF-B97E-F0BAA2A292A9}" type="slidenum">
              <a:rPr lang="en-GB" smtClean="0"/>
              <a:t>26</a:t>
            </a:fld>
            <a:endParaRPr lang="en-GB"/>
          </a:p>
        </p:txBody>
      </p:sp>
    </p:spTree>
    <p:extLst>
      <p:ext uri="{BB962C8B-B14F-4D97-AF65-F5344CB8AC3E}">
        <p14:creationId xmlns:p14="http://schemas.microsoft.com/office/powerpoint/2010/main" val="1919172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AB3E06-AD7E-EE9E-ADE2-74507E373BDF}"/>
              </a:ext>
            </a:extLst>
          </p:cNvPr>
          <p:cNvSpPr txBox="1"/>
          <p:nvPr/>
        </p:nvSpPr>
        <p:spPr>
          <a:xfrm>
            <a:off x="0" y="-29493"/>
            <a:ext cx="12192000" cy="892552"/>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Reviewing, evaluating &amp; learning</a:t>
            </a:r>
          </a:p>
          <a:p>
            <a:r>
              <a:rPr lang="en-GB" sz="2000" b="1">
                <a:solidFill>
                  <a:schemeClr val="bg1"/>
                </a:solidFill>
              </a:rPr>
              <a:t>Within 6 months</a:t>
            </a:r>
          </a:p>
        </p:txBody>
      </p:sp>
      <p:sp>
        <p:nvSpPr>
          <p:cNvPr id="8" name="TextBox 7">
            <a:extLst>
              <a:ext uri="{FF2B5EF4-FFF2-40B4-BE49-F238E27FC236}">
                <a16:creationId xmlns:a16="http://schemas.microsoft.com/office/drawing/2014/main" id="{84DAA636-D853-3234-F13C-004A33491A1D}"/>
              </a:ext>
            </a:extLst>
          </p:cNvPr>
          <p:cNvSpPr txBox="1"/>
          <p:nvPr/>
        </p:nvSpPr>
        <p:spPr>
          <a:xfrm>
            <a:off x="380136" y="2192922"/>
            <a:ext cx="5715863" cy="4290536"/>
          </a:xfrm>
          <a:prstGeom prst="roundRect">
            <a:avLst/>
          </a:prstGeom>
          <a:solidFill>
            <a:srgbClr val="DBE6E4"/>
          </a:solidFill>
          <a:ln>
            <a:noFill/>
          </a:ln>
        </p:spPr>
        <p:txBody>
          <a:bodyPr wrap="square" lIns="91440" tIns="45720" rIns="91440" bIns="45720" rtlCol="0" anchor="t">
            <a:spAutoFit/>
          </a:bodyPr>
          <a:lstStyle/>
          <a:p>
            <a:pPr algn="ctr"/>
            <a:r>
              <a:rPr lang="en-GB" b="1" u="sng" dirty="0"/>
              <a:t>Key Questions</a:t>
            </a:r>
          </a:p>
          <a:p>
            <a:endParaRPr lang="en-GB" dirty="0"/>
          </a:p>
          <a:p>
            <a:pPr marL="285750" indent="-285750">
              <a:buFont typeface="Arial" panose="020B0604020202020204" pitchFamily="34" charset="0"/>
              <a:buChar char="•"/>
            </a:pPr>
            <a:r>
              <a:rPr lang="en-GB" sz="1400" dirty="0"/>
              <a:t>Ask whether the relevant policies and procedures were effective. Did staff use them? Were they fit for purpose?</a:t>
            </a:r>
            <a:endParaRPr lang="en-GB" sz="1400" dirty="0">
              <a:cs typeface="Calibri"/>
            </a:endParaRPr>
          </a:p>
          <a:p>
            <a:pPr marL="285750" indent="-285750">
              <a:buFont typeface="Arial" panose="020B0604020202020204" pitchFamily="34" charset="0"/>
              <a:buChar char="•"/>
            </a:pPr>
            <a:r>
              <a:rPr lang="en-GB" sz="1400" dirty="0"/>
              <a:t>Was the support available for students and staff sufficient? </a:t>
            </a:r>
          </a:p>
          <a:p>
            <a:pPr marL="285750" indent="-285750">
              <a:buFont typeface="Arial" panose="020B0604020202020204" pitchFamily="34" charset="0"/>
              <a:buChar char="•"/>
            </a:pPr>
            <a:r>
              <a:rPr lang="en-GB" sz="1400" dirty="0"/>
              <a:t>What other support would you have liked from supporting agencies? </a:t>
            </a:r>
            <a:endParaRPr lang="en-GB" sz="1400" dirty="0">
              <a:cs typeface="Calibri"/>
            </a:endParaRPr>
          </a:p>
          <a:p>
            <a:pPr marL="285750" indent="-285750">
              <a:buFont typeface="Arial" panose="020B0604020202020204" pitchFamily="34" charset="0"/>
              <a:buChar char="•"/>
            </a:pPr>
            <a:r>
              <a:rPr lang="en-GB" sz="1400" dirty="0"/>
              <a:t>After the immediate response, was support sufficient? </a:t>
            </a:r>
            <a:endParaRPr lang="en-GB" sz="1400" dirty="0">
              <a:cs typeface="Calibri"/>
            </a:endParaRPr>
          </a:p>
          <a:p>
            <a:pPr marL="285750" indent="-285750">
              <a:buFont typeface="Arial" panose="020B0604020202020204" pitchFamily="34" charset="0"/>
              <a:buChar char="•"/>
            </a:pPr>
            <a:r>
              <a:rPr lang="en-GB" sz="1400" dirty="0"/>
              <a:t>Samaritans Step by Step can provide expert support to settings reviewing a response and developing/improving their postvention plan. Call 0808 168 2528.</a:t>
            </a:r>
            <a:endParaRPr lang="en-GB" sz="1400" dirty="0">
              <a:cs typeface="Calibri"/>
            </a:endParaRPr>
          </a:p>
          <a:p>
            <a:endParaRPr lang="en-GB" sz="1400" dirty="0"/>
          </a:p>
          <a:p>
            <a:pPr marL="285750" indent="-285750">
              <a:buFont typeface="Arial" panose="020B0604020202020204" pitchFamily="34" charset="0"/>
              <a:buChar char="•"/>
            </a:pPr>
            <a:r>
              <a:rPr lang="en-GB" sz="1400" b="1" dirty="0"/>
              <a:t>Recommendations: </a:t>
            </a:r>
            <a:r>
              <a:rPr lang="en-GB" sz="1400" dirty="0"/>
              <a:t>Share any feedback about the postvention process with Hampshire County Council Public Health so that it can be incorporated into future responses. </a:t>
            </a:r>
            <a:endParaRPr lang="en-GB" sz="1400" dirty="0">
              <a:cs typeface="Calibri"/>
            </a:endParaRPr>
          </a:p>
          <a:p>
            <a:pPr marL="285750" indent="-285750">
              <a:buFont typeface="Arial" panose="020B0604020202020204" pitchFamily="34" charset="0"/>
              <a:buChar char="•"/>
            </a:pPr>
            <a:r>
              <a:rPr lang="en-GB" sz="1400" dirty="0"/>
              <a:t>You can get in touch with Public Health at </a:t>
            </a:r>
            <a:r>
              <a:rPr lang="en-GB" sz="1400" dirty="0">
                <a:hlinkClick r:id="rId3"/>
              </a:rPr>
              <a:t>publichealthhampshire@hants.gov.uk</a:t>
            </a:r>
            <a:r>
              <a:rPr lang="en-GB" sz="1400" dirty="0"/>
              <a:t> </a:t>
            </a:r>
            <a:endParaRPr lang="en-GB" sz="1400" dirty="0">
              <a:cs typeface="Calibri"/>
            </a:endParaRPr>
          </a:p>
        </p:txBody>
      </p:sp>
      <p:sp>
        <p:nvSpPr>
          <p:cNvPr id="15" name="TextBox 14">
            <a:extLst>
              <a:ext uri="{FF2B5EF4-FFF2-40B4-BE49-F238E27FC236}">
                <a16:creationId xmlns:a16="http://schemas.microsoft.com/office/drawing/2014/main" id="{6AAEF720-5CB3-892C-C6DB-752EAC2F9005}"/>
              </a:ext>
            </a:extLst>
          </p:cNvPr>
          <p:cNvSpPr txBox="1"/>
          <p:nvPr/>
        </p:nvSpPr>
        <p:spPr>
          <a:xfrm>
            <a:off x="0" y="892552"/>
            <a:ext cx="12191998" cy="1169551"/>
          </a:xfrm>
          <a:prstGeom prst="rect">
            <a:avLst/>
          </a:prstGeom>
          <a:noFill/>
        </p:spPr>
        <p:txBody>
          <a:bodyPr wrap="square">
            <a:spAutoFit/>
          </a:bodyPr>
          <a:lstStyle/>
          <a:p>
            <a:pPr marL="0" indent="0">
              <a:spcBef>
                <a:spcPts val="0"/>
              </a:spcBef>
              <a:buNone/>
            </a:pPr>
            <a:r>
              <a:rPr lang="en-GB" sz="1400">
                <a:latin typeface="Arial" panose="020B0604020202020204" pitchFamily="34" charset="0"/>
                <a:cs typeface="Arial" panose="020B0604020202020204" pitchFamily="34" charset="0"/>
              </a:rPr>
              <a:t>Following a serious incident, it is important to take the time to reflect on what has happened and the effectiveness of the postvention response. There will be recommendations that come from the JAR, however, it is also useful for individual schools and colleges that have implemented a postvention response to reflect on what worked well and what could have been better. We have provided a few prompts for your postvention response team to consider. Please share feedback with Hampshire Public Health so that we can use this feedback to inform iterations of this document. Any recommendations should also be fed into your internal suicide prevention and postvention policy.</a:t>
            </a:r>
          </a:p>
        </p:txBody>
      </p:sp>
      <p:pic>
        <p:nvPicPr>
          <p:cNvPr id="28" name="Picture 27">
            <a:extLst>
              <a:ext uri="{FF2B5EF4-FFF2-40B4-BE49-F238E27FC236}">
                <a16:creationId xmlns:a16="http://schemas.microsoft.com/office/drawing/2014/main" id="{24137C0E-2120-F7FF-7EC8-BE37EF27B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6339" y="2790791"/>
            <a:ext cx="5106369" cy="2836872"/>
          </a:xfrm>
          <a:prstGeom prst="rect">
            <a:avLst/>
          </a:prstGeom>
        </p:spPr>
      </p:pic>
      <p:grpSp>
        <p:nvGrpSpPr>
          <p:cNvPr id="29" name="Google Shape;336;p10">
            <a:extLst>
              <a:ext uri="{FF2B5EF4-FFF2-40B4-BE49-F238E27FC236}">
                <a16:creationId xmlns:a16="http://schemas.microsoft.com/office/drawing/2014/main" id="{7DA615B0-E601-E76F-0DD1-6B9B78676B64}"/>
              </a:ext>
            </a:extLst>
          </p:cNvPr>
          <p:cNvGrpSpPr/>
          <p:nvPr/>
        </p:nvGrpSpPr>
        <p:grpSpPr>
          <a:xfrm>
            <a:off x="8809079" y="55822"/>
            <a:ext cx="3253429" cy="401393"/>
            <a:chOff x="121959" y="6298503"/>
            <a:chExt cx="3253429" cy="401393"/>
          </a:xfrm>
        </p:grpSpPr>
        <p:grpSp>
          <p:nvGrpSpPr>
            <p:cNvPr id="30" name="Google Shape;337;p10">
              <a:extLst>
                <a:ext uri="{FF2B5EF4-FFF2-40B4-BE49-F238E27FC236}">
                  <a16:creationId xmlns:a16="http://schemas.microsoft.com/office/drawing/2014/main" id="{E7F92F05-1F50-D22A-A051-42BC6EB15565}"/>
                </a:ext>
              </a:extLst>
            </p:cNvPr>
            <p:cNvGrpSpPr/>
            <p:nvPr/>
          </p:nvGrpSpPr>
          <p:grpSpPr>
            <a:xfrm>
              <a:off x="121959" y="6298503"/>
              <a:ext cx="360445" cy="369332"/>
              <a:chOff x="2430842" y="967603"/>
              <a:chExt cx="360445" cy="369332"/>
            </a:xfrm>
          </p:grpSpPr>
          <p:sp>
            <p:nvSpPr>
              <p:cNvPr id="49" name="Google Shape;338;p10">
                <a:extLst>
                  <a:ext uri="{FF2B5EF4-FFF2-40B4-BE49-F238E27FC236}">
                    <a16:creationId xmlns:a16="http://schemas.microsoft.com/office/drawing/2014/main" id="{73CFBAAD-C19D-276E-D9FE-A1D80227E624}"/>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339;p10">
                <a:extLst>
                  <a:ext uri="{FF2B5EF4-FFF2-40B4-BE49-F238E27FC236}">
                    <a16:creationId xmlns:a16="http://schemas.microsoft.com/office/drawing/2014/main" id="{81BC4841-923B-A5EA-233A-CB18330AEBA4}"/>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31" name="Google Shape;340;p10">
              <a:extLst>
                <a:ext uri="{FF2B5EF4-FFF2-40B4-BE49-F238E27FC236}">
                  <a16:creationId xmlns:a16="http://schemas.microsoft.com/office/drawing/2014/main" id="{EA6DE059-11DC-2B9E-4126-952DB88217F0}"/>
                </a:ext>
              </a:extLst>
            </p:cNvPr>
            <p:cNvGrpSpPr/>
            <p:nvPr/>
          </p:nvGrpSpPr>
          <p:grpSpPr>
            <a:xfrm>
              <a:off x="590670" y="6305070"/>
              <a:ext cx="360445" cy="369332"/>
              <a:chOff x="2430842" y="967603"/>
              <a:chExt cx="360445" cy="369332"/>
            </a:xfrm>
          </p:grpSpPr>
          <p:sp>
            <p:nvSpPr>
              <p:cNvPr id="47" name="Google Shape;341;p10">
                <a:extLst>
                  <a:ext uri="{FF2B5EF4-FFF2-40B4-BE49-F238E27FC236}">
                    <a16:creationId xmlns:a16="http://schemas.microsoft.com/office/drawing/2014/main" id="{11839DA6-5B34-25D8-3957-EEEE74F445E7}"/>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342;p10">
                <a:extLst>
                  <a:ext uri="{FF2B5EF4-FFF2-40B4-BE49-F238E27FC236}">
                    <a16:creationId xmlns:a16="http://schemas.microsoft.com/office/drawing/2014/main" id="{8C19A9BA-5EEF-8030-2E48-4DF7735FF11C}"/>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32" name="Google Shape;343;p10">
              <a:extLst>
                <a:ext uri="{FF2B5EF4-FFF2-40B4-BE49-F238E27FC236}">
                  <a16:creationId xmlns:a16="http://schemas.microsoft.com/office/drawing/2014/main" id="{20CAB9AB-03E2-95C7-7761-870E2D549869}"/>
                </a:ext>
              </a:extLst>
            </p:cNvPr>
            <p:cNvGrpSpPr/>
            <p:nvPr/>
          </p:nvGrpSpPr>
          <p:grpSpPr>
            <a:xfrm>
              <a:off x="1098941" y="6305070"/>
              <a:ext cx="360445" cy="369332"/>
              <a:chOff x="2430842" y="967603"/>
              <a:chExt cx="360445" cy="369332"/>
            </a:xfrm>
          </p:grpSpPr>
          <p:sp>
            <p:nvSpPr>
              <p:cNvPr id="45" name="Google Shape;344;p10">
                <a:extLst>
                  <a:ext uri="{FF2B5EF4-FFF2-40B4-BE49-F238E27FC236}">
                    <a16:creationId xmlns:a16="http://schemas.microsoft.com/office/drawing/2014/main" id="{5E91B314-3233-34D5-0323-A31051D6CFE1}"/>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345;p10">
                <a:extLst>
                  <a:ext uri="{FF2B5EF4-FFF2-40B4-BE49-F238E27FC236}">
                    <a16:creationId xmlns:a16="http://schemas.microsoft.com/office/drawing/2014/main" id="{57AE7D8B-6D0D-C4B2-C180-8D125C427F8E}"/>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33" name="Google Shape;346;p10">
              <a:extLst>
                <a:ext uri="{FF2B5EF4-FFF2-40B4-BE49-F238E27FC236}">
                  <a16:creationId xmlns:a16="http://schemas.microsoft.com/office/drawing/2014/main" id="{10F76BCD-DCC9-C883-44AA-7C97CB2CBB12}"/>
                </a:ext>
              </a:extLst>
            </p:cNvPr>
            <p:cNvGrpSpPr/>
            <p:nvPr/>
          </p:nvGrpSpPr>
          <p:grpSpPr>
            <a:xfrm>
              <a:off x="1586056" y="6298503"/>
              <a:ext cx="360445" cy="369332"/>
              <a:chOff x="2430842" y="967603"/>
              <a:chExt cx="360445" cy="369332"/>
            </a:xfrm>
          </p:grpSpPr>
          <p:sp>
            <p:nvSpPr>
              <p:cNvPr id="43" name="Google Shape;347;p10">
                <a:extLst>
                  <a:ext uri="{FF2B5EF4-FFF2-40B4-BE49-F238E27FC236}">
                    <a16:creationId xmlns:a16="http://schemas.microsoft.com/office/drawing/2014/main" id="{F6F1ACDA-0301-52D4-EB83-BEEF66DB3614}"/>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348;p10">
                <a:extLst>
                  <a:ext uri="{FF2B5EF4-FFF2-40B4-BE49-F238E27FC236}">
                    <a16:creationId xmlns:a16="http://schemas.microsoft.com/office/drawing/2014/main" id="{8CFB208C-AD8E-F58B-B21A-DCF21EBF0A54}"/>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34" name="Google Shape;349;p10">
              <a:extLst>
                <a:ext uri="{FF2B5EF4-FFF2-40B4-BE49-F238E27FC236}">
                  <a16:creationId xmlns:a16="http://schemas.microsoft.com/office/drawing/2014/main" id="{565A18BA-4737-2573-4A48-5485F468EC11}"/>
                </a:ext>
              </a:extLst>
            </p:cNvPr>
            <p:cNvGrpSpPr/>
            <p:nvPr/>
          </p:nvGrpSpPr>
          <p:grpSpPr>
            <a:xfrm>
              <a:off x="2075923" y="6313828"/>
              <a:ext cx="360445" cy="369332"/>
              <a:chOff x="2430842" y="967603"/>
              <a:chExt cx="360445" cy="369332"/>
            </a:xfrm>
          </p:grpSpPr>
          <p:sp>
            <p:nvSpPr>
              <p:cNvPr id="41" name="Google Shape;350;p10">
                <a:extLst>
                  <a:ext uri="{FF2B5EF4-FFF2-40B4-BE49-F238E27FC236}">
                    <a16:creationId xmlns:a16="http://schemas.microsoft.com/office/drawing/2014/main" id="{01563249-FCD8-299D-3831-B3700E366518}"/>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351;p10">
                <a:extLst>
                  <a:ext uri="{FF2B5EF4-FFF2-40B4-BE49-F238E27FC236}">
                    <a16:creationId xmlns:a16="http://schemas.microsoft.com/office/drawing/2014/main" id="{8675CDFA-C3E4-7CCB-C636-9F82411E03F3}"/>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35" name="Google Shape;352;p10">
              <a:extLst>
                <a:ext uri="{FF2B5EF4-FFF2-40B4-BE49-F238E27FC236}">
                  <a16:creationId xmlns:a16="http://schemas.microsoft.com/office/drawing/2014/main" id="{552A9905-3125-791B-224D-794F5970C508}"/>
                </a:ext>
              </a:extLst>
            </p:cNvPr>
            <p:cNvGrpSpPr/>
            <p:nvPr/>
          </p:nvGrpSpPr>
          <p:grpSpPr>
            <a:xfrm>
              <a:off x="2575268" y="6330564"/>
              <a:ext cx="360445" cy="369332"/>
              <a:chOff x="2450952" y="987900"/>
              <a:chExt cx="360445" cy="369332"/>
            </a:xfrm>
          </p:grpSpPr>
          <p:sp>
            <p:nvSpPr>
              <p:cNvPr id="39" name="Google Shape;353;p10">
                <a:extLst>
                  <a:ext uri="{FF2B5EF4-FFF2-40B4-BE49-F238E27FC236}">
                    <a16:creationId xmlns:a16="http://schemas.microsoft.com/office/drawing/2014/main" id="{73BE8891-7918-E717-4FD8-C0FDCA5BDE8B}"/>
                  </a:ext>
                </a:extLst>
              </p:cNvPr>
              <p:cNvSpPr/>
              <p:nvPr/>
            </p:nvSpPr>
            <p:spPr>
              <a:xfrm>
                <a:off x="2450952" y="987900"/>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354;p10">
                <a:extLst>
                  <a:ext uri="{FF2B5EF4-FFF2-40B4-BE49-F238E27FC236}">
                    <a16:creationId xmlns:a16="http://schemas.microsoft.com/office/drawing/2014/main" id="{431049E0-E328-CF8C-F72A-80EDF5770B7D}"/>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36" name="Google Shape;355;p10">
              <a:extLst>
                <a:ext uri="{FF2B5EF4-FFF2-40B4-BE49-F238E27FC236}">
                  <a16:creationId xmlns:a16="http://schemas.microsoft.com/office/drawing/2014/main" id="{F1EEFFC9-EC27-F568-2808-0BF6A8D4F3FA}"/>
                </a:ext>
              </a:extLst>
            </p:cNvPr>
            <p:cNvGrpSpPr/>
            <p:nvPr/>
          </p:nvGrpSpPr>
          <p:grpSpPr>
            <a:xfrm>
              <a:off x="3014943" y="6305070"/>
              <a:ext cx="360445" cy="369332"/>
              <a:chOff x="2430842" y="967603"/>
              <a:chExt cx="360445" cy="369332"/>
            </a:xfrm>
          </p:grpSpPr>
          <p:sp>
            <p:nvSpPr>
              <p:cNvPr id="37" name="Google Shape;356;p10">
                <a:extLst>
                  <a:ext uri="{FF2B5EF4-FFF2-40B4-BE49-F238E27FC236}">
                    <a16:creationId xmlns:a16="http://schemas.microsoft.com/office/drawing/2014/main" id="{9D9E94EB-9BDC-C5BC-B5A3-7AC2F1C033C3}"/>
                  </a:ext>
                </a:extLst>
              </p:cNvPr>
              <p:cNvSpPr/>
              <p:nvPr/>
            </p:nvSpPr>
            <p:spPr>
              <a:xfrm>
                <a:off x="2430842" y="975971"/>
                <a:ext cx="360445" cy="352596"/>
              </a:xfrm>
              <a:prstGeom prst="flowChartConnector">
                <a:avLst/>
              </a:prstGeom>
              <a:solidFill>
                <a:schemeClr val="accent4"/>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57;p10">
                <a:extLst>
                  <a:ext uri="{FF2B5EF4-FFF2-40B4-BE49-F238E27FC236}">
                    <a16:creationId xmlns:a16="http://schemas.microsoft.com/office/drawing/2014/main" id="{7920C3B2-5750-7860-B0A0-807A8AD6C96D}"/>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 name="Slide Number Placeholder 1">
            <a:extLst>
              <a:ext uri="{FF2B5EF4-FFF2-40B4-BE49-F238E27FC236}">
                <a16:creationId xmlns:a16="http://schemas.microsoft.com/office/drawing/2014/main" id="{7AC56099-82B7-DE01-BC15-EDFDEF2B0CA6}"/>
              </a:ext>
            </a:extLst>
          </p:cNvPr>
          <p:cNvSpPr>
            <a:spLocks noGrp="1"/>
          </p:cNvSpPr>
          <p:nvPr>
            <p:ph type="sldNum" sz="quarter" idx="12"/>
          </p:nvPr>
        </p:nvSpPr>
        <p:spPr/>
        <p:txBody>
          <a:bodyPr/>
          <a:lstStyle/>
          <a:p>
            <a:fld id="{54D5FAE9-ACED-44FF-B97E-F0BAA2A292A9}" type="slidenum">
              <a:rPr lang="en-GB" smtClean="0"/>
              <a:t>27</a:t>
            </a:fld>
            <a:endParaRPr lang="en-GB"/>
          </a:p>
        </p:txBody>
      </p:sp>
    </p:spTree>
    <p:extLst>
      <p:ext uri="{BB962C8B-B14F-4D97-AF65-F5344CB8AC3E}">
        <p14:creationId xmlns:p14="http://schemas.microsoft.com/office/powerpoint/2010/main" val="278549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AB3E06-AD7E-EE9E-ADE2-74507E373BDF}"/>
              </a:ext>
            </a:extLst>
          </p:cNvPr>
          <p:cNvSpPr txBox="1"/>
          <p:nvPr/>
        </p:nvSpPr>
        <p:spPr>
          <a:xfrm>
            <a:off x="0" y="-29493"/>
            <a:ext cx="12192000" cy="892552"/>
          </a:xfrm>
          <a:prstGeom prst="rect">
            <a:avLst/>
          </a:prstGeom>
          <a:solidFill>
            <a:srgbClr val="002060"/>
          </a:solidFill>
          <a:ln>
            <a:solidFill>
              <a:srgbClr val="002060"/>
            </a:solidFill>
          </a:ln>
        </p:spPr>
        <p:txBody>
          <a:bodyPr wrap="square" rtlCol="0">
            <a:spAutoFit/>
          </a:bodyPr>
          <a:lstStyle/>
          <a:p>
            <a:r>
              <a:rPr lang="en-GB" sz="3200" b="1">
                <a:solidFill>
                  <a:schemeClr val="bg1"/>
                </a:solidFill>
              </a:rPr>
              <a:t>Check-In: Week 2- 6 Months</a:t>
            </a:r>
          </a:p>
          <a:p>
            <a:r>
              <a:rPr lang="en-GB" sz="2000" b="1">
                <a:solidFill>
                  <a:schemeClr val="bg1"/>
                </a:solidFill>
              </a:rPr>
              <a:t>Summary of Responsibilities</a:t>
            </a:r>
          </a:p>
        </p:txBody>
      </p:sp>
      <p:graphicFrame>
        <p:nvGraphicFramePr>
          <p:cNvPr id="5" name="Table 5">
            <a:extLst>
              <a:ext uri="{FF2B5EF4-FFF2-40B4-BE49-F238E27FC236}">
                <a16:creationId xmlns:a16="http://schemas.microsoft.com/office/drawing/2014/main" id="{6B88AF11-D2F5-E5CC-DBE5-CDA130AFBAAB}"/>
              </a:ext>
            </a:extLst>
          </p:cNvPr>
          <p:cNvGraphicFramePr>
            <a:graphicFrameLocks noGrp="1"/>
          </p:cNvGraphicFramePr>
          <p:nvPr>
            <p:extLst>
              <p:ext uri="{D42A27DB-BD31-4B8C-83A1-F6EECF244321}">
                <p14:modId xmlns:p14="http://schemas.microsoft.com/office/powerpoint/2010/main" val="2903215770"/>
              </p:ext>
            </p:extLst>
          </p:nvPr>
        </p:nvGraphicFramePr>
        <p:xfrm>
          <a:off x="326065" y="1484253"/>
          <a:ext cx="6006952" cy="5313639"/>
        </p:xfrm>
        <a:graphic>
          <a:graphicData uri="http://schemas.openxmlformats.org/drawingml/2006/table">
            <a:tbl>
              <a:tblPr firstRow="1" bandRow="1">
                <a:tableStyleId>{5C22544A-7EE6-4342-B048-85BDC9FD1C3A}</a:tableStyleId>
              </a:tblPr>
              <a:tblGrid>
                <a:gridCol w="329609">
                  <a:extLst>
                    <a:ext uri="{9D8B030D-6E8A-4147-A177-3AD203B41FA5}">
                      <a16:colId xmlns:a16="http://schemas.microsoft.com/office/drawing/2014/main" val="1774422435"/>
                    </a:ext>
                  </a:extLst>
                </a:gridCol>
                <a:gridCol w="5677343">
                  <a:extLst>
                    <a:ext uri="{9D8B030D-6E8A-4147-A177-3AD203B41FA5}">
                      <a16:colId xmlns:a16="http://schemas.microsoft.com/office/drawing/2014/main" val="4187010951"/>
                    </a:ext>
                  </a:extLst>
                </a:gridCol>
              </a:tblGrid>
              <a:tr h="452755">
                <a:tc gridSpan="2">
                  <a:txBody>
                    <a:bodyPr/>
                    <a:lstStyle/>
                    <a:p>
                      <a:pPr algn="ctr"/>
                      <a:r>
                        <a:rPr lang="en-GB" sz="2000" u="sng">
                          <a:solidFill>
                            <a:schemeClr val="tx1"/>
                          </a:solidFill>
                          <a:effectLst/>
                        </a:rPr>
                        <a:t>Summary of Medium-Term Actions to Take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765417770"/>
                  </a:ext>
                </a:extLst>
              </a:tr>
              <a:tr h="286164">
                <a:tc gridSpan="2">
                  <a:txBody>
                    <a:bodyPr/>
                    <a:lstStyle/>
                    <a:p>
                      <a:pPr algn="ctr"/>
                      <a:r>
                        <a:rPr lang="en-GB" sz="1400" b="1">
                          <a:solidFill>
                            <a:schemeClr val="bg1"/>
                          </a:solidFill>
                        </a:rPr>
                        <a:t>Responsibility of the 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2812286182"/>
                  </a:ext>
                </a:extLst>
              </a:tr>
              <a:tr h="126148">
                <a:tc>
                  <a:txBody>
                    <a:bodyPr/>
                    <a:lstStyle/>
                    <a:p>
                      <a:pPr marL="285750" indent="-285750">
                        <a:buFont typeface="Wingdings" panose="05000000000000000000" pitchFamily="2" charset="2"/>
                        <a:buChar char="§"/>
                      </a:pP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100"/>
                        <a:t>Continue to make use of the wraparound support offered by other agencies; they can continue to provide bereavement and mental health support for students and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2959342"/>
                  </a:ext>
                </a:extLst>
              </a:tr>
              <a:tr h="241101">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a:t>Participate in the JAR process as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32209"/>
                  </a:ext>
                </a:extLst>
              </a:tr>
              <a:tr h="271443">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a:t>Liaise with family members around the funeral, memorial and other key dates where appropriate with the support of Amparo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874608"/>
                  </a:ext>
                </a:extLst>
              </a:tr>
              <a:tr h="263333">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100"/>
                        <a:t>Use the pre-agreed communications response tools prepared by Hampshire County Council if there are any media queries around key dates. Contact appropriate organisations outlined on </a:t>
                      </a:r>
                      <a:r>
                        <a:rPr lang="en-GB" sz="1100">
                          <a:hlinkClick r:id="rId3" action="ppaction://hlinksldjump"/>
                        </a:rPr>
                        <a:t>page 9</a:t>
                      </a:r>
                      <a:r>
                        <a:rPr lang="en-GB" sz="1100"/>
                        <a:t> if enhanced support is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4366966"/>
                  </a:ext>
                </a:extLst>
              </a:tr>
              <a:tr h="225540">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100"/>
                        <a:t>Continue to support staff on procedures for identification of other vulnerable young people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4547871"/>
                  </a:ext>
                </a:extLst>
              </a:tr>
              <a:tr h="319433">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100"/>
                        <a:t>Review postvention policies and procedures and provide feedback to Hampshire Public Health to improve future postvention responses. Update internal policies and procedures accordingly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6747692"/>
                  </a:ext>
                </a:extLst>
              </a:tr>
              <a:tr h="314059">
                <a:tc gridSpan="2">
                  <a:txBody>
                    <a:bodyPr/>
                    <a:lstStyle/>
                    <a:p>
                      <a:pPr algn="ctr"/>
                      <a:r>
                        <a:rPr lang="en-GB" sz="1400" b="1">
                          <a:solidFill>
                            <a:schemeClr val="bg1"/>
                          </a:solidFill>
                        </a:rPr>
                        <a:t>Responsibility of Supporting Agencies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420121554"/>
                  </a:ext>
                </a:extLst>
              </a:tr>
              <a:tr h="286448">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t>Implement any recommendations from JAR and feedback received from the education 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369690"/>
                  </a:ext>
                </a:extLst>
              </a:tr>
              <a:tr h="0">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solidFill>
                            <a:schemeClr val="tx1"/>
                          </a:solidFill>
                        </a:rPr>
                        <a:t>Stay alert and aware to the increased risk of suicide and self-harm of students and staff affected by the suspected suicide death. Notify Hampshire Public Health if new information pertaining to suicide cluster emerges.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0751738"/>
                  </a:ext>
                </a:extLst>
              </a:tr>
              <a:tr h="239242">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t>Monitor social media and local media outlets for inappropriate reporting of the suspected suicide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509288"/>
                  </a:ext>
                </a:extLst>
              </a:tr>
              <a:tr h="282737">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t>Continue to lead JAR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070464"/>
                  </a:ext>
                </a:extLst>
              </a:tr>
              <a:tr h="249307">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t>Offer training opportunities to the setting where 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4479278"/>
                  </a:ext>
                </a:extLst>
              </a:tr>
            </a:tbl>
          </a:graphicData>
        </a:graphic>
      </p:graphicFrame>
      <p:sp>
        <p:nvSpPr>
          <p:cNvPr id="8" name="TextBox 7">
            <a:extLst>
              <a:ext uri="{FF2B5EF4-FFF2-40B4-BE49-F238E27FC236}">
                <a16:creationId xmlns:a16="http://schemas.microsoft.com/office/drawing/2014/main" id="{84DAA636-D853-3234-F13C-004A33491A1D}"/>
              </a:ext>
            </a:extLst>
          </p:cNvPr>
          <p:cNvSpPr txBox="1"/>
          <p:nvPr/>
        </p:nvSpPr>
        <p:spPr>
          <a:xfrm>
            <a:off x="6737941" y="1617603"/>
            <a:ext cx="5127994" cy="5073729"/>
          </a:xfrm>
          <a:prstGeom prst="roundRect">
            <a:avLst/>
          </a:prstGeom>
          <a:noFill/>
          <a:ln>
            <a:solidFill>
              <a:srgbClr val="002060"/>
            </a:solidFill>
          </a:ln>
        </p:spPr>
        <p:txBody>
          <a:bodyPr wrap="square" rtlCol="0">
            <a:spAutoFit/>
          </a:bodyPr>
          <a:lstStyle/>
          <a:p>
            <a:pPr algn="ctr"/>
            <a:r>
              <a:rPr lang="en-GB" b="1" u="sng"/>
              <a:t>Guiding Principles</a:t>
            </a:r>
          </a:p>
          <a:p>
            <a:endParaRPr lang="en-GB"/>
          </a:p>
          <a:p>
            <a:pPr marL="285750" indent="-285750">
              <a:buFont typeface="Arial" panose="020B0604020202020204" pitchFamily="34" charset="0"/>
              <a:buChar char="•"/>
            </a:pPr>
            <a:r>
              <a:rPr lang="en-GB" sz="1600"/>
              <a:t>Recognise that everyone grieves differently and may need access to bereavement support or signposting to mental health services at different times</a:t>
            </a:r>
          </a:p>
          <a:p>
            <a:pPr marL="285750" indent="-285750">
              <a:buFont typeface="Arial" panose="020B0604020202020204" pitchFamily="34" charset="0"/>
              <a:buChar char="•"/>
            </a:pPr>
            <a:r>
              <a:rPr lang="en-GB" sz="1600"/>
              <a:t>Be sensitive to the needs of others</a:t>
            </a:r>
          </a:p>
          <a:p>
            <a:pPr marL="285750" indent="-285750">
              <a:buFont typeface="Arial" panose="020B0604020202020204" pitchFamily="34" charset="0"/>
              <a:buChar char="•"/>
            </a:pPr>
            <a:r>
              <a:rPr lang="en-GB" sz="1600"/>
              <a:t>Be mindful of the impact that support an inquest/child death review can have on staff and their wellbeing</a:t>
            </a:r>
          </a:p>
          <a:p>
            <a:pPr marL="285750" indent="-285750">
              <a:buFont typeface="Arial" panose="020B0604020202020204" pitchFamily="34" charset="0"/>
              <a:buChar char="•"/>
            </a:pPr>
            <a:r>
              <a:rPr lang="en-GB" sz="1600"/>
              <a:t>Follow established guidelines when talking about a suspected death by suicide </a:t>
            </a:r>
          </a:p>
          <a:p>
            <a:pPr marL="285750" indent="-285750">
              <a:buFont typeface="Arial" panose="020B0604020202020204" pitchFamily="34" charset="0"/>
              <a:buChar char="•"/>
            </a:pPr>
            <a:r>
              <a:rPr lang="en-GB" sz="1600"/>
              <a:t>Recognise that talking about suicide responsibly does not increase the likelihood of further suicidal behaviours</a:t>
            </a:r>
          </a:p>
          <a:p>
            <a:pPr marL="285750" indent="-285750">
              <a:buFont typeface="Arial" panose="020B0604020202020204" pitchFamily="34" charset="0"/>
              <a:buChar char="•"/>
            </a:pPr>
            <a:r>
              <a:rPr lang="en-GB" sz="1600"/>
              <a:t>Act in accordance with data protection and information sharing protocols, protect the privacy and dignity to those affected</a:t>
            </a:r>
          </a:p>
        </p:txBody>
      </p:sp>
      <p:sp>
        <p:nvSpPr>
          <p:cNvPr id="15" name="TextBox 14">
            <a:extLst>
              <a:ext uri="{FF2B5EF4-FFF2-40B4-BE49-F238E27FC236}">
                <a16:creationId xmlns:a16="http://schemas.microsoft.com/office/drawing/2014/main" id="{6AAEF720-5CB3-892C-C6DB-752EAC2F9005}"/>
              </a:ext>
            </a:extLst>
          </p:cNvPr>
          <p:cNvSpPr txBox="1"/>
          <p:nvPr/>
        </p:nvSpPr>
        <p:spPr>
          <a:xfrm>
            <a:off x="0" y="892552"/>
            <a:ext cx="12191998" cy="646331"/>
          </a:xfrm>
          <a:prstGeom prst="rect">
            <a:avLst/>
          </a:prstGeom>
          <a:noFill/>
        </p:spPr>
        <p:txBody>
          <a:bodyPr wrap="square">
            <a:spAutoFit/>
          </a:bodyPr>
          <a:lstStyle/>
          <a:p>
            <a:pPr marL="0" indent="0">
              <a:spcBef>
                <a:spcPts val="0"/>
              </a:spcBef>
              <a:buNone/>
            </a:pPr>
            <a:r>
              <a:rPr lang="en-GB" sz="1200">
                <a:latin typeface="Arial" panose="020B0604020202020204" pitchFamily="34" charset="0"/>
                <a:cs typeface="Arial" panose="020B0604020202020204" pitchFamily="34" charset="0"/>
              </a:rPr>
              <a:t>The table below provides a high level summary of your role as an education setting in supporting the postvention response from week 2 onwards. It also highlights the role of the Hampshire County Council and other agencies in continuing to support your settings. The guiding principles on the right hand side should be kept in mind whilst progressing with your postvention response.</a:t>
            </a:r>
          </a:p>
        </p:txBody>
      </p:sp>
      <p:grpSp>
        <p:nvGrpSpPr>
          <p:cNvPr id="28" name="Google Shape;336;p10">
            <a:extLst>
              <a:ext uri="{FF2B5EF4-FFF2-40B4-BE49-F238E27FC236}">
                <a16:creationId xmlns:a16="http://schemas.microsoft.com/office/drawing/2014/main" id="{6F7257F8-D597-D792-209D-4751CE71E383}"/>
              </a:ext>
            </a:extLst>
          </p:cNvPr>
          <p:cNvGrpSpPr/>
          <p:nvPr/>
        </p:nvGrpSpPr>
        <p:grpSpPr>
          <a:xfrm>
            <a:off x="8809079" y="55822"/>
            <a:ext cx="3253429" cy="401393"/>
            <a:chOff x="121959" y="6298503"/>
            <a:chExt cx="3253429" cy="401393"/>
          </a:xfrm>
        </p:grpSpPr>
        <p:grpSp>
          <p:nvGrpSpPr>
            <p:cNvPr id="29" name="Google Shape;337;p10">
              <a:extLst>
                <a:ext uri="{FF2B5EF4-FFF2-40B4-BE49-F238E27FC236}">
                  <a16:creationId xmlns:a16="http://schemas.microsoft.com/office/drawing/2014/main" id="{5ECB5542-4126-6CD3-D13C-80EFE4A975EB}"/>
                </a:ext>
              </a:extLst>
            </p:cNvPr>
            <p:cNvGrpSpPr/>
            <p:nvPr/>
          </p:nvGrpSpPr>
          <p:grpSpPr>
            <a:xfrm>
              <a:off x="121959" y="6298503"/>
              <a:ext cx="360445" cy="369332"/>
              <a:chOff x="2430842" y="967603"/>
              <a:chExt cx="360445" cy="369332"/>
            </a:xfrm>
          </p:grpSpPr>
          <p:sp>
            <p:nvSpPr>
              <p:cNvPr id="48" name="Google Shape;338;p10">
                <a:extLst>
                  <a:ext uri="{FF2B5EF4-FFF2-40B4-BE49-F238E27FC236}">
                    <a16:creationId xmlns:a16="http://schemas.microsoft.com/office/drawing/2014/main" id="{9253EAD1-45B0-D119-43EA-42419611663D}"/>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339;p10">
                <a:extLst>
                  <a:ext uri="{FF2B5EF4-FFF2-40B4-BE49-F238E27FC236}">
                    <a16:creationId xmlns:a16="http://schemas.microsoft.com/office/drawing/2014/main" id="{4826187A-2CBD-2278-7879-558D40D94C9A}"/>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30" name="Google Shape;340;p10">
              <a:extLst>
                <a:ext uri="{FF2B5EF4-FFF2-40B4-BE49-F238E27FC236}">
                  <a16:creationId xmlns:a16="http://schemas.microsoft.com/office/drawing/2014/main" id="{DDDBA17D-20CD-3112-0BAC-C640C32ECF1E}"/>
                </a:ext>
              </a:extLst>
            </p:cNvPr>
            <p:cNvGrpSpPr/>
            <p:nvPr/>
          </p:nvGrpSpPr>
          <p:grpSpPr>
            <a:xfrm>
              <a:off x="590670" y="6305070"/>
              <a:ext cx="360445" cy="369332"/>
              <a:chOff x="2430842" y="967603"/>
              <a:chExt cx="360445" cy="369332"/>
            </a:xfrm>
          </p:grpSpPr>
          <p:sp>
            <p:nvSpPr>
              <p:cNvPr id="46" name="Google Shape;341;p10">
                <a:extLst>
                  <a:ext uri="{FF2B5EF4-FFF2-40B4-BE49-F238E27FC236}">
                    <a16:creationId xmlns:a16="http://schemas.microsoft.com/office/drawing/2014/main" id="{8C88AC8B-5C1A-9531-DC38-EC02E7207494}"/>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342;p10">
                <a:extLst>
                  <a:ext uri="{FF2B5EF4-FFF2-40B4-BE49-F238E27FC236}">
                    <a16:creationId xmlns:a16="http://schemas.microsoft.com/office/drawing/2014/main" id="{167BFFE2-B0BC-B2BF-0D88-D8657EBC7A12}"/>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31" name="Google Shape;343;p10">
              <a:extLst>
                <a:ext uri="{FF2B5EF4-FFF2-40B4-BE49-F238E27FC236}">
                  <a16:creationId xmlns:a16="http://schemas.microsoft.com/office/drawing/2014/main" id="{5F4957D4-2549-E47A-1DE1-E97ACA1F4653}"/>
                </a:ext>
              </a:extLst>
            </p:cNvPr>
            <p:cNvGrpSpPr/>
            <p:nvPr/>
          </p:nvGrpSpPr>
          <p:grpSpPr>
            <a:xfrm>
              <a:off x="1098941" y="6305070"/>
              <a:ext cx="360445" cy="369332"/>
              <a:chOff x="2430842" y="967603"/>
              <a:chExt cx="360445" cy="369332"/>
            </a:xfrm>
          </p:grpSpPr>
          <p:sp>
            <p:nvSpPr>
              <p:cNvPr id="44" name="Google Shape;344;p10">
                <a:extLst>
                  <a:ext uri="{FF2B5EF4-FFF2-40B4-BE49-F238E27FC236}">
                    <a16:creationId xmlns:a16="http://schemas.microsoft.com/office/drawing/2014/main" id="{828EC9DF-08A1-7778-155F-8D4419B90FC1}"/>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345;p10">
                <a:extLst>
                  <a:ext uri="{FF2B5EF4-FFF2-40B4-BE49-F238E27FC236}">
                    <a16:creationId xmlns:a16="http://schemas.microsoft.com/office/drawing/2014/main" id="{B1AE3CA1-010F-B4DF-CE4B-6A0A2B923A5C}"/>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32" name="Google Shape;346;p10">
              <a:extLst>
                <a:ext uri="{FF2B5EF4-FFF2-40B4-BE49-F238E27FC236}">
                  <a16:creationId xmlns:a16="http://schemas.microsoft.com/office/drawing/2014/main" id="{229C7059-BF56-216C-D776-0F0138E75052}"/>
                </a:ext>
              </a:extLst>
            </p:cNvPr>
            <p:cNvGrpSpPr/>
            <p:nvPr/>
          </p:nvGrpSpPr>
          <p:grpSpPr>
            <a:xfrm>
              <a:off x="1586056" y="6298503"/>
              <a:ext cx="360445" cy="369332"/>
              <a:chOff x="2430842" y="967603"/>
              <a:chExt cx="360445" cy="369332"/>
            </a:xfrm>
          </p:grpSpPr>
          <p:sp>
            <p:nvSpPr>
              <p:cNvPr id="42" name="Google Shape;347;p10">
                <a:extLst>
                  <a:ext uri="{FF2B5EF4-FFF2-40B4-BE49-F238E27FC236}">
                    <a16:creationId xmlns:a16="http://schemas.microsoft.com/office/drawing/2014/main" id="{ABD4B6E4-54ED-E7B9-F840-CA64866373F6}"/>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348;p10">
                <a:extLst>
                  <a:ext uri="{FF2B5EF4-FFF2-40B4-BE49-F238E27FC236}">
                    <a16:creationId xmlns:a16="http://schemas.microsoft.com/office/drawing/2014/main" id="{3A4284A9-C269-D4A8-08C8-D57BDE70219D}"/>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33" name="Google Shape;349;p10">
              <a:extLst>
                <a:ext uri="{FF2B5EF4-FFF2-40B4-BE49-F238E27FC236}">
                  <a16:creationId xmlns:a16="http://schemas.microsoft.com/office/drawing/2014/main" id="{EDC50E25-157C-B837-AB93-E9FFEBB00141}"/>
                </a:ext>
              </a:extLst>
            </p:cNvPr>
            <p:cNvGrpSpPr/>
            <p:nvPr/>
          </p:nvGrpSpPr>
          <p:grpSpPr>
            <a:xfrm>
              <a:off x="2075923" y="6313828"/>
              <a:ext cx="360445" cy="369332"/>
              <a:chOff x="2430842" y="967603"/>
              <a:chExt cx="360445" cy="369332"/>
            </a:xfrm>
          </p:grpSpPr>
          <p:sp>
            <p:nvSpPr>
              <p:cNvPr id="40" name="Google Shape;350;p10">
                <a:extLst>
                  <a:ext uri="{FF2B5EF4-FFF2-40B4-BE49-F238E27FC236}">
                    <a16:creationId xmlns:a16="http://schemas.microsoft.com/office/drawing/2014/main" id="{2FCF5E07-A561-DE31-3FEE-596154B297E7}"/>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351;p10">
                <a:extLst>
                  <a:ext uri="{FF2B5EF4-FFF2-40B4-BE49-F238E27FC236}">
                    <a16:creationId xmlns:a16="http://schemas.microsoft.com/office/drawing/2014/main" id="{E6BF5B62-1ABD-E5AB-842D-67D7748723AB}"/>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34" name="Google Shape;352;p10">
              <a:extLst>
                <a:ext uri="{FF2B5EF4-FFF2-40B4-BE49-F238E27FC236}">
                  <a16:creationId xmlns:a16="http://schemas.microsoft.com/office/drawing/2014/main" id="{66A9E080-F2E7-262A-05C8-9ED7CE06E99A}"/>
                </a:ext>
              </a:extLst>
            </p:cNvPr>
            <p:cNvGrpSpPr/>
            <p:nvPr/>
          </p:nvGrpSpPr>
          <p:grpSpPr>
            <a:xfrm>
              <a:off x="2575268" y="6330564"/>
              <a:ext cx="360445" cy="369332"/>
              <a:chOff x="2450952" y="987900"/>
              <a:chExt cx="360445" cy="369332"/>
            </a:xfrm>
          </p:grpSpPr>
          <p:sp>
            <p:nvSpPr>
              <p:cNvPr id="38" name="Google Shape;353;p10">
                <a:extLst>
                  <a:ext uri="{FF2B5EF4-FFF2-40B4-BE49-F238E27FC236}">
                    <a16:creationId xmlns:a16="http://schemas.microsoft.com/office/drawing/2014/main" id="{44DF84E8-6772-AF2C-ABE6-A7891FA52B4B}"/>
                  </a:ext>
                </a:extLst>
              </p:cNvPr>
              <p:cNvSpPr/>
              <p:nvPr/>
            </p:nvSpPr>
            <p:spPr>
              <a:xfrm>
                <a:off x="2450952" y="987900"/>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54;p10">
                <a:extLst>
                  <a:ext uri="{FF2B5EF4-FFF2-40B4-BE49-F238E27FC236}">
                    <a16:creationId xmlns:a16="http://schemas.microsoft.com/office/drawing/2014/main" id="{49490132-0822-F399-D8DA-3F29F411E4B6}"/>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35" name="Google Shape;355;p10">
              <a:extLst>
                <a:ext uri="{FF2B5EF4-FFF2-40B4-BE49-F238E27FC236}">
                  <a16:creationId xmlns:a16="http://schemas.microsoft.com/office/drawing/2014/main" id="{67B82F80-5091-4308-4B96-40177B9BC198}"/>
                </a:ext>
              </a:extLst>
            </p:cNvPr>
            <p:cNvGrpSpPr/>
            <p:nvPr/>
          </p:nvGrpSpPr>
          <p:grpSpPr>
            <a:xfrm>
              <a:off x="3014943" y="6305070"/>
              <a:ext cx="360445" cy="369332"/>
              <a:chOff x="2430842" y="967603"/>
              <a:chExt cx="360445" cy="369332"/>
            </a:xfrm>
          </p:grpSpPr>
          <p:sp>
            <p:nvSpPr>
              <p:cNvPr id="36" name="Google Shape;356;p10">
                <a:extLst>
                  <a:ext uri="{FF2B5EF4-FFF2-40B4-BE49-F238E27FC236}">
                    <a16:creationId xmlns:a16="http://schemas.microsoft.com/office/drawing/2014/main" id="{03600B84-68C7-4162-CB63-1079BAF71CE6}"/>
                  </a:ext>
                </a:extLst>
              </p:cNvPr>
              <p:cNvSpPr/>
              <p:nvPr/>
            </p:nvSpPr>
            <p:spPr>
              <a:xfrm>
                <a:off x="2430842" y="975971"/>
                <a:ext cx="360445" cy="352596"/>
              </a:xfrm>
              <a:prstGeom prst="flowChartConnector">
                <a:avLst/>
              </a:prstGeom>
              <a:solidFill>
                <a:schemeClr val="accent4"/>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57;p10">
                <a:extLst>
                  <a:ext uri="{FF2B5EF4-FFF2-40B4-BE49-F238E27FC236}">
                    <a16:creationId xmlns:a16="http://schemas.microsoft.com/office/drawing/2014/main" id="{9F36C62D-E66D-BF13-FE9A-C5BE3EF4394A}"/>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 name="Slide Number Placeholder 1">
            <a:extLst>
              <a:ext uri="{FF2B5EF4-FFF2-40B4-BE49-F238E27FC236}">
                <a16:creationId xmlns:a16="http://schemas.microsoft.com/office/drawing/2014/main" id="{400E8154-E50B-3859-AF9F-F6CEB36CE2F5}"/>
              </a:ext>
            </a:extLst>
          </p:cNvPr>
          <p:cNvSpPr>
            <a:spLocks noGrp="1"/>
          </p:cNvSpPr>
          <p:nvPr>
            <p:ph type="sldNum" sz="quarter" idx="12"/>
          </p:nvPr>
        </p:nvSpPr>
        <p:spPr/>
        <p:txBody>
          <a:bodyPr/>
          <a:lstStyle/>
          <a:p>
            <a:fld id="{54D5FAE9-ACED-44FF-B97E-F0BAA2A292A9}" type="slidenum">
              <a:rPr lang="en-GB" smtClean="0"/>
              <a:t>28</a:t>
            </a:fld>
            <a:endParaRPr lang="en-GB"/>
          </a:p>
        </p:txBody>
      </p:sp>
    </p:spTree>
    <p:extLst>
      <p:ext uri="{BB962C8B-B14F-4D97-AF65-F5344CB8AC3E}">
        <p14:creationId xmlns:p14="http://schemas.microsoft.com/office/powerpoint/2010/main" val="2081746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BAB3E06-AD7E-EE9E-ADE2-74507E373BDF}"/>
              </a:ext>
            </a:extLst>
          </p:cNvPr>
          <p:cNvSpPr txBox="1"/>
          <p:nvPr/>
        </p:nvSpPr>
        <p:spPr>
          <a:xfrm>
            <a:off x="0" y="-29493"/>
            <a:ext cx="12192000" cy="892552"/>
          </a:xfrm>
          <a:prstGeom prst="rect">
            <a:avLst/>
          </a:prstGeom>
          <a:solidFill>
            <a:srgbClr val="002060"/>
          </a:solidFill>
          <a:ln>
            <a:solidFill>
              <a:srgbClr val="002060"/>
            </a:solidFill>
          </a:ln>
        </p:spPr>
        <p:txBody>
          <a:bodyPr wrap="square" rtlCol="0">
            <a:spAutoFit/>
          </a:bodyPr>
          <a:lstStyle/>
          <a:p>
            <a:r>
              <a:rPr lang="en-GB" sz="3200" b="1">
                <a:solidFill>
                  <a:schemeClr val="bg1"/>
                </a:solidFill>
              </a:rPr>
              <a:t>Check-In: Long-Term Suicide Prevention</a:t>
            </a:r>
          </a:p>
          <a:p>
            <a:r>
              <a:rPr lang="en-GB" sz="2000" b="1">
                <a:solidFill>
                  <a:schemeClr val="bg1"/>
                </a:solidFill>
              </a:rPr>
              <a:t>Summary of Responsibilities</a:t>
            </a:r>
          </a:p>
        </p:txBody>
      </p:sp>
      <p:graphicFrame>
        <p:nvGraphicFramePr>
          <p:cNvPr id="5" name="Table 5">
            <a:extLst>
              <a:ext uri="{FF2B5EF4-FFF2-40B4-BE49-F238E27FC236}">
                <a16:creationId xmlns:a16="http://schemas.microsoft.com/office/drawing/2014/main" id="{6B88AF11-D2F5-E5CC-DBE5-CDA130AFBAAB}"/>
              </a:ext>
            </a:extLst>
          </p:cNvPr>
          <p:cNvGraphicFramePr>
            <a:graphicFrameLocks noGrp="1"/>
          </p:cNvGraphicFramePr>
          <p:nvPr>
            <p:extLst>
              <p:ext uri="{D42A27DB-BD31-4B8C-83A1-F6EECF244321}">
                <p14:modId xmlns:p14="http://schemas.microsoft.com/office/powerpoint/2010/main" val="2442576005"/>
              </p:ext>
            </p:extLst>
          </p:nvPr>
        </p:nvGraphicFramePr>
        <p:xfrm>
          <a:off x="319038" y="1773349"/>
          <a:ext cx="6006952" cy="3747369"/>
        </p:xfrm>
        <a:graphic>
          <a:graphicData uri="http://schemas.openxmlformats.org/drawingml/2006/table">
            <a:tbl>
              <a:tblPr firstRow="1" bandRow="1">
                <a:tableStyleId>{5C22544A-7EE6-4342-B048-85BDC9FD1C3A}</a:tableStyleId>
              </a:tblPr>
              <a:tblGrid>
                <a:gridCol w="329609">
                  <a:extLst>
                    <a:ext uri="{9D8B030D-6E8A-4147-A177-3AD203B41FA5}">
                      <a16:colId xmlns:a16="http://schemas.microsoft.com/office/drawing/2014/main" val="1774422435"/>
                    </a:ext>
                  </a:extLst>
                </a:gridCol>
                <a:gridCol w="5677343">
                  <a:extLst>
                    <a:ext uri="{9D8B030D-6E8A-4147-A177-3AD203B41FA5}">
                      <a16:colId xmlns:a16="http://schemas.microsoft.com/office/drawing/2014/main" val="4187010951"/>
                    </a:ext>
                  </a:extLst>
                </a:gridCol>
              </a:tblGrid>
              <a:tr h="452755">
                <a:tc gridSpan="2">
                  <a:txBody>
                    <a:bodyPr/>
                    <a:lstStyle/>
                    <a:p>
                      <a:pPr algn="ctr"/>
                      <a:r>
                        <a:rPr lang="en-GB" sz="2000" u="sng">
                          <a:solidFill>
                            <a:schemeClr val="tx1"/>
                          </a:solidFill>
                          <a:effectLst/>
                        </a:rPr>
                        <a:t>Summary of Responsibilities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765417770"/>
                  </a:ext>
                </a:extLst>
              </a:tr>
              <a:tr h="286164">
                <a:tc gridSpan="2">
                  <a:txBody>
                    <a:bodyPr/>
                    <a:lstStyle/>
                    <a:p>
                      <a:pPr algn="ctr"/>
                      <a:r>
                        <a:rPr lang="en-GB" sz="1400" b="1">
                          <a:solidFill>
                            <a:schemeClr val="bg1"/>
                          </a:solidFill>
                        </a:rPr>
                        <a:t>Responsibility of the 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2812286182"/>
                  </a:ext>
                </a:extLst>
              </a:tr>
              <a:tr h="446462">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Aft>
                          <a:spcPts val="600"/>
                        </a:spcAft>
                        <a:buNone/>
                      </a:pPr>
                      <a:r>
                        <a:rPr lang="en-GB" sz="1100">
                          <a:latin typeface="Arial"/>
                          <a:cs typeface="Arial"/>
                        </a:rPr>
                        <a:t>Include self-harm and suicide prevention within your setting’s safeguarding policy prior to a serious incident. </a:t>
                      </a:r>
                      <a:endParaRPr lang="en-GB"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32209"/>
                  </a:ext>
                </a:extLst>
              </a:tr>
              <a:tr h="271443">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Aft>
                          <a:spcPts val="600"/>
                        </a:spcAft>
                        <a:buNone/>
                      </a:pPr>
                      <a:r>
                        <a:rPr lang="en-GB" sz="1100">
                          <a:latin typeface="Arial"/>
                          <a:cs typeface="Arial"/>
                        </a:rPr>
                        <a:t>Have a postvention plan which assigns staff clear roles and responsibilities that have been agreed in advance.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874608"/>
                  </a:ext>
                </a:extLst>
              </a:tr>
              <a:tr h="263333">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Aft>
                          <a:spcPts val="600"/>
                        </a:spcAft>
                        <a:buNone/>
                      </a:pPr>
                      <a:r>
                        <a:rPr lang="en-GB" sz="1100">
                          <a:latin typeface="Arial"/>
                          <a:cs typeface="Arial"/>
                        </a:rPr>
                        <a:t>Know where and who to contact for support following a serious incident. </a:t>
                      </a:r>
                      <a:endParaRPr lang="en-GB"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4366966"/>
                  </a:ext>
                </a:extLst>
              </a:tr>
              <a:tr h="225540">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Aft>
                          <a:spcPts val="600"/>
                        </a:spcAft>
                        <a:buNone/>
                      </a:pPr>
                      <a:r>
                        <a:rPr lang="en-GB" sz="1100">
                          <a:latin typeface="Arial"/>
                          <a:cs typeface="Arial"/>
                        </a:rPr>
                        <a:t>Ensure staff are aware of their roles &amp; responsibilities as outlined within this plan and that they are appropriately trained in suicide intervention and postvention.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4547871"/>
                  </a:ext>
                </a:extLst>
              </a:tr>
              <a:tr h="314059">
                <a:tc gridSpan="2">
                  <a:txBody>
                    <a:bodyPr/>
                    <a:lstStyle/>
                    <a:p>
                      <a:pPr algn="ctr"/>
                      <a:r>
                        <a:rPr lang="en-GB" sz="1400" b="1">
                          <a:solidFill>
                            <a:schemeClr val="bg1"/>
                          </a:solidFill>
                        </a:rPr>
                        <a:t>Responsibility of Supporting Agencies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420121554"/>
                  </a:ext>
                </a:extLst>
              </a:tr>
              <a:tr h="286448">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latin typeface="Arial"/>
                          <a:cs typeface="Arial"/>
                        </a:rPr>
                        <a:t>Provide practical resources that education settings can use when developing their self-harm and suicide prevention policies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369690"/>
                  </a:ext>
                </a:extLst>
              </a:tr>
              <a:tr h="0">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a:latin typeface="Arial"/>
                          <a:cs typeface="Arial"/>
                        </a:rPr>
                        <a:t>Provide a variety of workforce training opportunities for education staff so they can confidently manage conversations around suicidality and self-harm </a:t>
                      </a:r>
                      <a:endParaRPr lang="en-GB" sz="1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2960704"/>
                  </a:ext>
                </a:extLst>
              </a:tr>
              <a:tr h="239242">
                <a:tc>
                  <a:txBody>
                    <a:bodyPr/>
                    <a:lstStyle/>
                    <a:p>
                      <a:pPr marL="285750" indent="-285750">
                        <a:buFont typeface="Wingdings" panose="05000000000000000000" pitchFamily="2" charset="2"/>
                        <a:buChar char="§"/>
                      </a:pPr>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lang="en-GB" sz="1100" dirty="0">
                          <a:latin typeface="Arial" panose="020B0604020202020204" pitchFamily="34" charset="0"/>
                          <a:cs typeface="Arial" panose="020B0604020202020204" pitchFamily="34" charset="0"/>
                        </a:rPr>
                        <a:t>Support a whole settings approach to mental wellbeing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509288"/>
                  </a:ext>
                </a:extLst>
              </a:tr>
            </a:tbl>
          </a:graphicData>
        </a:graphic>
      </p:graphicFrame>
      <p:sp>
        <p:nvSpPr>
          <p:cNvPr id="8" name="TextBox 7">
            <a:extLst>
              <a:ext uri="{FF2B5EF4-FFF2-40B4-BE49-F238E27FC236}">
                <a16:creationId xmlns:a16="http://schemas.microsoft.com/office/drawing/2014/main" id="{84DAA636-D853-3234-F13C-004A33491A1D}"/>
              </a:ext>
            </a:extLst>
          </p:cNvPr>
          <p:cNvSpPr txBox="1"/>
          <p:nvPr/>
        </p:nvSpPr>
        <p:spPr>
          <a:xfrm>
            <a:off x="6713793" y="2744310"/>
            <a:ext cx="5127994" cy="2247424"/>
          </a:xfrm>
          <a:prstGeom prst="roundRect">
            <a:avLst/>
          </a:prstGeom>
          <a:noFill/>
          <a:ln>
            <a:solidFill>
              <a:srgbClr val="002060"/>
            </a:solidFill>
          </a:ln>
        </p:spPr>
        <p:txBody>
          <a:bodyPr wrap="square" rtlCol="0">
            <a:spAutoFit/>
          </a:bodyPr>
          <a:lstStyle/>
          <a:p>
            <a:pPr algn="ctr"/>
            <a:r>
              <a:rPr lang="en-GB" b="1" u="sng"/>
              <a:t>Guiding Principles</a:t>
            </a:r>
          </a:p>
          <a:p>
            <a:pPr marL="285750" indent="-285750">
              <a:buFont typeface="Arial" panose="020B0604020202020204" pitchFamily="34" charset="0"/>
              <a:buChar char="•"/>
            </a:pPr>
            <a:r>
              <a:rPr lang="en-GB" sz="1200"/>
              <a:t>Take a whole setting approach to positive mental health and emotional wellbeing</a:t>
            </a:r>
          </a:p>
          <a:p>
            <a:pPr marL="285750" indent="-285750">
              <a:buFont typeface="Arial" panose="020B0604020202020204" pitchFamily="34" charset="0"/>
              <a:buChar char="•"/>
            </a:pPr>
            <a:r>
              <a:rPr lang="en-GB" sz="1200"/>
              <a:t>There is a shared understanding across your setting of what constitutes good mental health</a:t>
            </a:r>
          </a:p>
          <a:p>
            <a:pPr marL="285750" indent="-285750">
              <a:buFont typeface="Arial" panose="020B0604020202020204" pitchFamily="34" charset="0"/>
              <a:buChar char="•"/>
            </a:pPr>
            <a:r>
              <a:rPr lang="en-GB" sz="1200"/>
              <a:t>Support staff with their own mental health and wellbeing</a:t>
            </a:r>
          </a:p>
          <a:p>
            <a:pPr marL="285750" indent="-285750">
              <a:buFont typeface="Arial" panose="020B0604020202020204" pitchFamily="34" charset="0"/>
              <a:buChar char="•"/>
            </a:pPr>
            <a:r>
              <a:rPr lang="en-GB" sz="1200" b="0" i="0">
                <a:solidFill>
                  <a:srgbClr val="000000"/>
                </a:solidFill>
                <a:effectLst/>
              </a:rPr>
              <a:t>Senior leadership will continue to reinforce the message to all staff that we ALWAYS believe children and young people; raising awareness of suicide and self-harm risk factors.  </a:t>
            </a:r>
            <a:r>
              <a:rPr lang="en-GB" sz="1200"/>
              <a:t>  </a:t>
            </a:r>
          </a:p>
          <a:p>
            <a:endParaRPr lang="en-GB" sz="1200"/>
          </a:p>
        </p:txBody>
      </p:sp>
      <p:grpSp>
        <p:nvGrpSpPr>
          <p:cNvPr id="2" name="Google Shape;336;p10">
            <a:extLst>
              <a:ext uri="{FF2B5EF4-FFF2-40B4-BE49-F238E27FC236}">
                <a16:creationId xmlns:a16="http://schemas.microsoft.com/office/drawing/2014/main" id="{EAF44A7B-3E2B-7200-04F8-D1114977485D}"/>
              </a:ext>
            </a:extLst>
          </p:cNvPr>
          <p:cNvGrpSpPr/>
          <p:nvPr/>
        </p:nvGrpSpPr>
        <p:grpSpPr>
          <a:xfrm>
            <a:off x="8809079" y="55822"/>
            <a:ext cx="3253429" cy="401393"/>
            <a:chOff x="121959" y="6298503"/>
            <a:chExt cx="3253429" cy="401393"/>
          </a:xfrm>
        </p:grpSpPr>
        <p:grpSp>
          <p:nvGrpSpPr>
            <p:cNvPr id="3" name="Google Shape;337;p10">
              <a:extLst>
                <a:ext uri="{FF2B5EF4-FFF2-40B4-BE49-F238E27FC236}">
                  <a16:creationId xmlns:a16="http://schemas.microsoft.com/office/drawing/2014/main" id="{FAA73139-697A-CDA1-7F2F-27E35A0E64F5}"/>
                </a:ext>
              </a:extLst>
            </p:cNvPr>
            <p:cNvGrpSpPr/>
            <p:nvPr/>
          </p:nvGrpSpPr>
          <p:grpSpPr>
            <a:xfrm>
              <a:off x="121959" y="6298503"/>
              <a:ext cx="360445" cy="369332"/>
              <a:chOff x="2430842" y="967603"/>
              <a:chExt cx="360445" cy="369332"/>
            </a:xfrm>
          </p:grpSpPr>
          <p:sp>
            <p:nvSpPr>
              <p:cNvPr id="26" name="Google Shape;338;p10">
                <a:extLst>
                  <a:ext uri="{FF2B5EF4-FFF2-40B4-BE49-F238E27FC236}">
                    <a16:creationId xmlns:a16="http://schemas.microsoft.com/office/drawing/2014/main" id="{A432DC49-7736-51F4-732F-0AAA7CD66A69}"/>
                  </a:ext>
                </a:extLst>
              </p:cNvPr>
              <p:cNvSpPr/>
              <p:nvPr/>
            </p:nvSpPr>
            <p:spPr>
              <a:xfrm>
                <a:off x="2430842" y="975971"/>
                <a:ext cx="360445" cy="352596"/>
              </a:xfrm>
              <a:prstGeom prst="flowChartConnector">
                <a:avLst/>
              </a:prstGeom>
              <a:solidFill>
                <a:schemeClr val="accen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339;p10">
                <a:extLst>
                  <a:ext uri="{FF2B5EF4-FFF2-40B4-BE49-F238E27FC236}">
                    <a16:creationId xmlns:a16="http://schemas.microsoft.com/office/drawing/2014/main" id="{07F89EBA-60DB-BAC4-EC4F-AFF3B4279371}"/>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4" name="Google Shape;340;p10">
              <a:extLst>
                <a:ext uri="{FF2B5EF4-FFF2-40B4-BE49-F238E27FC236}">
                  <a16:creationId xmlns:a16="http://schemas.microsoft.com/office/drawing/2014/main" id="{E9982C0E-1EDB-32E7-FCF4-C3B03AF36B63}"/>
                </a:ext>
              </a:extLst>
            </p:cNvPr>
            <p:cNvGrpSpPr/>
            <p:nvPr/>
          </p:nvGrpSpPr>
          <p:grpSpPr>
            <a:xfrm>
              <a:off x="590670" y="6305070"/>
              <a:ext cx="360445" cy="369332"/>
              <a:chOff x="2430842" y="967603"/>
              <a:chExt cx="360445" cy="369332"/>
            </a:xfrm>
          </p:grpSpPr>
          <p:sp>
            <p:nvSpPr>
              <p:cNvPr id="24" name="Google Shape;341;p10">
                <a:extLst>
                  <a:ext uri="{FF2B5EF4-FFF2-40B4-BE49-F238E27FC236}">
                    <a16:creationId xmlns:a16="http://schemas.microsoft.com/office/drawing/2014/main" id="{F1FD0F93-6CDB-2049-3062-A83BCE7418F6}"/>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342;p10">
                <a:extLst>
                  <a:ext uri="{FF2B5EF4-FFF2-40B4-BE49-F238E27FC236}">
                    <a16:creationId xmlns:a16="http://schemas.microsoft.com/office/drawing/2014/main" id="{71274F4B-C97A-F0E1-B5A1-7E2851CD8F21}"/>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6" name="Google Shape;343;p10">
              <a:extLst>
                <a:ext uri="{FF2B5EF4-FFF2-40B4-BE49-F238E27FC236}">
                  <a16:creationId xmlns:a16="http://schemas.microsoft.com/office/drawing/2014/main" id="{9FE0B643-461E-2F9E-D6EB-7D17B733508C}"/>
                </a:ext>
              </a:extLst>
            </p:cNvPr>
            <p:cNvGrpSpPr/>
            <p:nvPr/>
          </p:nvGrpSpPr>
          <p:grpSpPr>
            <a:xfrm>
              <a:off x="1098941" y="6305070"/>
              <a:ext cx="360445" cy="369332"/>
              <a:chOff x="2430842" y="967603"/>
              <a:chExt cx="360445" cy="369332"/>
            </a:xfrm>
          </p:grpSpPr>
          <p:sp>
            <p:nvSpPr>
              <p:cNvPr id="22" name="Google Shape;344;p10">
                <a:extLst>
                  <a:ext uri="{FF2B5EF4-FFF2-40B4-BE49-F238E27FC236}">
                    <a16:creationId xmlns:a16="http://schemas.microsoft.com/office/drawing/2014/main" id="{709B1086-8004-1011-DE26-EEB807C95FAE}"/>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345;p10">
                <a:extLst>
                  <a:ext uri="{FF2B5EF4-FFF2-40B4-BE49-F238E27FC236}">
                    <a16:creationId xmlns:a16="http://schemas.microsoft.com/office/drawing/2014/main" id="{7CBFF7C0-B7DD-116D-7C20-6482E8320E66}"/>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7" name="Google Shape;346;p10">
              <a:extLst>
                <a:ext uri="{FF2B5EF4-FFF2-40B4-BE49-F238E27FC236}">
                  <a16:creationId xmlns:a16="http://schemas.microsoft.com/office/drawing/2014/main" id="{2AB94F5F-5931-8CAA-BD0A-A34811CAA075}"/>
                </a:ext>
              </a:extLst>
            </p:cNvPr>
            <p:cNvGrpSpPr/>
            <p:nvPr/>
          </p:nvGrpSpPr>
          <p:grpSpPr>
            <a:xfrm>
              <a:off x="1586056" y="6298503"/>
              <a:ext cx="360445" cy="369332"/>
              <a:chOff x="2430842" y="967603"/>
              <a:chExt cx="360445" cy="369332"/>
            </a:xfrm>
          </p:grpSpPr>
          <p:sp>
            <p:nvSpPr>
              <p:cNvPr id="20" name="Google Shape;347;p10">
                <a:extLst>
                  <a:ext uri="{FF2B5EF4-FFF2-40B4-BE49-F238E27FC236}">
                    <a16:creationId xmlns:a16="http://schemas.microsoft.com/office/drawing/2014/main" id="{E2397740-0E18-EFBC-1E2E-95FB35E02F8A}"/>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348;p10">
                <a:extLst>
                  <a:ext uri="{FF2B5EF4-FFF2-40B4-BE49-F238E27FC236}">
                    <a16:creationId xmlns:a16="http://schemas.microsoft.com/office/drawing/2014/main" id="{35D08A41-A26E-DE0F-0F0E-20F9B8067DFA}"/>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9" name="Google Shape;349;p10">
              <a:extLst>
                <a:ext uri="{FF2B5EF4-FFF2-40B4-BE49-F238E27FC236}">
                  <a16:creationId xmlns:a16="http://schemas.microsoft.com/office/drawing/2014/main" id="{7DD855B2-ED93-AC1C-F2D5-67691AD1D25B}"/>
                </a:ext>
              </a:extLst>
            </p:cNvPr>
            <p:cNvGrpSpPr/>
            <p:nvPr/>
          </p:nvGrpSpPr>
          <p:grpSpPr>
            <a:xfrm>
              <a:off x="2075923" y="6313828"/>
              <a:ext cx="360445" cy="369332"/>
              <a:chOff x="2430842" y="967603"/>
              <a:chExt cx="360445" cy="369332"/>
            </a:xfrm>
          </p:grpSpPr>
          <p:sp>
            <p:nvSpPr>
              <p:cNvPr id="18" name="Google Shape;350;p10">
                <a:extLst>
                  <a:ext uri="{FF2B5EF4-FFF2-40B4-BE49-F238E27FC236}">
                    <a16:creationId xmlns:a16="http://schemas.microsoft.com/office/drawing/2014/main" id="{D4E6A15E-BB83-EC64-AE25-31C11CAF2926}"/>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351;p10">
                <a:extLst>
                  <a:ext uri="{FF2B5EF4-FFF2-40B4-BE49-F238E27FC236}">
                    <a16:creationId xmlns:a16="http://schemas.microsoft.com/office/drawing/2014/main" id="{F433325D-A127-6CCD-B7B9-624173E45C83}"/>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10" name="Google Shape;352;p10">
              <a:extLst>
                <a:ext uri="{FF2B5EF4-FFF2-40B4-BE49-F238E27FC236}">
                  <a16:creationId xmlns:a16="http://schemas.microsoft.com/office/drawing/2014/main" id="{A288B5FA-92BD-A0B2-B3A1-5D5E9FDF4D94}"/>
                </a:ext>
              </a:extLst>
            </p:cNvPr>
            <p:cNvGrpSpPr/>
            <p:nvPr/>
          </p:nvGrpSpPr>
          <p:grpSpPr>
            <a:xfrm>
              <a:off x="2575268" y="6330564"/>
              <a:ext cx="360445" cy="369332"/>
              <a:chOff x="2450952" y="987900"/>
              <a:chExt cx="360445" cy="369332"/>
            </a:xfrm>
          </p:grpSpPr>
          <p:sp>
            <p:nvSpPr>
              <p:cNvPr id="16" name="Google Shape;353;p10">
                <a:extLst>
                  <a:ext uri="{FF2B5EF4-FFF2-40B4-BE49-F238E27FC236}">
                    <a16:creationId xmlns:a16="http://schemas.microsoft.com/office/drawing/2014/main" id="{95890739-E521-018C-96FC-5E76796BC5E3}"/>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354;p10">
                <a:extLst>
                  <a:ext uri="{FF2B5EF4-FFF2-40B4-BE49-F238E27FC236}">
                    <a16:creationId xmlns:a16="http://schemas.microsoft.com/office/drawing/2014/main" id="{DE8FF110-195E-FEB2-01BA-B1CD288D953E}"/>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1" name="Google Shape;355;p10">
              <a:extLst>
                <a:ext uri="{FF2B5EF4-FFF2-40B4-BE49-F238E27FC236}">
                  <a16:creationId xmlns:a16="http://schemas.microsoft.com/office/drawing/2014/main" id="{D9B10E99-146B-A781-CE91-56235837BC2B}"/>
                </a:ext>
              </a:extLst>
            </p:cNvPr>
            <p:cNvGrpSpPr/>
            <p:nvPr/>
          </p:nvGrpSpPr>
          <p:grpSpPr>
            <a:xfrm>
              <a:off x="3014943" y="6305070"/>
              <a:ext cx="360445" cy="369332"/>
              <a:chOff x="2430842" y="967603"/>
              <a:chExt cx="360445" cy="369332"/>
            </a:xfrm>
          </p:grpSpPr>
          <p:sp>
            <p:nvSpPr>
              <p:cNvPr id="12" name="Google Shape;356;p10">
                <a:extLst>
                  <a:ext uri="{FF2B5EF4-FFF2-40B4-BE49-F238E27FC236}">
                    <a16:creationId xmlns:a16="http://schemas.microsoft.com/office/drawing/2014/main" id="{2AB3438D-DAE6-A368-676B-E6F9512B1E2C}"/>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57;p10">
                <a:extLst>
                  <a:ext uri="{FF2B5EF4-FFF2-40B4-BE49-F238E27FC236}">
                    <a16:creationId xmlns:a16="http://schemas.microsoft.com/office/drawing/2014/main" id="{74F3A8A5-0DBA-9109-3682-111B0D0D5626}"/>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15" name="TextBox 14">
            <a:extLst>
              <a:ext uri="{FF2B5EF4-FFF2-40B4-BE49-F238E27FC236}">
                <a16:creationId xmlns:a16="http://schemas.microsoft.com/office/drawing/2014/main" id="{0D20BC15-B3B0-4E98-AF37-8C6FFA7A8FAC}"/>
              </a:ext>
            </a:extLst>
          </p:cNvPr>
          <p:cNvSpPr txBox="1"/>
          <p:nvPr/>
        </p:nvSpPr>
        <p:spPr>
          <a:xfrm>
            <a:off x="0" y="892552"/>
            <a:ext cx="12191998" cy="600164"/>
          </a:xfrm>
          <a:prstGeom prst="rect">
            <a:avLst/>
          </a:prstGeom>
          <a:noFill/>
        </p:spPr>
        <p:txBody>
          <a:bodyPr wrap="square" lIns="91440" tIns="45720" rIns="91440" bIns="45720" anchor="t">
            <a:spAutoFit/>
          </a:bodyPr>
          <a:lstStyle/>
          <a:p>
            <a:pPr marL="0" indent="0">
              <a:spcBef>
                <a:spcPts val="0"/>
              </a:spcBef>
              <a:buNone/>
            </a:pPr>
            <a:r>
              <a:rPr lang="en-GB" sz="1100" dirty="0">
                <a:latin typeface="Arial"/>
                <a:cs typeface="Arial"/>
              </a:rPr>
              <a:t>The table below provides a summary of your role as an education setting in supporting suicide prevention and postvention. It also highlights the role of the Hampshire County Council and other agencies in supporting you through this process. If you have questions or concerns about the responsibilities of supporting agencies. Please get in touch with Hampshire Public Health at </a:t>
            </a:r>
            <a:r>
              <a:rPr lang="en-GB" sz="1100" dirty="0">
                <a:hlinkClick r:id="rId2"/>
              </a:rPr>
              <a:t>publichealthhampshire@hants.gov.uk</a:t>
            </a:r>
            <a:r>
              <a:rPr lang="en-GB" sz="1100" dirty="0"/>
              <a:t> .</a:t>
            </a:r>
            <a:endParaRPr lang="en-GB" sz="1100" dirty="0">
              <a:latin typeface="Arial" panose="020B0604020202020204" pitchFamily="34" charset="0"/>
              <a:cs typeface="Arial" panose="020B0604020202020204" pitchFamily="34" charset="0"/>
            </a:endParaRPr>
          </a:p>
        </p:txBody>
      </p:sp>
      <p:sp>
        <p:nvSpPr>
          <p:cNvPr id="28" name="Slide Number Placeholder 27">
            <a:extLst>
              <a:ext uri="{FF2B5EF4-FFF2-40B4-BE49-F238E27FC236}">
                <a16:creationId xmlns:a16="http://schemas.microsoft.com/office/drawing/2014/main" id="{59124AC5-9D30-6D82-5DF8-902169CF3B0B}"/>
              </a:ext>
            </a:extLst>
          </p:cNvPr>
          <p:cNvSpPr>
            <a:spLocks noGrp="1"/>
          </p:cNvSpPr>
          <p:nvPr>
            <p:ph type="sldNum" sz="quarter" idx="12"/>
          </p:nvPr>
        </p:nvSpPr>
        <p:spPr/>
        <p:txBody>
          <a:bodyPr/>
          <a:lstStyle/>
          <a:p>
            <a:fld id="{54D5FAE9-ACED-44FF-B97E-F0BAA2A292A9}" type="slidenum">
              <a:rPr lang="en-GB" smtClean="0"/>
              <a:t>29</a:t>
            </a:fld>
            <a:endParaRPr lang="en-GB"/>
          </a:p>
        </p:txBody>
      </p:sp>
    </p:spTree>
    <p:extLst>
      <p:ext uri="{BB962C8B-B14F-4D97-AF65-F5344CB8AC3E}">
        <p14:creationId xmlns:p14="http://schemas.microsoft.com/office/powerpoint/2010/main" val="142141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61C9CAF-6A13-6C7C-BB3D-EEE274B19E25}"/>
              </a:ext>
            </a:extLst>
          </p:cNvPr>
          <p:cNvSpPr txBox="1">
            <a:spLocks/>
          </p:cNvSpPr>
          <p:nvPr/>
        </p:nvSpPr>
        <p:spPr>
          <a:xfrm>
            <a:off x="0" y="6159967"/>
            <a:ext cx="12192000" cy="746702"/>
          </a:xfrm>
          <a:prstGeom prst="rect">
            <a:avLst/>
          </a:prstGeom>
          <a:solidFill>
            <a:srgbClr val="002060"/>
          </a:solidFill>
          <a:ln>
            <a:solidFill>
              <a:srgbClr val="002060"/>
            </a:solidFill>
          </a:ln>
        </p:spPr>
        <p:txBody>
          <a:bodyPr vert="horz" lIns="91440" tIns="45720" rIns="91440" bIns="45720" rtlCol="0" anchor="ctr">
            <a:normAutofit fontScale="975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u="sng">
              <a:solidFill>
                <a:schemeClr val="bg1"/>
              </a:solidFill>
              <a:latin typeface="+mn-lt"/>
              <a:cs typeface="Arial" panose="020B0604020202020204" pitchFamily="34" charset="0"/>
            </a:endParaRPr>
          </a:p>
        </p:txBody>
      </p:sp>
      <p:sp>
        <p:nvSpPr>
          <p:cNvPr id="6" name="Title 1">
            <a:extLst>
              <a:ext uri="{FF2B5EF4-FFF2-40B4-BE49-F238E27FC236}">
                <a16:creationId xmlns:a16="http://schemas.microsoft.com/office/drawing/2014/main" id="{6DB021E7-E97D-4BA9-1F5D-122B43FC0360}"/>
              </a:ext>
            </a:extLst>
          </p:cNvPr>
          <p:cNvSpPr txBox="1">
            <a:spLocks/>
          </p:cNvSpPr>
          <p:nvPr/>
        </p:nvSpPr>
        <p:spPr>
          <a:xfrm>
            <a:off x="0" y="-8829"/>
            <a:ext cx="12192000" cy="621477"/>
          </a:xfrm>
          <a:prstGeom prst="rect">
            <a:avLst/>
          </a:prstGeom>
          <a:solidFill>
            <a:srgbClr val="002060"/>
          </a:solidFill>
          <a:ln>
            <a:solidFill>
              <a:srgbClr val="002060"/>
            </a:solidFill>
          </a:ln>
        </p:spPr>
        <p:txBody>
          <a:bodyPr vert="horz" lIns="91440" tIns="45720" rIns="91440" bIns="45720" rtlCol="0" anchor="ctr">
            <a:normAutofit fontScale="90000" lnSpcReduction="100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a:solidFill>
                  <a:schemeClr val="bg1"/>
                </a:solidFill>
                <a:latin typeface="+mn-lt"/>
                <a:cs typeface="Arial" panose="020B0604020202020204" pitchFamily="34" charset="0"/>
              </a:rPr>
              <a:t>Useful Documents</a:t>
            </a:r>
          </a:p>
        </p:txBody>
      </p:sp>
      <p:sp>
        <p:nvSpPr>
          <p:cNvPr id="2" name="Slide Number Placeholder 1">
            <a:extLst>
              <a:ext uri="{FF2B5EF4-FFF2-40B4-BE49-F238E27FC236}">
                <a16:creationId xmlns:a16="http://schemas.microsoft.com/office/drawing/2014/main" id="{25FDC9E5-BF5D-2B33-0DA0-D61654D5B97C}"/>
              </a:ext>
            </a:extLst>
          </p:cNvPr>
          <p:cNvSpPr>
            <a:spLocks noGrp="1"/>
          </p:cNvSpPr>
          <p:nvPr>
            <p:ph type="sldNum" sz="quarter" idx="12"/>
          </p:nvPr>
        </p:nvSpPr>
        <p:spPr/>
        <p:txBody>
          <a:bodyPr/>
          <a:lstStyle/>
          <a:p>
            <a:fld id="{54D5FAE9-ACED-44FF-B97E-F0BAA2A292A9}" type="slidenum">
              <a:rPr lang="en-GB" smtClean="0"/>
              <a:t>3</a:t>
            </a:fld>
            <a:endParaRPr lang="en-GB"/>
          </a:p>
        </p:txBody>
      </p:sp>
      <p:sp>
        <p:nvSpPr>
          <p:cNvPr id="5" name="TextBox 4">
            <a:extLst>
              <a:ext uri="{FF2B5EF4-FFF2-40B4-BE49-F238E27FC236}">
                <a16:creationId xmlns:a16="http://schemas.microsoft.com/office/drawing/2014/main" id="{BB058BF1-7B12-C216-137E-7B297C6FE041}"/>
              </a:ext>
            </a:extLst>
          </p:cNvPr>
          <p:cNvSpPr txBox="1"/>
          <p:nvPr/>
        </p:nvSpPr>
        <p:spPr>
          <a:xfrm>
            <a:off x="240632" y="1043731"/>
            <a:ext cx="11951368" cy="4154984"/>
          </a:xfrm>
          <a:prstGeom prst="rect">
            <a:avLst/>
          </a:prstGeom>
          <a:solidFill>
            <a:srgbClr val="FFFFFF">
              <a:alpha val="81000"/>
            </a:srgbClr>
          </a:solidFill>
        </p:spPr>
        <p:txBody>
          <a:bodyPr wrap="square" lIns="91440" tIns="45720" rIns="91440" bIns="45720" anchor="t">
            <a:spAutoFit/>
          </a:bodyPr>
          <a:lstStyle/>
          <a:p>
            <a:pPr marL="0" indent="0">
              <a:buNone/>
            </a:pPr>
            <a:r>
              <a:rPr lang="en-GB" sz="2800" b="1" dirty="0">
                <a:latin typeface="Arial"/>
                <a:cs typeface="Arial"/>
              </a:rPr>
              <a:t>This document is intended to be read in conjunction with the following documents:</a:t>
            </a:r>
          </a:p>
          <a:p>
            <a:pPr marL="0" indent="0">
              <a:buNone/>
            </a:pPr>
            <a:endParaRPr lang="en-GB" sz="2800" b="1" dirty="0">
              <a:latin typeface="Arial" panose="020B0604020202020204" pitchFamily="34" charset="0"/>
              <a:cs typeface="Arial" panose="020B0604020202020204" pitchFamily="34" charset="0"/>
            </a:endParaRPr>
          </a:p>
          <a:p>
            <a:endParaRPr lang="en-GB" sz="20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b="1" dirty="0">
                <a:latin typeface="Arial"/>
                <a:cs typeface="Arial"/>
                <a:hlinkClick r:id="rId2"/>
              </a:rPr>
              <a:t>Education Setting Suicide Prevention and Postvention Policy Template </a:t>
            </a:r>
            <a:endParaRPr lang="en-GB" sz="20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b="1" dirty="0">
                <a:latin typeface="Arial"/>
                <a:cs typeface="Arial"/>
              </a:rPr>
              <a:t>HIEP Critical Incident Packs (</a:t>
            </a:r>
            <a:r>
              <a:rPr lang="en-GB" sz="2000" b="1" i="1" dirty="0">
                <a:latin typeface="Arial"/>
                <a:cs typeface="Arial"/>
              </a:rPr>
              <a:t>accessed via Educational Psychology team)</a:t>
            </a:r>
            <a:endParaRPr lang="en-GB" sz="2000" b="1" dirty="0">
              <a:latin typeface="Arial"/>
              <a:cs typeface="Arial"/>
            </a:endParaRPr>
          </a:p>
          <a:p>
            <a:pPr marL="457200" indent="-4572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b="1" u="sng" dirty="0">
                <a:latin typeface="Arial"/>
                <a:cs typeface="Arial"/>
                <a:hlinkClick r:id="rId3"/>
              </a:rPr>
              <a:t>HIPS Self-Harm and Suicidal Behaviour Pathway</a:t>
            </a:r>
            <a:endParaRPr lang="en-GB" sz="2000" b="1" u="sng" dirty="0">
              <a:latin typeface="Arial"/>
              <a:cs typeface="Arial"/>
            </a:endParaRPr>
          </a:p>
          <a:p>
            <a:pPr marL="457200" indent="-457200">
              <a:buFont typeface="Arial" panose="020B0604020202020204" pitchFamily="34" charset="0"/>
              <a:buChar char="•"/>
            </a:pPr>
            <a:endParaRPr lang="en-GB" sz="20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b="1" u="sng" dirty="0">
                <a:latin typeface="Arial"/>
                <a:cs typeface="Arial"/>
                <a:hlinkClick r:id="rId4"/>
              </a:rPr>
              <a:t>Samaritans Step by Step Resources</a:t>
            </a:r>
            <a:endParaRPr lang="en-GB" sz="2000" b="1" u="sng" dirty="0">
              <a:latin typeface="Arial"/>
              <a:cs typeface="Arial"/>
            </a:endParaRPr>
          </a:p>
          <a:p>
            <a:pPr marL="457200" indent="-457200">
              <a:buFont typeface="Arial" panose="020B0604020202020204" pitchFamily="34" charset="0"/>
              <a:buChar char="•"/>
            </a:pPr>
            <a:endParaRPr lang="en-GB" sz="2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699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B021E7-E97D-4BA9-1F5D-122B43FC0360}"/>
              </a:ext>
            </a:extLst>
          </p:cNvPr>
          <p:cNvSpPr txBox="1">
            <a:spLocks/>
          </p:cNvSpPr>
          <p:nvPr/>
        </p:nvSpPr>
        <p:spPr>
          <a:xfrm>
            <a:off x="0" y="1135815"/>
            <a:ext cx="12192000" cy="2075654"/>
          </a:xfrm>
          <a:prstGeom prst="rect">
            <a:avLst/>
          </a:prstGeom>
          <a:solidFill>
            <a:srgbClr val="002060"/>
          </a:solidFill>
          <a:ln>
            <a:solidFill>
              <a:srgbClr val="002060"/>
            </a:solidFill>
          </a:ln>
        </p:spPr>
        <p:txBody>
          <a:bodyPr vert="horz" lIns="91440" tIns="45720" rIns="91440" bIns="45720" rtlCol="0" anchor="ctr">
            <a:normAutofit fontScale="975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Preparation, Planning &amp; Prevention</a:t>
            </a:r>
          </a:p>
        </p:txBody>
      </p:sp>
      <p:sp>
        <p:nvSpPr>
          <p:cNvPr id="5" name="Content Placeholder 2">
            <a:extLst>
              <a:ext uri="{FF2B5EF4-FFF2-40B4-BE49-F238E27FC236}">
                <a16:creationId xmlns:a16="http://schemas.microsoft.com/office/drawing/2014/main" id="{011020ED-8ABA-B382-DF3D-5AF1F1AAF4B2}"/>
              </a:ext>
            </a:extLst>
          </p:cNvPr>
          <p:cNvSpPr>
            <a:spLocks noGrp="1"/>
          </p:cNvSpPr>
          <p:nvPr>
            <p:ph idx="1"/>
          </p:nvPr>
        </p:nvSpPr>
        <p:spPr>
          <a:xfrm>
            <a:off x="1070812" y="3429000"/>
            <a:ext cx="10515600" cy="1738423"/>
          </a:xfrm>
        </p:spPr>
        <p:txBody>
          <a:bodyPr vert="horz" lIns="91440" tIns="45720" rIns="91440" bIns="45720" rtlCol="0" anchor="t">
            <a:normAutofit lnSpcReduction="10000"/>
          </a:bodyPr>
          <a:lstStyle/>
          <a:p>
            <a:pPr marL="0" indent="0" algn="ctr">
              <a:buNone/>
            </a:pPr>
            <a:r>
              <a:rPr lang="en-GB" dirty="0">
                <a:latin typeface="Arial" panose="020B0604020202020204" pitchFamily="34" charset="0"/>
                <a:cs typeface="Arial" panose="020B0604020202020204" pitchFamily="34" charset="0"/>
              </a:rPr>
              <a:t>Pages 31-36</a:t>
            </a:r>
            <a:r>
              <a:rPr lang="en-GB" sz="2800" dirty="0">
                <a:latin typeface="Arial" panose="020B0604020202020204" pitchFamily="34" charset="0"/>
                <a:cs typeface="Arial" panose="020B0604020202020204" pitchFamily="34" charset="0"/>
              </a:rPr>
              <a:t> provide </a:t>
            </a:r>
            <a:r>
              <a:rPr lang="en-GB" dirty="0">
                <a:latin typeface="Arial" panose="020B0604020202020204" pitchFamily="34" charset="0"/>
                <a:cs typeface="Arial" panose="020B0604020202020204" pitchFamily="34" charset="0"/>
              </a:rPr>
              <a:t>detailed guidance and advice </a:t>
            </a:r>
            <a:r>
              <a:rPr lang="en-GB" sz="2800" dirty="0">
                <a:latin typeface="Arial" panose="020B0604020202020204" pitchFamily="34" charset="0"/>
                <a:cs typeface="Arial" panose="020B0604020202020204" pitchFamily="34" charset="0"/>
              </a:rPr>
              <a:t>regarding the actions your setting should take to prepare and plan for a suicide-related incident and become suicide-safe.</a:t>
            </a:r>
            <a:endParaRPr lang="en-GB" sz="2800" dirty="0"/>
          </a:p>
          <a:p>
            <a:pPr marL="0" indent="0" algn="ctr">
              <a:buNone/>
            </a:pPr>
            <a:r>
              <a:rPr lang="en-GB" dirty="0">
                <a:latin typeface="Arial"/>
                <a:cs typeface="Arial"/>
              </a:rPr>
              <a:t> </a:t>
            </a: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4059B17-A161-F671-32DB-35BB667C4645}"/>
              </a:ext>
            </a:extLst>
          </p:cNvPr>
          <p:cNvSpPr txBox="1"/>
          <p:nvPr/>
        </p:nvSpPr>
        <p:spPr>
          <a:xfrm>
            <a:off x="152400" y="6220608"/>
            <a:ext cx="11887200" cy="646331"/>
          </a:xfrm>
          <a:prstGeom prst="rect">
            <a:avLst/>
          </a:prstGeom>
          <a:noFill/>
        </p:spPr>
        <p:txBody>
          <a:bodyPr wrap="square" rtlCol="0">
            <a:spAutoFit/>
          </a:bodyPr>
          <a:lstStyle/>
          <a:p>
            <a:r>
              <a:rPr lang="en-GB" i="1" dirty="0"/>
              <a:t>This section includes: Components of the Whole System Approach to Mental Health and Wellbeing, Staff Training and Resources available. </a:t>
            </a:r>
          </a:p>
        </p:txBody>
      </p:sp>
      <p:sp>
        <p:nvSpPr>
          <p:cNvPr id="3" name="Slide Number Placeholder 2">
            <a:extLst>
              <a:ext uri="{FF2B5EF4-FFF2-40B4-BE49-F238E27FC236}">
                <a16:creationId xmlns:a16="http://schemas.microsoft.com/office/drawing/2014/main" id="{72F4050E-0E06-FB28-D30C-6CE1BB15C126}"/>
              </a:ext>
            </a:extLst>
          </p:cNvPr>
          <p:cNvSpPr>
            <a:spLocks noGrp="1"/>
          </p:cNvSpPr>
          <p:nvPr>
            <p:ph type="sldNum" sz="quarter" idx="12"/>
          </p:nvPr>
        </p:nvSpPr>
        <p:spPr/>
        <p:txBody>
          <a:bodyPr/>
          <a:lstStyle/>
          <a:p>
            <a:fld id="{54D5FAE9-ACED-44FF-B97E-F0BAA2A292A9}" type="slidenum">
              <a:rPr lang="en-GB" smtClean="0"/>
              <a:t>30</a:t>
            </a:fld>
            <a:endParaRPr lang="en-GB" dirty="0"/>
          </a:p>
        </p:txBody>
      </p:sp>
    </p:spTree>
    <p:extLst>
      <p:ext uri="{BB962C8B-B14F-4D97-AF65-F5344CB8AC3E}">
        <p14:creationId xmlns:p14="http://schemas.microsoft.com/office/powerpoint/2010/main" val="157737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A0E55D1-B24D-56D2-C45E-B1F0FCE21444}"/>
              </a:ext>
            </a:extLst>
          </p:cNvPr>
          <p:cNvSpPr txBox="1">
            <a:spLocks/>
          </p:cNvSpPr>
          <p:nvPr/>
        </p:nvSpPr>
        <p:spPr>
          <a:xfrm>
            <a:off x="257175" y="1146486"/>
            <a:ext cx="6000750" cy="5098428"/>
          </a:xfrm>
          <a:prstGeom prst="rect">
            <a:avLst/>
          </a:prstGeom>
          <a:solidFill>
            <a:srgbClr val="DCE7E6"/>
          </a:solidFill>
          <a:ln w="76200">
            <a:solidFill>
              <a:srgbClr val="002060"/>
            </a:solidFill>
          </a:ln>
        </p:spPr>
        <p:txBody>
          <a:bodyPr vert="horz" lIns="91440" tIns="45720" rIns="91440" bIns="45720" rtlCol="0" anchor="t">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600">
              <a:latin typeface="Arial"/>
              <a:cs typeface="Arial"/>
            </a:endParaRPr>
          </a:p>
          <a:p>
            <a:pPr marL="0" indent="0">
              <a:buNone/>
            </a:pPr>
            <a:r>
              <a:rPr lang="en-GB" sz="1600">
                <a:latin typeface="Arial"/>
                <a:cs typeface="Arial"/>
              </a:rPr>
              <a:t>Effective suicide prevention is comprehensive: it requires a combination of efforts that work together to address different aspects of the problem. </a:t>
            </a:r>
          </a:p>
          <a:p>
            <a:pPr marL="0" indent="0">
              <a:buNone/>
            </a:pPr>
            <a:r>
              <a:rPr lang="en-GB" sz="1600">
                <a:latin typeface="Arial"/>
                <a:cs typeface="Arial"/>
              </a:rPr>
              <a:t>Your setting should consider the value in adopting a whole settings approach (WSA) to suicide prevention and postvention. </a:t>
            </a:r>
            <a:r>
              <a:rPr lang="en-GB" sz="1600">
                <a:effectLst/>
                <a:latin typeface="Arial"/>
                <a:cs typeface="Arial"/>
              </a:rPr>
              <a:t>This is the inclusion and prioritisation of health and wellbeing in all aspects of the setting, with the aim of building a culture and practices over time that promote good health. It involves everyone within the school.</a:t>
            </a:r>
            <a:endParaRPr lang="en-GB" sz="1600">
              <a:latin typeface="Arial"/>
              <a:cs typeface="Arial"/>
            </a:endParaRPr>
          </a:p>
          <a:p>
            <a:pPr marL="0" indent="0">
              <a:buFont typeface="Arial" panose="020B0604020202020204" pitchFamily="34" charset="0"/>
              <a:buNone/>
            </a:pPr>
            <a:r>
              <a:rPr lang="en-GB" sz="1600">
                <a:latin typeface="Arial"/>
                <a:cs typeface="Arial"/>
              </a:rPr>
              <a:t>This section provides further information on where to start with a WSA to suicide prevention and postvention:</a:t>
            </a:r>
          </a:p>
          <a:p>
            <a:pPr marL="228600" indent="-228600"/>
            <a:r>
              <a:rPr lang="en-GB" sz="1600">
                <a:latin typeface="Arial"/>
                <a:cs typeface="Arial"/>
              </a:rPr>
              <a:t>Training for Staff</a:t>
            </a:r>
          </a:p>
          <a:p>
            <a:pPr marL="228600" indent="-228600"/>
            <a:r>
              <a:rPr lang="en-GB" sz="1600">
                <a:latin typeface="Arial"/>
                <a:cs typeface="Arial"/>
              </a:rPr>
              <a:t>Resources for promoting positive mental health and resilience within your setting</a:t>
            </a:r>
          </a:p>
          <a:p>
            <a:pPr marL="228600" indent="-228600"/>
            <a:r>
              <a:rPr lang="en-GB" sz="1600">
                <a:latin typeface="Arial"/>
                <a:cs typeface="Arial"/>
              </a:rPr>
              <a:t>Signposting to support when needed</a:t>
            </a:r>
          </a:p>
          <a:p>
            <a:pPr marL="228600" indent="-228600"/>
            <a:r>
              <a:rPr lang="en-GB" sz="1600">
                <a:latin typeface="Arial"/>
                <a:cs typeface="Arial"/>
              </a:rPr>
              <a:t>Suicide Prevention and Postvention Policy</a:t>
            </a:r>
          </a:p>
          <a:p>
            <a:pPr marL="0" indent="0">
              <a:buNone/>
            </a:pPr>
            <a:endParaRPr lang="en-GB" sz="1600">
              <a:latin typeface="Arial"/>
              <a:cs typeface="Arial"/>
            </a:endParaRPr>
          </a:p>
          <a:p>
            <a:pPr marL="0" indent="0">
              <a:buNone/>
            </a:pPr>
            <a:endParaRPr lang="en-GB" sz="1600">
              <a:latin typeface="Arial" panose="020B0604020202020204" pitchFamily="34" charset="0"/>
              <a:cs typeface="Arial" panose="020B0604020202020204" pitchFamily="34" charset="0"/>
            </a:endParaRPr>
          </a:p>
          <a:p>
            <a:pPr marL="0" indent="0">
              <a:buNone/>
            </a:pPr>
            <a:endParaRPr lang="en-GB" sz="16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90AE30B-DB8D-D83F-B505-5DCE280485E4}"/>
              </a:ext>
            </a:extLst>
          </p:cNvPr>
          <p:cNvSpPr txBox="1"/>
          <p:nvPr/>
        </p:nvSpPr>
        <p:spPr>
          <a:xfrm>
            <a:off x="0" y="-29493"/>
            <a:ext cx="12192000" cy="892552"/>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Preparation, Planning &amp; Prevention</a:t>
            </a:r>
          </a:p>
          <a:p>
            <a:r>
              <a:rPr lang="en-GB" sz="2000" b="1">
                <a:solidFill>
                  <a:schemeClr val="bg1"/>
                </a:solidFill>
              </a:rPr>
              <a:t>Supporting your setting to become suicide safe. </a:t>
            </a:r>
          </a:p>
        </p:txBody>
      </p:sp>
      <p:pic>
        <p:nvPicPr>
          <p:cNvPr id="13" name="Picture 12" descr="Diagram&#10;&#10;Description automatically generated">
            <a:extLst>
              <a:ext uri="{FF2B5EF4-FFF2-40B4-BE49-F238E27FC236}">
                <a16:creationId xmlns:a16="http://schemas.microsoft.com/office/drawing/2014/main" id="{FCA0C1FA-2792-E7DF-7076-8D7C3B9BE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779" y="1485773"/>
            <a:ext cx="4829684" cy="4419854"/>
          </a:xfrm>
          <a:prstGeom prst="rect">
            <a:avLst/>
          </a:prstGeom>
        </p:spPr>
      </p:pic>
      <p:grpSp>
        <p:nvGrpSpPr>
          <p:cNvPr id="14" name="Google Shape;336;p10">
            <a:extLst>
              <a:ext uri="{FF2B5EF4-FFF2-40B4-BE49-F238E27FC236}">
                <a16:creationId xmlns:a16="http://schemas.microsoft.com/office/drawing/2014/main" id="{435FC932-F7EA-CC51-CEDA-27237D397417}"/>
              </a:ext>
            </a:extLst>
          </p:cNvPr>
          <p:cNvGrpSpPr/>
          <p:nvPr/>
        </p:nvGrpSpPr>
        <p:grpSpPr>
          <a:xfrm>
            <a:off x="8809079" y="55822"/>
            <a:ext cx="3253429" cy="401393"/>
            <a:chOff x="121959" y="6298503"/>
            <a:chExt cx="3253429" cy="401393"/>
          </a:xfrm>
        </p:grpSpPr>
        <p:grpSp>
          <p:nvGrpSpPr>
            <p:cNvPr id="15" name="Google Shape;337;p10">
              <a:extLst>
                <a:ext uri="{FF2B5EF4-FFF2-40B4-BE49-F238E27FC236}">
                  <a16:creationId xmlns:a16="http://schemas.microsoft.com/office/drawing/2014/main" id="{1896A157-FC72-D614-6EF0-871B3C618450}"/>
                </a:ext>
              </a:extLst>
            </p:cNvPr>
            <p:cNvGrpSpPr/>
            <p:nvPr/>
          </p:nvGrpSpPr>
          <p:grpSpPr>
            <a:xfrm>
              <a:off x="121959" y="6298503"/>
              <a:ext cx="360445" cy="369332"/>
              <a:chOff x="2430842" y="967603"/>
              <a:chExt cx="360445" cy="369332"/>
            </a:xfrm>
          </p:grpSpPr>
          <p:sp>
            <p:nvSpPr>
              <p:cNvPr id="34" name="Google Shape;338;p10">
                <a:extLst>
                  <a:ext uri="{FF2B5EF4-FFF2-40B4-BE49-F238E27FC236}">
                    <a16:creationId xmlns:a16="http://schemas.microsoft.com/office/drawing/2014/main" id="{5E276193-6B8B-30C6-12C8-39E82F48C3F7}"/>
                  </a:ext>
                </a:extLst>
              </p:cNvPr>
              <p:cNvSpPr/>
              <p:nvPr/>
            </p:nvSpPr>
            <p:spPr>
              <a:xfrm>
                <a:off x="2430842" y="975971"/>
                <a:ext cx="360445" cy="352596"/>
              </a:xfrm>
              <a:prstGeom prst="flowChartConnector">
                <a:avLst/>
              </a:prstGeom>
              <a:solidFill>
                <a:schemeClr val="accen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39;p10">
                <a:extLst>
                  <a:ext uri="{FF2B5EF4-FFF2-40B4-BE49-F238E27FC236}">
                    <a16:creationId xmlns:a16="http://schemas.microsoft.com/office/drawing/2014/main" id="{FB597F5F-C5F0-F0BC-4AE9-ED40C45E7FEC}"/>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16" name="Google Shape;340;p10">
              <a:extLst>
                <a:ext uri="{FF2B5EF4-FFF2-40B4-BE49-F238E27FC236}">
                  <a16:creationId xmlns:a16="http://schemas.microsoft.com/office/drawing/2014/main" id="{9E04BB97-8AA4-AB61-FD34-8CCF221F938F}"/>
                </a:ext>
              </a:extLst>
            </p:cNvPr>
            <p:cNvGrpSpPr/>
            <p:nvPr/>
          </p:nvGrpSpPr>
          <p:grpSpPr>
            <a:xfrm>
              <a:off x="590670" y="6305070"/>
              <a:ext cx="360445" cy="369332"/>
              <a:chOff x="2430842" y="967603"/>
              <a:chExt cx="360445" cy="369332"/>
            </a:xfrm>
          </p:grpSpPr>
          <p:sp>
            <p:nvSpPr>
              <p:cNvPr id="32" name="Google Shape;341;p10">
                <a:extLst>
                  <a:ext uri="{FF2B5EF4-FFF2-40B4-BE49-F238E27FC236}">
                    <a16:creationId xmlns:a16="http://schemas.microsoft.com/office/drawing/2014/main" id="{29D3F240-E41D-D261-42E2-EEBE9906C0FF}"/>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42;p10">
                <a:extLst>
                  <a:ext uri="{FF2B5EF4-FFF2-40B4-BE49-F238E27FC236}">
                    <a16:creationId xmlns:a16="http://schemas.microsoft.com/office/drawing/2014/main" id="{0BD46D9C-3308-D3D0-4483-A911694D0623}"/>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17" name="Google Shape;343;p10">
              <a:extLst>
                <a:ext uri="{FF2B5EF4-FFF2-40B4-BE49-F238E27FC236}">
                  <a16:creationId xmlns:a16="http://schemas.microsoft.com/office/drawing/2014/main" id="{FBBAA83B-C198-9710-529B-E014C3AE2B09}"/>
                </a:ext>
              </a:extLst>
            </p:cNvPr>
            <p:cNvGrpSpPr/>
            <p:nvPr/>
          </p:nvGrpSpPr>
          <p:grpSpPr>
            <a:xfrm>
              <a:off x="1098941" y="6305070"/>
              <a:ext cx="360445" cy="369332"/>
              <a:chOff x="2430842" y="967603"/>
              <a:chExt cx="360445" cy="369332"/>
            </a:xfrm>
          </p:grpSpPr>
          <p:sp>
            <p:nvSpPr>
              <p:cNvPr id="30" name="Google Shape;344;p10">
                <a:extLst>
                  <a:ext uri="{FF2B5EF4-FFF2-40B4-BE49-F238E27FC236}">
                    <a16:creationId xmlns:a16="http://schemas.microsoft.com/office/drawing/2014/main" id="{19511BA3-19C0-E6C6-E6EC-C7442B81719C}"/>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45;p10">
                <a:extLst>
                  <a:ext uri="{FF2B5EF4-FFF2-40B4-BE49-F238E27FC236}">
                    <a16:creationId xmlns:a16="http://schemas.microsoft.com/office/drawing/2014/main" id="{0F863FA5-78C3-9543-7A72-E9DF0ACA1B80}"/>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18" name="Google Shape;346;p10">
              <a:extLst>
                <a:ext uri="{FF2B5EF4-FFF2-40B4-BE49-F238E27FC236}">
                  <a16:creationId xmlns:a16="http://schemas.microsoft.com/office/drawing/2014/main" id="{B50F62CA-90BC-7A09-5289-EC6CCA85EC1D}"/>
                </a:ext>
              </a:extLst>
            </p:cNvPr>
            <p:cNvGrpSpPr/>
            <p:nvPr/>
          </p:nvGrpSpPr>
          <p:grpSpPr>
            <a:xfrm>
              <a:off x="1586056" y="6298503"/>
              <a:ext cx="360445" cy="369332"/>
              <a:chOff x="2430842" y="967603"/>
              <a:chExt cx="360445" cy="369332"/>
            </a:xfrm>
          </p:grpSpPr>
          <p:sp>
            <p:nvSpPr>
              <p:cNvPr id="28" name="Google Shape;347;p10">
                <a:extLst>
                  <a:ext uri="{FF2B5EF4-FFF2-40B4-BE49-F238E27FC236}">
                    <a16:creationId xmlns:a16="http://schemas.microsoft.com/office/drawing/2014/main" id="{7ACE9117-BFA4-F9DF-1D47-84508D2E6F4D}"/>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348;p10">
                <a:extLst>
                  <a:ext uri="{FF2B5EF4-FFF2-40B4-BE49-F238E27FC236}">
                    <a16:creationId xmlns:a16="http://schemas.microsoft.com/office/drawing/2014/main" id="{1F52E19F-8BB8-A1F6-8148-01FDF1A26859}"/>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19" name="Google Shape;349;p10">
              <a:extLst>
                <a:ext uri="{FF2B5EF4-FFF2-40B4-BE49-F238E27FC236}">
                  <a16:creationId xmlns:a16="http://schemas.microsoft.com/office/drawing/2014/main" id="{6ACB0498-78EE-2869-7F3E-EDAFF3C21841}"/>
                </a:ext>
              </a:extLst>
            </p:cNvPr>
            <p:cNvGrpSpPr/>
            <p:nvPr/>
          </p:nvGrpSpPr>
          <p:grpSpPr>
            <a:xfrm>
              <a:off x="2075923" y="6313828"/>
              <a:ext cx="360445" cy="369332"/>
              <a:chOff x="2430842" y="967603"/>
              <a:chExt cx="360445" cy="369332"/>
            </a:xfrm>
          </p:grpSpPr>
          <p:sp>
            <p:nvSpPr>
              <p:cNvPr id="26" name="Google Shape;350;p10">
                <a:extLst>
                  <a:ext uri="{FF2B5EF4-FFF2-40B4-BE49-F238E27FC236}">
                    <a16:creationId xmlns:a16="http://schemas.microsoft.com/office/drawing/2014/main" id="{769EFC96-7A63-FF17-E2B5-55557EA5BC26}"/>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351;p10">
                <a:extLst>
                  <a:ext uri="{FF2B5EF4-FFF2-40B4-BE49-F238E27FC236}">
                    <a16:creationId xmlns:a16="http://schemas.microsoft.com/office/drawing/2014/main" id="{791DCD20-D379-11A0-1EEC-B5E50FDD26ED}"/>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20" name="Google Shape;352;p10">
              <a:extLst>
                <a:ext uri="{FF2B5EF4-FFF2-40B4-BE49-F238E27FC236}">
                  <a16:creationId xmlns:a16="http://schemas.microsoft.com/office/drawing/2014/main" id="{81F32111-29CC-72C9-E291-88FCA26423F9}"/>
                </a:ext>
              </a:extLst>
            </p:cNvPr>
            <p:cNvGrpSpPr/>
            <p:nvPr/>
          </p:nvGrpSpPr>
          <p:grpSpPr>
            <a:xfrm>
              <a:off x="2575268" y="6330564"/>
              <a:ext cx="360445" cy="369332"/>
              <a:chOff x="2450952" y="987900"/>
              <a:chExt cx="360445" cy="369332"/>
            </a:xfrm>
          </p:grpSpPr>
          <p:sp>
            <p:nvSpPr>
              <p:cNvPr id="24" name="Google Shape;353;p10">
                <a:extLst>
                  <a:ext uri="{FF2B5EF4-FFF2-40B4-BE49-F238E27FC236}">
                    <a16:creationId xmlns:a16="http://schemas.microsoft.com/office/drawing/2014/main" id="{FCAF3E72-58D4-9891-0CCF-901F42072BCA}"/>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354;p10">
                <a:extLst>
                  <a:ext uri="{FF2B5EF4-FFF2-40B4-BE49-F238E27FC236}">
                    <a16:creationId xmlns:a16="http://schemas.microsoft.com/office/drawing/2014/main" id="{70C3822E-F724-EA5D-DE15-652C95F67FFF}"/>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21" name="Google Shape;355;p10">
              <a:extLst>
                <a:ext uri="{FF2B5EF4-FFF2-40B4-BE49-F238E27FC236}">
                  <a16:creationId xmlns:a16="http://schemas.microsoft.com/office/drawing/2014/main" id="{A5D9F5B9-BF4D-7131-3F9D-2CC02E712DCA}"/>
                </a:ext>
              </a:extLst>
            </p:cNvPr>
            <p:cNvGrpSpPr/>
            <p:nvPr/>
          </p:nvGrpSpPr>
          <p:grpSpPr>
            <a:xfrm>
              <a:off x="3014943" y="6305070"/>
              <a:ext cx="360445" cy="369332"/>
              <a:chOff x="2430842" y="967603"/>
              <a:chExt cx="360445" cy="369332"/>
            </a:xfrm>
          </p:grpSpPr>
          <p:sp>
            <p:nvSpPr>
              <p:cNvPr id="22" name="Google Shape;356;p10">
                <a:extLst>
                  <a:ext uri="{FF2B5EF4-FFF2-40B4-BE49-F238E27FC236}">
                    <a16:creationId xmlns:a16="http://schemas.microsoft.com/office/drawing/2014/main" id="{8F9D5122-81B4-A924-AB0D-7F0379A22FE9}"/>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357;p10">
                <a:extLst>
                  <a:ext uri="{FF2B5EF4-FFF2-40B4-BE49-F238E27FC236}">
                    <a16:creationId xmlns:a16="http://schemas.microsoft.com/office/drawing/2014/main" id="{46EF8747-6C5D-54A4-C068-8F7000E0E2D2}"/>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36" name="TextBox 35">
            <a:extLst>
              <a:ext uri="{FF2B5EF4-FFF2-40B4-BE49-F238E27FC236}">
                <a16:creationId xmlns:a16="http://schemas.microsoft.com/office/drawing/2014/main" id="{2082D9E7-A955-ABD2-D4BF-1EFACE2CE63B}"/>
              </a:ext>
            </a:extLst>
          </p:cNvPr>
          <p:cNvSpPr txBox="1"/>
          <p:nvPr/>
        </p:nvSpPr>
        <p:spPr>
          <a:xfrm>
            <a:off x="6995184" y="5897656"/>
            <a:ext cx="5174028" cy="400110"/>
          </a:xfrm>
          <a:prstGeom prst="rect">
            <a:avLst/>
          </a:prstGeom>
          <a:noFill/>
        </p:spPr>
        <p:txBody>
          <a:bodyPr wrap="square">
            <a:spAutoFit/>
          </a:bodyPr>
          <a:lstStyle/>
          <a:p>
            <a:pPr marL="0" indent="0">
              <a:spcBef>
                <a:spcPts val="0"/>
              </a:spcBef>
              <a:buNone/>
            </a:pPr>
            <a:r>
              <a:rPr lang="en-GB" sz="1000">
                <a:latin typeface="Arial" panose="020B0604020202020204" pitchFamily="34" charset="0"/>
                <a:cs typeface="Arial" panose="020B0604020202020204" pitchFamily="34" charset="0"/>
              </a:rPr>
              <a:t>*Figure taken from </a:t>
            </a:r>
            <a:r>
              <a:rPr lang="en-GB" sz="1000">
                <a:latin typeface="Arial" panose="020B0604020202020204" pitchFamily="34" charset="0"/>
                <a:cs typeface="Arial" panose="020B0604020202020204" pitchFamily="34" charset="0"/>
                <a:hlinkClick r:id="rId3"/>
              </a:rPr>
              <a:t>The Children’s Mental Health Coalition: Promoting Children and Young People’s Mental Health and Wellbeing </a:t>
            </a:r>
            <a:endParaRPr lang="en-GB" sz="1000" b="1" i="1">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D099D92-A19F-BDA5-1C46-91E92BFABA23}"/>
              </a:ext>
            </a:extLst>
          </p:cNvPr>
          <p:cNvSpPr>
            <a:spLocks noGrp="1"/>
          </p:cNvSpPr>
          <p:nvPr>
            <p:ph type="sldNum" sz="quarter" idx="12"/>
          </p:nvPr>
        </p:nvSpPr>
        <p:spPr/>
        <p:txBody>
          <a:bodyPr/>
          <a:lstStyle/>
          <a:p>
            <a:fld id="{54D5FAE9-ACED-44FF-B97E-F0BAA2A292A9}" type="slidenum">
              <a:rPr lang="en-GB" smtClean="0"/>
              <a:t>31</a:t>
            </a:fld>
            <a:endParaRPr lang="en-GB"/>
          </a:p>
        </p:txBody>
      </p:sp>
      <p:sp>
        <p:nvSpPr>
          <p:cNvPr id="6" name="TextBox 5">
            <a:extLst>
              <a:ext uri="{FF2B5EF4-FFF2-40B4-BE49-F238E27FC236}">
                <a16:creationId xmlns:a16="http://schemas.microsoft.com/office/drawing/2014/main" id="{92A9D690-3171-66C4-6BC1-C4445D1A6084}"/>
              </a:ext>
            </a:extLst>
          </p:cNvPr>
          <p:cNvSpPr txBox="1"/>
          <p:nvPr/>
        </p:nvSpPr>
        <p:spPr>
          <a:xfrm>
            <a:off x="6172986" y="902915"/>
            <a:ext cx="6179270" cy="646331"/>
          </a:xfrm>
          <a:prstGeom prst="rect">
            <a:avLst/>
          </a:prstGeom>
          <a:noFill/>
        </p:spPr>
        <p:txBody>
          <a:bodyPr wrap="square">
            <a:spAutoFit/>
          </a:bodyPr>
          <a:lstStyle/>
          <a:p>
            <a:pPr algn="ctr"/>
            <a:r>
              <a:rPr lang="en-GB" b="1" u="sng"/>
              <a:t>Components of a Whole Setting Approach (WSA) to Mental Health and Wellbeing</a:t>
            </a:r>
          </a:p>
        </p:txBody>
      </p:sp>
    </p:spTree>
    <p:extLst>
      <p:ext uri="{BB962C8B-B14F-4D97-AF65-F5344CB8AC3E}">
        <p14:creationId xmlns:p14="http://schemas.microsoft.com/office/powerpoint/2010/main" val="1563306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F159D1-60A3-BA7E-A285-C0ED1A089646}"/>
              </a:ext>
            </a:extLst>
          </p:cNvPr>
          <p:cNvSpPr txBox="1"/>
          <p:nvPr/>
        </p:nvSpPr>
        <p:spPr>
          <a:xfrm>
            <a:off x="0" y="-29493"/>
            <a:ext cx="12192000" cy="892552"/>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Preparation, Planning &amp; Prevention</a:t>
            </a:r>
          </a:p>
          <a:p>
            <a:r>
              <a:rPr lang="en-GB" sz="2000" b="1">
                <a:solidFill>
                  <a:schemeClr val="bg1"/>
                </a:solidFill>
              </a:rPr>
              <a:t>Training for Staff</a:t>
            </a:r>
          </a:p>
        </p:txBody>
      </p:sp>
      <p:sp>
        <p:nvSpPr>
          <p:cNvPr id="2" name="TextBox 1">
            <a:extLst>
              <a:ext uri="{FF2B5EF4-FFF2-40B4-BE49-F238E27FC236}">
                <a16:creationId xmlns:a16="http://schemas.microsoft.com/office/drawing/2014/main" id="{C1A7DC15-97BC-179C-1E97-21C89DA21176}"/>
              </a:ext>
            </a:extLst>
          </p:cNvPr>
          <p:cNvSpPr txBox="1"/>
          <p:nvPr/>
        </p:nvSpPr>
        <p:spPr>
          <a:xfrm>
            <a:off x="0" y="892552"/>
            <a:ext cx="12192000" cy="461665"/>
          </a:xfrm>
          <a:prstGeom prst="rect">
            <a:avLst/>
          </a:prstGeom>
          <a:noFill/>
        </p:spPr>
        <p:txBody>
          <a:bodyPr wrap="square">
            <a:spAutoFit/>
          </a:bodyPr>
          <a:lstStyle/>
          <a:p>
            <a:pPr marL="0" indent="0">
              <a:spcBef>
                <a:spcPts val="0"/>
              </a:spcBef>
              <a:buNone/>
            </a:pPr>
            <a:r>
              <a:rPr lang="en-GB" sz="1200">
                <a:latin typeface="Arial" panose="020B0604020202020204" pitchFamily="34" charset="0"/>
                <a:cs typeface="Arial" panose="020B0604020202020204" pitchFamily="34" charset="0"/>
              </a:rPr>
              <a:t>The below information outlines the mental health and wellbeing training freely available to schools and colleges staff working in Hampshire. This training aims to reduce the stigma associated with talking about suicide and improve knowledge and understanding around children/young people emotional resilience and mental wellbeing.  </a:t>
            </a:r>
            <a:endParaRPr lang="en-GB" sz="1200" b="1" i="1">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FEF18292-29C3-599C-31FC-1BBE54C5C0BC}"/>
              </a:ext>
            </a:extLst>
          </p:cNvPr>
          <p:cNvGrpSpPr/>
          <p:nvPr/>
        </p:nvGrpSpPr>
        <p:grpSpPr>
          <a:xfrm>
            <a:off x="236693" y="3803360"/>
            <a:ext cx="4028536" cy="3087044"/>
            <a:chOff x="500332" y="3901296"/>
            <a:chExt cx="4028536" cy="3087044"/>
          </a:xfrm>
        </p:grpSpPr>
        <p:pic>
          <p:nvPicPr>
            <p:cNvPr id="12" name="Graphic 11" descr="Shoe footprints with solid fill">
              <a:extLst>
                <a:ext uri="{FF2B5EF4-FFF2-40B4-BE49-F238E27FC236}">
                  <a16:creationId xmlns:a16="http://schemas.microsoft.com/office/drawing/2014/main" id="{5B74BB2E-D107-AB59-3C1E-77C50719DA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614468" y="6073940"/>
              <a:ext cx="914400" cy="914400"/>
            </a:xfrm>
            <a:prstGeom prst="rect">
              <a:avLst/>
            </a:prstGeom>
          </p:spPr>
        </p:pic>
        <p:sp>
          <p:nvSpPr>
            <p:cNvPr id="13" name="Rectangle: Rounded Corners 12">
              <a:extLst>
                <a:ext uri="{FF2B5EF4-FFF2-40B4-BE49-F238E27FC236}">
                  <a16:creationId xmlns:a16="http://schemas.microsoft.com/office/drawing/2014/main" id="{96D73817-3898-893C-CF2E-06BA41997A04}"/>
                </a:ext>
              </a:extLst>
            </p:cNvPr>
            <p:cNvSpPr/>
            <p:nvPr/>
          </p:nvSpPr>
          <p:spPr>
            <a:xfrm>
              <a:off x="500333" y="3901296"/>
              <a:ext cx="3571336" cy="763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 Awareness and understanding</a:t>
              </a:r>
            </a:p>
          </p:txBody>
        </p:sp>
        <p:sp>
          <p:nvSpPr>
            <p:cNvPr id="14" name="Rectangle: Rounded Corners 13">
              <a:extLst>
                <a:ext uri="{FF2B5EF4-FFF2-40B4-BE49-F238E27FC236}">
                  <a16:creationId xmlns:a16="http://schemas.microsoft.com/office/drawing/2014/main" id="{25B83FD0-92A5-6A5A-81D7-77044239E779}"/>
                </a:ext>
              </a:extLst>
            </p:cNvPr>
            <p:cNvSpPr/>
            <p:nvPr/>
          </p:nvSpPr>
          <p:spPr>
            <a:xfrm>
              <a:off x="500332" y="4753153"/>
              <a:ext cx="3571336" cy="18029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20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HIES Training</a:t>
              </a:r>
              <a:r>
                <a:rPr lang="en-GB" sz="1200">
                  <a:solidFill>
                    <a:schemeClr val="accent1"/>
                  </a:solidFill>
                  <a:latin typeface="Arial" panose="020B0604020202020204" pitchFamily="34" charset="0"/>
                  <a:cs typeface="Arial" panose="020B0604020202020204" pitchFamily="34" charset="0"/>
                </a:rPr>
                <a:t> </a:t>
              </a:r>
              <a:r>
                <a:rPr lang="en-GB" sz="1100">
                  <a:solidFill>
                    <a:schemeClr val="tx1"/>
                  </a:solidFill>
                  <a:latin typeface="Arial" panose="020B0604020202020204" pitchFamily="34" charset="0"/>
                  <a:cs typeface="Arial" panose="020B0604020202020204" pitchFamily="34" charset="0"/>
                </a:rPr>
                <a:t>Offers nine free e-learning modules on a range of health and wellbeing topics, including Emotional wellbeing and mental health and self-harm. </a:t>
              </a:r>
            </a:p>
            <a:p>
              <a:pPr marL="0" indent="0">
                <a:buNone/>
              </a:pPr>
              <a:endParaRPr lang="en-GB" sz="1100">
                <a:solidFill>
                  <a:schemeClr val="tx1"/>
                </a:solidFill>
                <a:latin typeface="Arial" panose="020B0604020202020204" pitchFamily="34" charset="0"/>
                <a:cs typeface="Arial" panose="020B0604020202020204" pitchFamily="34" charset="0"/>
              </a:endParaRPr>
            </a:p>
            <a:p>
              <a:pPr marL="0" indent="0">
                <a:buNone/>
              </a:pPr>
              <a:r>
                <a:rPr lang="en-GB" sz="1100">
                  <a:solidFill>
                    <a:schemeClr val="tx1"/>
                  </a:solidFill>
                  <a:latin typeface="Arial" panose="020B0604020202020204" pitchFamily="34" charset="0"/>
                  <a:cs typeface="Arial" panose="020B0604020202020204" pitchFamily="34" charset="0"/>
                  <a:hlinkClick r:id="rId5"/>
                </a:rPr>
                <a:t>Zero Suicide Alliance</a:t>
              </a:r>
              <a:r>
                <a:rPr lang="en-GB" sz="1100">
                  <a:solidFill>
                    <a:schemeClr val="tx1"/>
                  </a:solidFill>
                  <a:latin typeface="Arial" panose="020B0604020202020204" pitchFamily="34" charset="0"/>
                  <a:cs typeface="Arial" panose="020B0604020202020204" pitchFamily="34" charset="0"/>
                </a:rPr>
                <a:t>  Awareness training which provides an understanding of the signs to look out for and skills required to approach someone who is struggling. Course length 10 to 20 minutes per module.</a:t>
              </a:r>
            </a:p>
          </p:txBody>
        </p:sp>
      </p:grpSp>
      <p:grpSp>
        <p:nvGrpSpPr>
          <p:cNvPr id="26" name="Group 25">
            <a:extLst>
              <a:ext uri="{FF2B5EF4-FFF2-40B4-BE49-F238E27FC236}">
                <a16:creationId xmlns:a16="http://schemas.microsoft.com/office/drawing/2014/main" id="{946671B2-5351-1621-A0F6-A64107F907A3}"/>
              </a:ext>
            </a:extLst>
          </p:cNvPr>
          <p:cNvGrpSpPr/>
          <p:nvPr/>
        </p:nvGrpSpPr>
        <p:grpSpPr>
          <a:xfrm>
            <a:off x="3959166" y="1989694"/>
            <a:ext cx="4273667" cy="3750941"/>
            <a:chOff x="4525992" y="3116383"/>
            <a:chExt cx="4273667" cy="3750941"/>
          </a:xfrm>
        </p:grpSpPr>
        <p:pic>
          <p:nvPicPr>
            <p:cNvPr id="17" name="Graphic 16" descr="Shoe footprints with solid fill">
              <a:extLst>
                <a:ext uri="{FF2B5EF4-FFF2-40B4-BE49-F238E27FC236}">
                  <a16:creationId xmlns:a16="http://schemas.microsoft.com/office/drawing/2014/main" id="{7FC9518C-9E00-B806-C27B-264347BD53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885259" y="5952924"/>
              <a:ext cx="914400" cy="914400"/>
            </a:xfrm>
            <a:prstGeom prst="rect">
              <a:avLst/>
            </a:prstGeom>
          </p:spPr>
        </p:pic>
        <p:sp>
          <p:nvSpPr>
            <p:cNvPr id="18" name="Rectangle: Rounded Corners 17">
              <a:extLst>
                <a:ext uri="{FF2B5EF4-FFF2-40B4-BE49-F238E27FC236}">
                  <a16:creationId xmlns:a16="http://schemas.microsoft.com/office/drawing/2014/main" id="{7FE32C2C-323A-3977-87B2-E6FACB9E0694}"/>
                </a:ext>
              </a:extLst>
            </p:cNvPr>
            <p:cNvSpPr/>
            <p:nvPr/>
          </p:nvSpPr>
          <p:spPr>
            <a:xfrm>
              <a:off x="4525992" y="3116383"/>
              <a:ext cx="3571336" cy="763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 Developing knowledge and skills</a:t>
              </a:r>
            </a:p>
          </p:txBody>
        </p:sp>
        <p:sp>
          <p:nvSpPr>
            <p:cNvPr id="19" name="Rectangle: Rounded Corners 18">
              <a:extLst>
                <a:ext uri="{FF2B5EF4-FFF2-40B4-BE49-F238E27FC236}">
                  <a16:creationId xmlns:a16="http://schemas.microsoft.com/office/drawing/2014/main" id="{9FD8A4CB-91D5-4841-B073-F9BD02A1D6AA}"/>
                </a:ext>
              </a:extLst>
            </p:cNvPr>
            <p:cNvSpPr/>
            <p:nvPr/>
          </p:nvSpPr>
          <p:spPr>
            <a:xfrm>
              <a:off x="4525992" y="4017157"/>
              <a:ext cx="3571336" cy="28501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100">
                  <a:solidFill>
                    <a:schemeClr val="accent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Hampshire Safeguarding Children’s Partnership Suicide Awareness Training </a:t>
              </a:r>
              <a:r>
                <a:rPr lang="en-GB" sz="1100">
                  <a:solidFill>
                    <a:schemeClr val="tx1"/>
                  </a:solidFill>
                  <a:latin typeface="Arial" panose="020B0604020202020204" pitchFamily="34" charset="0"/>
                  <a:cs typeface="Arial" panose="020B0604020202020204" pitchFamily="34" charset="0"/>
                </a:rPr>
                <a:t>offers a wider variety of fully funded multi-agency events, including suicide awareness training. This webinar aims to increase awareness of the range of mental wellbeing and crisis intervention support available and to gain greater confidence in recognising when someone may be experiencing suicidality. </a:t>
              </a:r>
            </a:p>
            <a:p>
              <a:pPr marL="0" indent="0">
                <a:buNone/>
              </a:pPr>
              <a:endParaRPr lang="en-GB" sz="1100">
                <a:solidFill>
                  <a:schemeClr val="tx1"/>
                </a:solidFill>
                <a:latin typeface="Arial" panose="020B0604020202020204" pitchFamily="34" charset="0"/>
                <a:cs typeface="Arial" panose="020B0604020202020204" pitchFamily="34" charset="0"/>
              </a:endParaRPr>
            </a:p>
            <a:p>
              <a:pPr marL="0" indent="0">
                <a:buNone/>
              </a:pPr>
              <a:r>
                <a:rPr lang="en-GB" sz="1100">
                  <a:solidFill>
                    <a:schemeClr val="tx1"/>
                  </a:solidFill>
                  <a:latin typeface="Arial" panose="020B0604020202020204" pitchFamily="34" charset="0"/>
                  <a:cs typeface="Arial" panose="020B0604020202020204" pitchFamily="34" charset="0"/>
                  <a:hlinkClick r:id="rId7"/>
                </a:rPr>
                <a:t>CARE (Coping and Resilience Education Skills) </a:t>
              </a:r>
              <a:r>
                <a:rPr lang="en-GB" sz="1100">
                  <a:solidFill>
                    <a:schemeClr val="tx1"/>
                  </a:solidFill>
                  <a:latin typeface="Arial" panose="020B0604020202020204" pitchFamily="34" charset="0"/>
                  <a:cs typeface="Arial" panose="020B0604020202020204" pitchFamily="34" charset="0"/>
                </a:rPr>
                <a:t>Workshop to help you understand young people’s emotions and how to support them with emotional resilience and mental health. Hampshire CAMHS offer further e-learning to help your knowledge and understanding when supporting children/young people in distress. </a:t>
              </a:r>
            </a:p>
          </p:txBody>
        </p:sp>
      </p:grpSp>
      <p:grpSp>
        <p:nvGrpSpPr>
          <p:cNvPr id="22" name="Group 21">
            <a:extLst>
              <a:ext uri="{FF2B5EF4-FFF2-40B4-BE49-F238E27FC236}">
                <a16:creationId xmlns:a16="http://schemas.microsoft.com/office/drawing/2014/main" id="{3CDC716B-46B3-EFCE-8FD9-317693EA2DA6}"/>
              </a:ext>
            </a:extLst>
          </p:cNvPr>
          <p:cNvGrpSpPr/>
          <p:nvPr/>
        </p:nvGrpSpPr>
        <p:grpSpPr>
          <a:xfrm>
            <a:off x="8002437" y="1404231"/>
            <a:ext cx="3841635" cy="2682815"/>
            <a:chOff x="500332" y="3901296"/>
            <a:chExt cx="3915462" cy="2682815"/>
          </a:xfrm>
        </p:grpSpPr>
        <p:pic>
          <p:nvPicPr>
            <p:cNvPr id="23" name="Graphic 22" descr="Shoe footprints with solid fill">
              <a:extLst>
                <a:ext uri="{FF2B5EF4-FFF2-40B4-BE49-F238E27FC236}">
                  <a16:creationId xmlns:a16="http://schemas.microsoft.com/office/drawing/2014/main" id="{0A31BF02-C037-C012-824C-88CD1A4C55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501394" y="5669711"/>
              <a:ext cx="914400" cy="914400"/>
            </a:xfrm>
            <a:prstGeom prst="rect">
              <a:avLst/>
            </a:prstGeom>
          </p:spPr>
        </p:pic>
        <p:sp>
          <p:nvSpPr>
            <p:cNvPr id="24" name="Rectangle: Rounded Corners 23">
              <a:extLst>
                <a:ext uri="{FF2B5EF4-FFF2-40B4-BE49-F238E27FC236}">
                  <a16:creationId xmlns:a16="http://schemas.microsoft.com/office/drawing/2014/main" id="{2D08D3EB-A69E-2564-EED6-FCDFACFE100D}"/>
                </a:ext>
              </a:extLst>
            </p:cNvPr>
            <p:cNvSpPr/>
            <p:nvPr/>
          </p:nvSpPr>
          <p:spPr>
            <a:xfrm>
              <a:off x="500333" y="3901296"/>
              <a:ext cx="3571336" cy="763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3. Enhancing knowledge and skills</a:t>
              </a:r>
            </a:p>
          </p:txBody>
        </p:sp>
        <p:sp>
          <p:nvSpPr>
            <p:cNvPr id="25" name="Rectangle: Rounded Corners 24">
              <a:extLst>
                <a:ext uri="{FF2B5EF4-FFF2-40B4-BE49-F238E27FC236}">
                  <a16:creationId xmlns:a16="http://schemas.microsoft.com/office/drawing/2014/main" id="{007BBF33-9FAA-3AB9-B75F-930A70E3CF80}"/>
                </a:ext>
              </a:extLst>
            </p:cNvPr>
            <p:cNvSpPr/>
            <p:nvPr/>
          </p:nvSpPr>
          <p:spPr>
            <a:xfrm>
              <a:off x="500332" y="4753154"/>
              <a:ext cx="3571336" cy="129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100" dirty="0">
                  <a:solidFill>
                    <a:schemeClr val="tx1"/>
                  </a:solidFill>
                  <a:latin typeface="Arial" panose="020B0604020202020204" pitchFamily="34" charset="0"/>
                  <a:cs typeface="Arial" panose="020B0604020202020204" pitchFamily="34" charset="0"/>
                  <a:hlinkClick r:id="rId8"/>
                </a:rPr>
                <a:t>Suicide First Aid training </a:t>
              </a:r>
              <a:r>
                <a:rPr lang="en-GB" sz="1100" dirty="0">
                  <a:solidFill>
                    <a:schemeClr val="tx1"/>
                  </a:solidFill>
                  <a:latin typeface="Arial" panose="020B0604020202020204" pitchFamily="34" charset="0"/>
                  <a:cs typeface="Arial" panose="020B0604020202020204" pitchFamily="34" charset="0"/>
                </a:rPr>
                <a:t>aims to enhance skills in managing suicidal conversations and is available free of charge for frontline Hampshire staff. </a:t>
              </a:r>
            </a:p>
          </p:txBody>
        </p:sp>
      </p:grpSp>
      <p:sp>
        <p:nvSpPr>
          <p:cNvPr id="30" name="Freeform: Shape 29">
            <a:extLst>
              <a:ext uri="{FF2B5EF4-FFF2-40B4-BE49-F238E27FC236}">
                <a16:creationId xmlns:a16="http://schemas.microsoft.com/office/drawing/2014/main" id="{681456E3-1C4F-8893-9467-AFF8B924D36A}"/>
              </a:ext>
            </a:extLst>
          </p:cNvPr>
          <p:cNvSpPr/>
          <p:nvPr/>
        </p:nvSpPr>
        <p:spPr>
          <a:xfrm>
            <a:off x="4435587" y="5740635"/>
            <a:ext cx="2950240" cy="923027"/>
          </a:xfrm>
          <a:custGeom>
            <a:avLst/>
            <a:gdLst>
              <a:gd name="connsiteX0" fmla="*/ 0 w 2950240"/>
              <a:gd name="connsiteY0" fmla="*/ 923027 h 923027"/>
              <a:gd name="connsiteX1" fmla="*/ 86264 w 2950240"/>
              <a:gd name="connsiteY1" fmla="*/ 888521 h 923027"/>
              <a:gd name="connsiteX2" fmla="*/ 163902 w 2950240"/>
              <a:gd name="connsiteY2" fmla="*/ 819510 h 923027"/>
              <a:gd name="connsiteX3" fmla="*/ 198408 w 2950240"/>
              <a:gd name="connsiteY3" fmla="*/ 776377 h 923027"/>
              <a:gd name="connsiteX4" fmla="*/ 319177 w 2950240"/>
              <a:gd name="connsiteY4" fmla="*/ 586596 h 923027"/>
              <a:gd name="connsiteX5" fmla="*/ 353683 w 2950240"/>
              <a:gd name="connsiteY5" fmla="*/ 474453 h 923027"/>
              <a:gd name="connsiteX6" fmla="*/ 379562 w 2950240"/>
              <a:gd name="connsiteY6" fmla="*/ 431321 h 923027"/>
              <a:gd name="connsiteX7" fmla="*/ 396815 w 2950240"/>
              <a:gd name="connsiteY7" fmla="*/ 388189 h 923027"/>
              <a:gd name="connsiteX8" fmla="*/ 448574 w 2950240"/>
              <a:gd name="connsiteY8" fmla="*/ 310551 h 923027"/>
              <a:gd name="connsiteX9" fmla="*/ 500332 w 2950240"/>
              <a:gd name="connsiteY9" fmla="*/ 258793 h 923027"/>
              <a:gd name="connsiteX10" fmla="*/ 802257 w 2950240"/>
              <a:gd name="connsiteY10" fmla="*/ 215661 h 923027"/>
              <a:gd name="connsiteX11" fmla="*/ 983411 w 2950240"/>
              <a:gd name="connsiteY11" fmla="*/ 189781 h 923027"/>
              <a:gd name="connsiteX12" fmla="*/ 1293962 w 2950240"/>
              <a:gd name="connsiteY12" fmla="*/ 276045 h 923027"/>
              <a:gd name="connsiteX13" fmla="*/ 1319842 w 2950240"/>
              <a:gd name="connsiteY13" fmla="*/ 293298 h 923027"/>
              <a:gd name="connsiteX14" fmla="*/ 1328468 w 2950240"/>
              <a:gd name="connsiteY14" fmla="*/ 483079 h 923027"/>
              <a:gd name="connsiteX15" fmla="*/ 1337094 w 2950240"/>
              <a:gd name="connsiteY15" fmla="*/ 534838 h 923027"/>
              <a:gd name="connsiteX16" fmla="*/ 1319842 w 2950240"/>
              <a:gd name="connsiteY16" fmla="*/ 586596 h 923027"/>
              <a:gd name="connsiteX17" fmla="*/ 1276709 w 2950240"/>
              <a:gd name="connsiteY17" fmla="*/ 612476 h 923027"/>
              <a:gd name="connsiteX18" fmla="*/ 1181819 w 2950240"/>
              <a:gd name="connsiteY18" fmla="*/ 629728 h 923027"/>
              <a:gd name="connsiteX19" fmla="*/ 1095555 w 2950240"/>
              <a:gd name="connsiteY19" fmla="*/ 612476 h 923027"/>
              <a:gd name="connsiteX20" fmla="*/ 1017917 w 2950240"/>
              <a:gd name="connsiteY20" fmla="*/ 560717 h 923027"/>
              <a:gd name="connsiteX21" fmla="*/ 992038 w 2950240"/>
              <a:gd name="connsiteY21" fmla="*/ 534838 h 923027"/>
              <a:gd name="connsiteX22" fmla="*/ 948906 w 2950240"/>
              <a:gd name="connsiteY22" fmla="*/ 508959 h 923027"/>
              <a:gd name="connsiteX23" fmla="*/ 905774 w 2950240"/>
              <a:gd name="connsiteY23" fmla="*/ 405442 h 923027"/>
              <a:gd name="connsiteX24" fmla="*/ 1000664 w 2950240"/>
              <a:gd name="connsiteY24" fmla="*/ 163902 h 923027"/>
              <a:gd name="connsiteX25" fmla="*/ 1086928 w 2950240"/>
              <a:gd name="connsiteY25" fmla="*/ 77638 h 923027"/>
              <a:gd name="connsiteX26" fmla="*/ 1121434 w 2950240"/>
              <a:gd name="connsiteY26" fmla="*/ 43132 h 923027"/>
              <a:gd name="connsiteX27" fmla="*/ 1155940 w 2950240"/>
              <a:gd name="connsiteY27" fmla="*/ 25879 h 923027"/>
              <a:gd name="connsiteX28" fmla="*/ 1362974 w 2950240"/>
              <a:gd name="connsiteY28" fmla="*/ 0 h 923027"/>
              <a:gd name="connsiteX29" fmla="*/ 1449238 w 2950240"/>
              <a:gd name="connsiteY29" fmla="*/ 8627 h 923027"/>
              <a:gd name="connsiteX30" fmla="*/ 1483743 w 2950240"/>
              <a:gd name="connsiteY30" fmla="*/ 34506 h 923027"/>
              <a:gd name="connsiteX31" fmla="*/ 1535502 w 2950240"/>
              <a:gd name="connsiteY31" fmla="*/ 77638 h 923027"/>
              <a:gd name="connsiteX32" fmla="*/ 1664898 w 2950240"/>
              <a:gd name="connsiteY32" fmla="*/ 120770 h 923027"/>
              <a:gd name="connsiteX33" fmla="*/ 1811547 w 2950240"/>
              <a:gd name="connsiteY33" fmla="*/ 172528 h 923027"/>
              <a:gd name="connsiteX34" fmla="*/ 1923691 w 2950240"/>
              <a:gd name="connsiteY34" fmla="*/ 241540 h 923027"/>
              <a:gd name="connsiteX35" fmla="*/ 2225615 w 2950240"/>
              <a:gd name="connsiteY35" fmla="*/ 301925 h 923027"/>
              <a:gd name="connsiteX36" fmla="*/ 2458528 w 2950240"/>
              <a:gd name="connsiteY36" fmla="*/ 319177 h 923027"/>
              <a:gd name="connsiteX37" fmla="*/ 2639683 w 2950240"/>
              <a:gd name="connsiteY37" fmla="*/ 301925 h 923027"/>
              <a:gd name="connsiteX38" fmla="*/ 2691442 w 2950240"/>
              <a:gd name="connsiteY38" fmla="*/ 276045 h 923027"/>
              <a:gd name="connsiteX39" fmla="*/ 2717321 w 2950240"/>
              <a:gd name="connsiteY39" fmla="*/ 258793 h 923027"/>
              <a:gd name="connsiteX40" fmla="*/ 2751826 w 2950240"/>
              <a:gd name="connsiteY40" fmla="*/ 241540 h 923027"/>
              <a:gd name="connsiteX41" fmla="*/ 2803585 w 2950240"/>
              <a:gd name="connsiteY41" fmla="*/ 207034 h 923027"/>
              <a:gd name="connsiteX42" fmla="*/ 2898476 w 2950240"/>
              <a:gd name="connsiteY42" fmla="*/ 163902 h 923027"/>
              <a:gd name="connsiteX43" fmla="*/ 2924355 w 2950240"/>
              <a:gd name="connsiteY43" fmla="*/ 138023 h 923027"/>
              <a:gd name="connsiteX44" fmla="*/ 2950234 w 2950240"/>
              <a:gd name="connsiteY44" fmla="*/ 69011 h 92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50240" h="923027" extrusionOk="0">
                <a:moveTo>
                  <a:pt x="0" y="923027"/>
                </a:moveTo>
                <a:cubicBezTo>
                  <a:pt x="20933" y="918085"/>
                  <a:pt x="67831" y="902804"/>
                  <a:pt x="86264" y="888521"/>
                </a:cubicBezTo>
                <a:cubicBezTo>
                  <a:pt x="107023" y="874250"/>
                  <a:pt x="134978" y="835558"/>
                  <a:pt x="163902" y="819510"/>
                </a:cubicBezTo>
                <a:cubicBezTo>
                  <a:pt x="175724" y="806301"/>
                  <a:pt x="186597" y="792600"/>
                  <a:pt x="198408" y="776377"/>
                </a:cubicBezTo>
                <a:cubicBezTo>
                  <a:pt x="281922" y="665631"/>
                  <a:pt x="262720" y="684790"/>
                  <a:pt x="319177" y="586596"/>
                </a:cubicBezTo>
                <a:cubicBezTo>
                  <a:pt x="334792" y="542744"/>
                  <a:pt x="340389" y="516564"/>
                  <a:pt x="353683" y="474453"/>
                </a:cubicBezTo>
                <a:cubicBezTo>
                  <a:pt x="363701" y="462985"/>
                  <a:pt x="371718" y="450857"/>
                  <a:pt x="379562" y="431321"/>
                </a:cubicBezTo>
                <a:cubicBezTo>
                  <a:pt x="386336" y="420485"/>
                  <a:pt x="390175" y="402283"/>
                  <a:pt x="396815" y="388189"/>
                </a:cubicBezTo>
                <a:cubicBezTo>
                  <a:pt x="406142" y="368032"/>
                  <a:pt x="434605" y="332031"/>
                  <a:pt x="448574" y="310551"/>
                </a:cubicBezTo>
                <a:cubicBezTo>
                  <a:pt x="466704" y="298813"/>
                  <a:pt x="480130" y="264549"/>
                  <a:pt x="500332" y="258793"/>
                </a:cubicBezTo>
                <a:cubicBezTo>
                  <a:pt x="604308" y="238583"/>
                  <a:pt x="698875" y="258508"/>
                  <a:pt x="802257" y="215661"/>
                </a:cubicBezTo>
                <a:cubicBezTo>
                  <a:pt x="851237" y="200875"/>
                  <a:pt x="927203" y="219087"/>
                  <a:pt x="983411" y="189781"/>
                </a:cubicBezTo>
                <a:cubicBezTo>
                  <a:pt x="1226112" y="216419"/>
                  <a:pt x="1125747" y="180458"/>
                  <a:pt x="1293962" y="276045"/>
                </a:cubicBezTo>
                <a:cubicBezTo>
                  <a:pt x="1300607" y="284211"/>
                  <a:pt x="1310768" y="289504"/>
                  <a:pt x="1319842" y="293298"/>
                </a:cubicBezTo>
                <a:cubicBezTo>
                  <a:pt x="1323731" y="359233"/>
                  <a:pt x="1327910" y="423102"/>
                  <a:pt x="1328468" y="483079"/>
                </a:cubicBezTo>
                <a:cubicBezTo>
                  <a:pt x="1331282" y="501772"/>
                  <a:pt x="1338276" y="516924"/>
                  <a:pt x="1337094" y="534838"/>
                </a:cubicBezTo>
                <a:cubicBezTo>
                  <a:pt x="1335928" y="553181"/>
                  <a:pt x="1329161" y="574123"/>
                  <a:pt x="1319842" y="586596"/>
                </a:cubicBezTo>
                <a:cubicBezTo>
                  <a:pt x="1309959" y="600464"/>
                  <a:pt x="1290486" y="603706"/>
                  <a:pt x="1276709" y="612476"/>
                </a:cubicBezTo>
                <a:cubicBezTo>
                  <a:pt x="1244888" y="625316"/>
                  <a:pt x="1204515" y="625295"/>
                  <a:pt x="1181819" y="629728"/>
                </a:cubicBezTo>
                <a:cubicBezTo>
                  <a:pt x="1171455" y="628802"/>
                  <a:pt x="1109394" y="616062"/>
                  <a:pt x="1095555" y="612476"/>
                </a:cubicBezTo>
                <a:cubicBezTo>
                  <a:pt x="1079631" y="608834"/>
                  <a:pt x="1030251" y="576057"/>
                  <a:pt x="1017917" y="560717"/>
                </a:cubicBezTo>
                <a:cubicBezTo>
                  <a:pt x="1008922" y="552025"/>
                  <a:pt x="999173" y="542310"/>
                  <a:pt x="992038" y="534838"/>
                </a:cubicBezTo>
                <a:cubicBezTo>
                  <a:pt x="976918" y="523096"/>
                  <a:pt x="964932" y="516713"/>
                  <a:pt x="948906" y="508959"/>
                </a:cubicBezTo>
                <a:cubicBezTo>
                  <a:pt x="931985" y="474329"/>
                  <a:pt x="891563" y="438548"/>
                  <a:pt x="905774" y="405442"/>
                </a:cubicBezTo>
                <a:cubicBezTo>
                  <a:pt x="934587" y="324097"/>
                  <a:pt x="973835" y="227957"/>
                  <a:pt x="1000664" y="163902"/>
                </a:cubicBezTo>
                <a:cubicBezTo>
                  <a:pt x="1030911" y="98682"/>
                  <a:pt x="1024628" y="138718"/>
                  <a:pt x="1086928" y="77638"/>
                </a:cubicBezTo>
                <a:cubicBezTo>
                  <a:pt x="1100772" y="68207"/>
                  <a:pt x="1104621" y="51671"/>
                  <a:pt x="1121434" y="43132"/>
                </a:cubicBezTo>
                <a:cubicBezTo>
                  <a:pt x="1128540" y="33612"/>
                  <a:pt x="1143676" y="30929"/>
                  <a:pt x="1155940" y="25879"/>
                </a:cubicBezTo>
                <a:cubicBezTo>
                  <a:pt x="1219737" y="458"/>
                  <a:pt x="1336210" y="-4376"/>
                  <a:pt x="1362974" y="0"/>
                </a:cubicBezTo>
                <a:cubicBezTo>
                  <a:pt x="1393960" y="10246"/>
                  <a:pt x="1423833" y="6705"/>
                  <a:pt x="1449238" y="8627"/>
                </a:cubicBezTo>
                <a:cubicBezTo>
                  <a:pt x="1461301" y="13423"/>
                  <a:pt x="1469957" y="27703"/>
                  <a:pt x="1483743" y="34506"/>
                </a:cubicBezTo>
                <a:cubicBezTo>
                  <a:pt x="1495405" y="45753"/>
                  <a:pt x="1521526" y="65169"/>
                  <a:pt x="1535502" y="77638"/>
                </a:cubicBezTo>
                <a:cubicBezTo>
                  <a:pt x="1578731" y="90733"/>
                  <a:pt x="1628579" y="108472"/>
                  <a:pt x="1664898" y="120770"/>
                </a:cubicBezTo>
                <a:cubicBezTo>
                  <a:pt x="1714826" y="142435"/>
                  <a:pt x="1759925" y="150314"/>
                  <a:pt x="1811547" y="172528"/>
                </a:cubicBezTo>
                <a:cubicBezTo>
                  <a:pt x="1852147" y="197707"/>
                  <a:pt x="1880315" y="231691"/>
                  <a:pt x="1923691" y="241540"/>
                </a:cubicBezTo>
                <a:cubicBezTo>
                  <a:pt x="2002809" y="241309"/>
                  <a:pt x="2126477" y="318097"/>
                  <a:pt x="2225615" y="301925"/>
                </a:cubicBezTo>
                <a:cubicBezTo>
                  <a:pt x="2387820" y="317292"/>
                  <a:pt x="2301834" y="292287"/>
                  <a:pt x="2458528" y="319177"/>
                </a:cubicBezTo>
                <a:cubicBezTo>
                  <a:pt x="2506242" y="305286"/>
                  <a:pt x="2581708" y="319202"/>
                  <a:pt x="2639683" y="301925"/>
                </a:cubicBezTo>
                <a:cubicBezTo>
                  <a:pt x="2661777" y="296140"/>
                  <a:pt x="2674180" y="288448"/>
                  <a:pt x="2691442" y="276045"/>
                </a:cubicBezTo>
                <a:cubicBezTo>
                  <a:pt x="2700064" y="270569"/>
                  <a:pt x="2707776" y="260972"/>
                  <a:pt x="2717321" y="258793"/>
                </a:cubicBezTo>
                <a:cubicBezTo>
                  <a:pt x="2728593" y="252856"/>
                  <a:pt x="2740794" y="247695"/>
                  <a:pt x="2751826" y="241540"/>
                </a:cubicBezTo>
                <a:cubicBezTo>
                  <a:pt x="2770135" y="230977"/>
                  <a:pt x="2786628" y="219142"/>
                  <a:pt x="2803585" y="207034"/>
                </a:cubicBezTo>
                <a:cubicBezTo>
                  <a:pt x="2807790" y="202510"/>
                  <a:pt x="2885243" y="172097"/>
                  <a:pt x="2898476" y="163902"/>
                </a:cubicBezTo>
                <a:cubicBezTo>
                  <a:pt x="2906938" y="156817"/>
                  <a:pt x="2916895" y="147478"/>
                  <a:pt x="2924355" y="138023"/>
                </a:cubicBezTo>
                <a:cubicBezTo>
                  <a:pt x="2950745" y="75892"/>
                  <a:pt x="2949365" y="99260"/>
                  <a:pt x="2950234" y="69011"/>
                </a:cubicBezTo>
              </a:path>
            </a:pathLst>
          </a:custGeom>
          <a:noFill/>
          <a:ln w="28575">
            <a:solidFill>
              <a:schemeClr val="tx1"/>
            </a:solidFill>
            <a:prstDash val="dashDot"/>
            <a:headEnd type="oval" w="med" len="med"/>
            <a:tailEnd type="triangle" w="lg" len="lg"/>
            <a:extLst>
              <a:ext uri="{C807C97D-BFC1-408E-A445-0C87EB9F89A2}">
                <ask:lineSketchStyleProps xmlns:ask="http://schemas.microsoft.com/office/drawing/2018/sketchyshapes" sd="1739729908">
                  <a:custGeom>
                    <a:avLst/>
                    <a:gdLst>
                      <a:gd name="connsiteX0" fmla="*/ 0 w 2950240"/>
                      <a:gd name="connsiteY0" fmla="*/ 923027 h 923027"/>
                      <a:gd name="connsiteX1" fmla="*/ 86264 w 2950240"/>
                      <a:gd name="connsiteY1" fmla="*/ 888521 h 923027"/>
                      <a:gd name="connsiteX2" fmla="*/ 163902 w 2950240"/>
                      <a:gd name="connsiteY2" fmla="*/ 819510 h 923027"/>
                      <a:gd name="connsiteX3" fmla="*/ 198408 w 2950240"/>
                      <a:gd name="connsiteY3" fmla="*/ 776377 h 923027"/>
                      <a:gd name="connsiteX4" fmla="*/ 319177 w 2950240"/>
                      <a:gd name="connsiteY4" fmla="*/ 586596 h 923027"/>
                      <a:gd name="connsiteX5" fmla="*/ 353683 w 2950240"/>
                      <a:gd name="connsiteY5" fmla="*/ 474453 h 923027"/>
                      <a:gd name="connsiteX6" fmla="*/ 379562 w 2950240"/>
                      <a:gd name="connsiteY6" fmla="*/ 431321 h 923027"/>
                      <a:gd name="connsiteX7" fmla="*/ 396815 w 2950240"/>
                      <a:gd name="connsiteY7" fmla="*/ 388189 h 923027"/>
                      <a:gd name="connsiteX8" fmla="*/ 448574 w 2950240"/>
                      <a:gd name="connsiteY8" fmla="*/ 310551 h 923027"/>
                      <a:gd name="connsiteX9" fmla="*/ 500332 w 2950240"/>
                      <a:gd name="connsiteY9" fmla="*/ 258793 h 923027"/>
                      <a:gd name="connsiteX10" fmla="*/ 802257 w 2950240"/>
                      <a:gd name="connsiteY10" fmla="*/ 215661 h 923027"/>
                      <a:gd name="connsiteX11" fmla="*/ 983411 w 2950240"/>
                      <a:gd name="connsiteY11" fmla="*/ 189781 h 923027"/>
                      <a:gd name="connsiteX12" fmla="*/ 1293962 w 2950240"/>
                      <a:gd name="connsiteY12" fmla="*/ 276045 h 923027"/>
                      <a:gd name="connsiteX13" fmla="*/ 1319842 w 2950240"/>
                      <a:gd name="connsiteY13" fmla="*/ 293298 h 923027"/>
                      <a:gd name="connsiteX14" fmla="*/ 1328468 w 2950240"/>
                      <a:gd name="connsiteY14" fmla="*/ 483079 h 923027"/>
                      <a:gd name="connsiteX15" fmla="*/ 1337094 w 2950240"/>
                      <a:gd name="connsiteY15" fmla="*/ 534838 h 923027"/>
                      <a:gd name="connsiteX16" fmla="*/ 1319842 w 2950240"/>
                      <a:gd name="connsiteY16" fmla="*/ 586596 h 923027"/>
                      <a:gd name="connsiteX17" fmla="*/ 1276709 w 2950240"/>
                      <a:gd name="connsiteY17" fmla="*/ 612476 h 923027"/>
                      <a:gd name="connsiteX18" fmla="*/ 1181819 w 2950240"/>
                      <a:gd name="connsiteY18" fmla="*/ 629728 h 923027"/>
                      <a:gd name="connsiteX19" fmla="*/ 1095555 w 2950240"/>
                      <a:gd name="connsiteY19" fmla="*/ 612476 h 923027"/>
                      <a:gd name="connsiteX20" fmla="*/ 1017917 w 2950240"/>
                      <a:gd name="connsiteY20" fmla="*/ 560717 h 923027"/>
                      <a:gd name="connsiteX21" fmla="*/ 992038 w 2950240"/>
                      <a:gd name="connsiteY21" fmla="*/ 534838 h 923027"/>
                      <a:gd name="connsiteX22" fmla="*/ 948906 w 2950240"/>
                      <a:gd name="connsiteY22" fmla="*/ 508959 h 923027"/>
                      <a:gd name="connsiteX23" fmla="*/ 905774 w 2950240"/>
                      <a:gd name="connsiteY23" fmla="*/ 405442 h 923027"/>
                      <a:gd name="connsiteX24" fmla="*/ 1000664 w 2950240"/>
                      <a:gd name="connsiteY24" fmla="*/ 163902 h 923027"/>
                      <a:gd name="connsiteX25" fmla="*/ 1086928 w 2950240"/>
                      <a:gd name="connsiteY25" fmla="*/ 77638 h 923027"/>
                      <a:gd name="connsiteX26" fmla="*/ 1121434 w 2950240"/>
                      <a:gd name="connsiteY26" fmla="*/ 43132 h 923027"/>
                      <a:gd name="connsiteX27" fmla="*/ 1155940 w 2950240"/>
                      <a:gd name="connsiteY27" fmla="*/ 25879 h 923027"/>
                      <a:gd name="connsiteX28" fmla="*/ 1362974 w 2950240"/>
                      <a:gd name="connsiteY28" fmla="*/ 0 h 923027"/>
                      <a:gd name="connsiteX29" fmla="*/ 1449238 w 2950240"/>
                      <a:gd name="connsiteY29" fmla="*/ 8627 h 923027"/>
                      <a:gd name="connsiteX30" fmla="*/ 1483743 w 2950240"/>
                      <a:gd name="connsiteY30" fmla="*/ 34506 h 923027"/>
                      <a:gd name="connsiteX31" fmla="*/ 1535502 w 2950240"/>
                      <a:gd name="connsiteY31" fmla="*/ 77638 h 923027"/>
                      <a:gd name="connsiteX32" fmla="*/ 1664898 w 2950240"/>
                      <a:gd name="connsiteY32" fmla="*/ 120770 h 923027"/>
                      <a:gd name="connsiteX33" fmla="*/ 1811547 w 2950240"/>
                      <a:gd name="connsiteY33" fmla="*/ 172528 h 923027"/>
                      <a:gd name="connsiteX34" fmla="*/ 1923691 w 2950240"/>
                      <a:gd name="connsiteY34" fmla="*/ 241540 h 923027"/>
                      <a:gd name="connsiteX35" fmla="*/ 2225615 w 2950240"/>
                      <a:gd name="connsiteY35" fmla="*/ 301925 h 923027"/>
                      <a:gd name="connsiteX36" fmla="*/ 2458528 w 2950240"/>
                      <a:gd name="connsiteY36" fmla="*/ 319177 h 923027"/>
                      <a:gd name="connsiteX37" fmla="*/ 2639683 w 2950240"/>
                      <a:gd name="connsiteY37" fmla="*/ 301925 h 923027"/>
                      <a:gd name="connsiteX38" fmla="*/ 2691442 w 2950240"/>
                      <a:gd name="connsiteY38" fmla="*/ 276045 h 923027"/>
                      <a:gd name="connsiteX39" fmla="*/ 2717321 w 2950240"/>
                      <a:gd name="connsiteY39" fmla="*/ 258793 h 923027"/>
                      <a:gd name="connsiteX40" fmla="*/ 2751826 w 2950240"/>
                      <a:gd name="connsiteY40" fmla="*/ 241540 h 923027"/>
                      <a:gd name="connsiteX41" fmla="*/ 2803585 w 2950240"/>
                      <a:gd name="connsiteY41" fmla="*/ 207034 h 923027"/>
                      <a:gd name="connsiteX42" fmla="*/ 2898476 w 2950240"/>
                      <a:gd name="connsiteY42" fmla="*/ 163902 h 923027"/>
                      <a:gd name="connsiteX43" fmla="*/ 2924355 w 2950240"/>
                      <a:gd name="connsiteY43" fmla="*/ 138023 h 923027"/>
                      <a:gd name="connsiteX44" fmla="*/ 2950234 w 2950240"/>
                      <a:gd name="connsiteY44" fmla="*/ 69011 h 92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50240" h="923027">
                        <a:moveTo>
                          <a:pt x="0" y="923027"/>
                        </a:moveTo>
                        <a:cubicBezTo>
                          <a:pt x="19612" y="916490"/>
                          <a:pt x="66850" y="903455"/>
                          <a:pt x="86264" y="888521"/>
                        </a:cubicBezTo>
                        <a:cubicBezTo>
                          <a:pt x="113709" y="867410"/>
                          <a:pt x="139418" y="843994"/>
                          <a:pt x="163902" y="819510"/>
                        </a:cubicBezTo>
                        <a:cubicBezTo>
                          <a:pt x="176921" y="806491"/>
                          <a:pt x="187628" y="791304"/>
                          <a:pt x="198408" y="776377"/>
                        </a:cubicBezTo>
                        <a:cubicBezTo>
                          <a:pt x="279287" y="664390"/>
                          <a:pt x="262827" y="688026"/>
                          <a:pt x="319177" y="586596"/>
                        </a:cubicBezTo>
                        <a:cubicBezTo>
                          <a:pt x="330210" y="542465"/>
                          <a:pt x="334138" y="513542"/>
                          <a:pt x="353683" y="474453"/>
                        </a:cubicBezTo>
                        <a:cubicBezTo>
                          <a:pt x="361181" y="459456"/>
                          <a:pt x="372064" y="446318"/>
                          <a:pt x="379562" y="431321"/>
                        </a:cubicBezTo>
                        <a:cubicBezTo>
                          <a:pt x="386487" y="417471"/>
                          <a:pt x="389890" y="402039"/>
                          <a:pt x="396815" y="388189"/>
                        </a:cubicBezTo>
                        <a:cubicBezTo>
                          <a:pt x="407136" y="367547"/>
                          <a:pt x="432318" y="328613"/>
                          <a:pt x="448574" y="310551"/>
                        </a:cubicBezTo>
                        <a:cubicBezTo>
                          <a:pt x="464896" y="292415"/>
                          <a:pt x="476178" y="262244"/>
                          <a:pt x="500332" y="258793"/>
                        </a:cubicBezTo>
                        <a:lnTo>
                          <a:pt x="802257" y="215661"/>
                        </a:lnTo>
                        <a:lnTo>
                          <a:pt x="983411" y="189781"/>
                        </a:lnTo>
                        <a:cubicBezTo>
                          <a:pt x="1239667" y="200459"/>
                          <a:pt x="1131362" y="156806"/>
                          <a:pt x="1293962" y="276045"/>
                        </a:cubicBezTo>
                        <a:cubicBezTo>
                          <a:pt x="1302323" y="282176"/>
                          <a:pt x="1311215" y="287547"/>
                          <a:pt x="1319842" y="293298"/>
                        </a:cubicBezTo>
                        <a:cubicBezTo>
                          <a:pt x="1322717" y="356558"/>
                          <a:pt x="1323956" y="419914"/>
                          <a:pt x="1328468" y="483079"/>
                        </a:cubicBezTo>
                        <a:cubicBezTo>
                          <a:pt x="1329714" y="500526"/>
                          <a:pt x="1338546" y="517407"/>
                          <a:pt x="1337094" y="534838"/>
                        </a:cubicBezTo>
                        <a:cubicBezTo>
                          <a:pt x="1335584" y="552961"/>
                          <a:pt x="1331007" y="572241"/>
                          <a:pt x="1319842" y="586596"/>
                        </a:cubicBezTo>
                        <a:cubicBezTo>
                          <a:pt x="1309548" y="599831"/>
                          <a:pt x="1291706" y="604978"/>
                          <a:pt x="1276709" y="612476"/>
                        </a:cubicBezTo>
                        <a:cubicBezTo>
                          <a:pt x="1250115" y="625773"/>
                          <a:pt x="1205604" y="626755"/>
                          <a:pt x="1181819" y="629728"/>
                        </a:cubicBezTo>
                        <a:cubicBezTo>
                          <a:pt x="1171525" y="628012"/>
                          <a:pt x="1110997" y="619339"/>
                          <a:pt x="1095555" y="612476"/>
                        </a:cubicBezTo>
                        <a:cubicBezTo>
                          <a:pt x="1075511" y="603567"/>
                          <a:pt x="1035468" y="575760"/>
                          <a:pt x="1017917" y="560717"/>
                        </a:cubicBezTo>
                        <a:cubicBezTo>
                          <a:pt x="1008654" y="552778"/>
                          <a:pt x="1001798" y="542158"/>
                          <a:pt x="992038" y="534838"/>
                        </a:cubicBezTo>
                        <a:cubicBezTo>
                          <a:pt x="978625" y="524778"/>
                          <a:pt x="963283" y="517585"/>
                          <a:pt x="948906" y="508959"/>
                        </a:cubicBezTo>
                        <a:cubicBezTo>
                          <a:pt x="934529" y="474453"/>
                          <a:pt x="892106" y="440235"/>
                          <a:pt x="905774" y="405442"/>
                        </a:cubicBezTo>
                        <a:cubicBezTo>
                          <a:pt x="937404" y="324929"/>
                          <a:pt x="967728" y="243890"/>
                          <a:pt x="1000664" y="163902"/>
                        </a:cubicBezTo>
                        <a:cubicBezTo>
                          <a:pt x="1033658" y="83772"/>
                          <a:pt x="1013704" y="130892"/>
                          <a:pt x="1086928" y="77638"/>
                        </a:cubicBezTo>
                        <a:cubicBezTo>
                          <a:pt x="1100083" y="68071"/>
                          <a:pt x="1108421" y="52892"/>
                          <a:pt x="1121434" y="43132"/>
                        </a:cubicBezTo>
                        <a:cubicBezTo>
                          <a:pt x="1131722" y="35416"/>
                          <a:pt x="1144120" y="30945"/>
                          <a:pt x="1155940" y="25879"/>
                        </a:cubicBezTo>
                        <a:cubicBezTo>
                          <a:pt x="1215527" y="342"/>
                          <a:pt x="1331789" y="2970"/>
                          <a:pt x="1362974" y="0"/>
                        </a:cubicBezTo>
                        <a:cubicBezTo>
                          <a:pt x="1391729" y="2876"/>
                          <a:pt x="1421452" y="688"/>
                          <a:pt x="1449238" y="8627"/>
                        </a:cubicBezTo>
                        <a:cubicBezTo>
                          <a:pt x="1463062" y="12577"/>
                          <a:pt x="1472516" y="25525"/>
                          <a:pt x="1483743" y="34506"/>
                        </a:cubicBezTo>
                        <a:cubicBezTo>
                          <a:pt x="1501280" y="48536"/>
                          <a:pt x="1516003" y="66496"/>
                          <a:pt x="1535502" y="77638"/>
                        </a:cubicBezTo>
                        <a:cubicBezTo>
                          <a:pt x="1570726" y="97766"/>
                          <a:pt x="1626381" y="107931"/>
                          <a:pt x="1664898" y="120770"/>
                        </a:cubicBezTo>
                        <a:cubicBezTo>
                          <a:pt x="1714076" y="137163"/>
                          <a:pt x="1764572" y="150606"/>
                          <a:pt x="1811547" y="172528"/>
                        </a:cubicBezTo>
                        <a:cubicBezTo>
                          <a:pt x="1851322" y="191089"/>
                          <a:pt x="1880651" y="232932"/>
                          <a:pt x="1923691" y="241540"/>
                        </a:cubicBezTo>
                        <a:cubicBezTo>
                          <a:pt x="2024332" y="261668"/>
                          <a:pt x="2123208" y="295098"/>
                          <a:pt x="2225615" y="301925"/>
                        </a:cubicBezTo>
                        <a:cubicBezTo>
                          <a:pt x="2389560" y="312854"/>
                          <a:pt x="2311933" y="306961"/>
                          <a:pt x="2458528" y="319177"/>
                        </a:cubicBezTo>
                        <a:cubicBezTo>
                          <a:pt x="2518913" y="313426"/>
                          <a:pt x="2580039" y="312970"/>
                          <a:pt x="2639683" y="301925"/>
                        </a:cubicBezTo>
                        <a:cubicBezTo>
                          <a:pt x="2658650" y="298413"/>
                          <a:pt x="2674580" y="285413"/>
                          <a:pt x="2691442" y="276045"/>
                        </a:cubicBezTo>
                        <a:cubicBezTo>
                          <a:pt x="2700505" y="271010"/>
                          <a:pt x="2708320" y="263937"/>
                          <a:pt x="2717321" y="258793"/>
                        </a:cubicBezTo>
                        <a:cubicBezTo>
                          <a:pt x="2728486" y="252413"/>
                          <a:pt x="2740799" y="248156"/>
                          <a:pt x="2751826" y="241540"/>
                        </a:cubicBezTo>
                        <a:cubicBezTo>
                          <a:pt x="2769607" y="230872"/>
                          <a:pt x="2785328" y="216865"/>
                          <a:pt x="2803585" y="207034"/>
                        </a:cubicBezTo>
                        <a:cubicBezTo>
                          <a:pt x="2808654" y="204305"/>
                          <a:pt x="2883807" y="174380"/>
                          <a:pt x="2898476" y="163902"/>
                        </a:cubicBezTo>
                        <a:cubicBezTo>
                          <a:pt x="2908403" y="156811"/>
                          <a:pt x="2915729" y="146649"/>
                          <a:pt x="2924355" y="138023"/>
                        </a:cubicBezTo>
                        <a:cubicBezTo>
                          <a:pt x="2951367" y="74995"/>
                          <a:pt x="2950234" y="99537"/>
                          <a:pt x="2950234" y="69011"/>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32CC29C7-749C-5A2F-A095-06744DD9A918}"/>
              </a:ext>
            </a:extLst>
          </p:cNvPr>
          <p:cNvSpPr/>
          <p:nvPr/>
        </p:nvSpPr>
        <p:spPr>
          <a:xfrm>
            <a:off x="8232834" y="4087046"/>
            <a:ext cx="3252158" cy="1468482"/>
          </a:xfrm>
          <a:custGeom>
            <a:avLst/>
            <a:gdLst>
              <a:gd name="connsiteX0" fmla="*/ 0 w 3252158"/>
              <a:gd name="connsiteY0" fmla="*/ 1364965 h 1468482"/>
              <a:gd name="connsiteX1" fmla="*/ 43132 w 3252158"/>
              <a:gd name="connsiteY1" fmla="*/ 1382218 h 1468482"/>
              <a:gd name="connsiteX2" fmla="*/ 77638 w 3252158"/>
              <a:gd name="connsiteY2" fmla="*/ 1399471 h 1468482"/>
              <a:gd name="connsiteX3" fmla="*/ 112143 w 3252158"/>
              <a:gd name="connsiteY3" fmla="*/ 1408097 h 1468482"/>
              <a:gd name="connsiteX4" fmla="*/ 388189 w 3252158"/>
              <a:gd name="connsiteY4" fmla="*/ 1442603 h 1468482"/>
              <a:gd name="connsiteX5" fmla="*/ 569343 w 3252158"/>
              <a:gd name="connsiteY5" fmla="*/ 1468482 h 1468482"/>
              <a:gd name="connsiteX6" fmla="*/ 655607 w 3252158"/>
              <a:gd name="connsiteY6" fmla="*/ 1459856 h 1468482"/>
              <a:gd name="connsiteX7" fmla="*/ 750498 w 3252158"/>
              <a:gd name="connsiteY7" fmla="*/ 1399471 h 1468482"/>
              <a:gd name="connsiteX8" fmla="*/ 1017917 w 3252158"/>
              <a:gd name="connsiteY8" fmla="*/ 1132052 h 1468482"/>
              <a:gd name="connsiteX9" fmla="*/ 1086928 w 3252158"/>
              <a:gd name="connsiteY9" fmla="*/ 968150 h 1468482"/>
              <a:gd name="connsiteX10" fmla="*/ 1121434 w 3252158"/>
              <a:gd name="connsiteY10" fmla="*/ 735237 h 1468482"/>
              <a:gd name="connsiteX11" fmla="*/ 1086928 w 3252158"/>
              <a:gd name="connsiteY11" fmla="*/ 502324 h 1468482"/>
              <a:gd name="connsiteX12" fmla="*/ 1035170 w 3252158"/>
              <a:gd name="connsiteY12" fmla="*/ 424686 h 1468482"/>
              <a:gd name="connsiteX13" fmla="*/ 931653 w 3252158"/>
              <a:gd name="connsiteY13" fmla="*/ 338422 h 1468482"/>
              <a:gd name="connsiteX14" fmla="*/ 862641 w 3252158"/>
              <a:gd name="connsiteY14" fmla="*/ 312542 h 1468482"/>
              <a:gd name="connsiteX15" fmla="*/ 517585 w 3252158"/>
              <a:gd name="connsiteY15" fmla="*/ 338422 h 1468482"/>
              <a:gd name="connsiteX16" fmla="*/ 491706 w 3252158"/>
              <a:gd name="connsiteY16" fmla="*/ 364301 h 1468482"/>
              <a:gd name="connsiteX17" fmla="*/ 457200 w 3252158"/>
              <a:gd name="connsiteY17" fmla="*/ 433312 h 1468482"/>
              <a:gd name="connsiteX18" fmla="*/ 439947 w 3252158"/>
              <a:gd name="connsiteY18" fmla="*/ 519576 h 1468482"/>
              <a:gd name="connsiteX19" fmla="*/ 491706 w 3252158"/>
              <a:gd name="connsiteY19" fmla="*/ 769742 h 1468482"/>
              <a:gd name="connsiteX20" fmla="*/ 526211 w 3252158"/>
              <a:gd name="connsiteY20" fmla="*/ 959524 h 1468482"/>
              <a:gd name="connsiteX21" fmla="*/ 586596 w 3252158"/>
              <a:gd name="connsiteY21" fmla="*/ 1011282 h 1468482"/>
              <a:gd name="connsiteX22" fmla="*/ 638355 w 3252158"/>
              <a:gd name="connsiteY22" fmla="*/ 1037161 h 1468482"/>
              <a:gd name="connsiteX23" fmla="*/ 810883 w 3252158"/>
              <a:gd name="connsiteY23" fmla="*/ 1097546 h 1468482"/>
              <a:gd name="connsiteX24" fmla="*/ 888521 w 3252158"/>
              <a:gd name="connsiteY24" fmla="*/ 1123425 h 1468482"/>
              <a:gd name="connsiteX25" fmla="*/ 1475117 w 3252158"/>
              <a:gd name="connsiteY25" fmla="*/ 1071667 h 1468482"/>
              <a:gd name="connsiteX26" fmla="*/ 1526875 w 3252158"/>
              <a:gd name="connsiteY26" fmla="*/ 1028535 h 1468482"/>
              <a:gd name="connsiteX27" fmla="*/ 1561381 w 3252158"/>
              <a:gd name="connsiteY27" fmla="*/ 942271 h 1468482"/>
              <a:gd name="connsiteX28" fmla="*/ 1552755 w 3252158"/>
              <a:gd name="connsiteY28" fmla="*/ 174520 h 1468482"/>
              <a:gd name="connsiteX29" fmla="*/ 1613139 w 3252158"/>
              <a:gd name="connsiteY29" fmla="*/ 96882 h 1468482"/>
              <a:gd name="connsiteX30" fmla="*/ 2018581 w 3252158"/>
              <a:gd name="connsiteY30" fmla="*/ 114135 h 1468482"/>
              <a:gd name="connsiteX31" fmla="*/ 2061713 w 3252158"/>
              <a:gd name="connsiteY31" fmla="*/ 122761 h 1468482"/>
              <a:gd name="connsiteX32" fmla="*/ 2173856 w 3252158"/>
              <a:gd name="connsiteY32" fmla="*/ 286663 h 1468482"/>
              <a:gd name="connsiteX33" fmla="*/ 2208362 w 3252158"/>
              <a:gd name="connsiteY33" fmla="*/ 321169 h 1468482"/>
              <a:gd name="connsiteX34" fmla="*/ 2225615 w 3252158"/>
              <a:gd name="connsiteY34" fmla="*/ 372927 h 1468482"/>
              <a:gd name="connsiteX35" fmla="*/ 2286000 w 3252158"/>
              <a:gd name="connsiteY35" fmla="*/ 459191 h 1468482"/>
              <a:gd name="connsiteX36" fmla="*/ 2311879 w 3252158"/>
              <a:gd name="connsiteY36" fmla="*/ 519576 h 1468482"/>
              <a:gd name="connsiteX37" fmla="*/ 2346385 w 3252158"/>
              <a:gd name="connsiteY37" fmla="*/ 614467 h 1468482"/>
              <a:gd name="connsiteX38" fmla="*/ 2372264 w 3252158"/>
              <a:gd name="connsiteY38" fmla="*/ 657599 h 1468482"/>
              <a:gd name="connsiteX39" fmla="*/ 2398143 w 3252158"/>
              <a:gd name="connsiteY39" fmla="*/ 692105 h 1468482"/>
              <a:gd name="connsiteX40" fmla="*/ 2467155 w 3252158"/>
              <a:gd name="connsiteY40" fmla="*/ 735237 h 1468482"/>
              <a:gd name="connsiteX41" fmla="*/ 2863970 w 3252158"/>
              <a:gd name="connsiteY41" fmla="*/ 674852 h 1468482"/>
              <a:gd name="connsiteX42" fmla="*/ 2984739 w 3252158"/>
              <a:gd name="connsiteY42" fmla="*/ 562708 h 1468482"/>
              <a:gd name="connsiteX43" fmla="*/ 3062377 w 3252158"/>
              <a:gd name="connsiteY43" fmla="*/ 433312 h 1468482"/>
              <a:gd name="connsiteX44" fmla="*/ 3071004 w 3252158"/>
              <a:gd name="connsiteY44" fmla="*/ 390180 h 1468482"/>
              <a:gd name="connsiteX45" fmla="*/ 3088256 w 3252158"/>
              <a:gd name="connsiteY45" fmla="*/ 364301 h 1468482"/>
              <a:gd name="connsiteX46" fmla="*/ 3096883 w 3252158"/>
              <a:gd name="connsiteY46" fmla="*/ 122761 h 1468482"/>
              <a:gd name="connsiteX47" fmla="*/ 3114136 w 3252158"/>
              <a:gd name="connsiteY47" fmla="*/ 71003 h 1468482"/>
              <a:gd name="connsiteX48" fmla="*/ 3148641 w 3252158"/>
              <a:gd name="connsiteY48" fmla="*/ 10618 h 1468482"/>
              <a:gd name="connsiteX49" fmla="*/ 3252158 w 3252158"/>
              <a:gd name="connsiteY49" fmla="*/ 1991 h 146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52158" h="1468482" extrusionOk="0">
                <a:moveTo>
                  <a:pt x="0" y="1364965"/>
                </a:moveTo>
                <a:cubicBezTo>
                  <a:pt x="14776" y="1373269"/>
                  <a:pt x="28311" y="1375860"/>
                  <a:pt x="43132" y="1382218"/>
                </a:cubicBezTo>
                <a:cubicBezTo>
                  <a:pt x="55580" y="1389319"/>
                  <a:pt x="62905" y="1394344"/>
                  <a:pt x="77638" y="1399471"/>
                </a:cubicBezTo>
                <a:cubicBezTo>
                  <a:pt x="88582" y="1403850"/>
                  <a:pt x="100525" y="1405825"/>
                  <a:pt x="112143" y="1408097"/>
                </a:cubicBezTo>
                <a:cubicBezTo>
                  <a:pt x="257786" y="1427563"/>
                  <a:pt x="135520" y="1400031"/>
                  <a:pt x="388189" y="1442603"/>
                </a:cubicBezTo>
                <a:cubicBezTo>
                  <a:pt x="451495" y="1439685"/>
                  <a:pt x="495307" y="1460782"/>
                  <a:pt x="569343" y="1468482"/>
                </a:cubicBezTo>
                <a:cubicBezTo>
                  <a:pt x="594289" y="1467263"/>
                  <a:pt x="629018" y="1478018"/>
                  <a:pt x="655607" y="1459856"/>
                </a:cubicBezTo>
                <a:cubicBezTo>
                  <a:pt x="686629" y="1449613"/>
                  <a:pt x="722042" y="1422156"/>
                  <a:pt x="750498" y="1399471"/>
                </a:cubicBezTo>
                <a:cubicBezTo>
                  <a:pt x="890163" y="1287442"/>
                  <a:pt x="905843" y="1270677"/>
                  <a:pt x="1017917" y="1132052"/>
                </a:cubicBezTo>
                <a:cubicBezTo>
                  <a:pt x="1035833" y="1092088"/>
                  <a:pt x="1074102" y="1021834"/>
                  <a:pt x="1086928" y="968150"/>
                </a:cubicBezTo>
                <a:cubicBezTo>
                  <a:pt x="1101766" y="889902"/>
                  <a:pt x="1112701" y="815116"/>
                  <a:pt x="1121434" y="735237"/>
                </a:cubicBezTo>
                <a:cubicBezTo>
                  <a:pt x="1122439" y="655685"/>
                  <a:pt x="1109888" y="562244"/>
                  <a:pt x="1086928" y="502324"/>
                </a:cubicBezTo>
                <a:cubicBezTo>
                  <a:pt x="1080256" y="475953"/>
                  <a:pt x="1048038" y="450075"/>
                  <a:pt x="1035170" y="424686"/>
                </a:cubicBezTo>
                <a:cubicBezTo>
                  <a:pt x="1009697" y="395666"/>
                  <a:pt x="979969" y="362010"/>
                  <a:pt x="931653" y="338422"/>
                </a:cubicBezTo>
                <a:cubicBezTo>
                  <a:pt x="908319" y="323227"/>
                  <a:pt x="890747" y="317377"/>
                  <a:pt x="862641" y="312542"/>
                </a:cubicBezTo>
                <a:cubicBezTo>
                  <a:pt x="751945" y="294461"/>
                  <a:pt x="628754" y="321543"/>
                  <a:pt x="517585" y="338422"/>
                </a:cubicBezTo>
                <a:cubicBezTo>
                  <a:pt x="507029" y="340663"/>
                  <a:pt x="497698" y="354713"/>
                  <a:pt x="491706" y="364301"/>
                </a:cubicBezTo>
                <a:cubicBezTo>
                  <a:pt x="482206" y="381155"/>
                  <a:pt x="464667" y="406800"/>
                  <a:pt x="457200" y="433312"/>
                </a:cubicBezTo>
                <a:cubicBezTo>
                  <a:pt x="444238" y="460352"/>
                  <a:pt x="431370" y="495103"/>
                  <a:pt x="439947" y="519576"/>
                </a:cubicBezTo>
                <a:cubicBezTo>
                  <a:pt x="448145" y="669423"/>
                  <a:pt x="455046" y="677450"/>
                  <a:pt x="491706" y="769742"/>
                </a:cubicBezTo>
                <a:cubicBezTo>
                  <a:pt x="509564" y="827639"/>
                  <a:pt x="489890" y="891316"/>
                  <a:pt x="526211" y="959524"/>
                </a:cubicBezTo>
                <a:cubicBezTo>
                  <a:pt x="538149" y="977469"/>
                  <a:pt x="559454" y="995565"/>
                  <a:pt x="586596" y="1011282"/>
                </a:cubicBezTo>
                <a:cubicBezTo>
                  <a:pt x="602198" y="1021740"/>
                  <a:pt x="618807" y="1030137"/>
                  <a:pt x="638355" y="1037161"/>
                </a:cubicBezTo>
                <a:cubicBezTo>
                  <a:pt x="688203" y="1049955"/>
                  <a:pt x="757547" y="1089798"/>
                  <a:pt x="810883" y="1097546"/>
                </a:cubicBezTo>
                <a:cubicBezTo>
                  <a:pt x="850932" y="1106198"/>
                  <a:pt x="859474" y="1120081"/>
                  <a:pt x="888521" y="1123425"/>
                </a:cubicBezTo>
                <a:cubicBezTo>
                  <a:pt x="1134333" y="1078395"/>
                  <a:pt x="1282883" y="1141276"/>
                  <a:pt x="1475117" y="1071667"/>
                </a:cubicBezTo>
                <a:cubicBezTo>
                  <a:pt x="1493948" y="1066683"/>
                  <a:pt x="1514921" y="1051073"/>
                  <a:pt x="1526875" y="1028535"/>
                </a:cubicBezTo>
                <a:cubicBezTo>
                  <a:pt x="1551408" y="1003312"/>
                  <a:pt x="1552302" y="964686"/>
                  <a:pt x="1561381" y="942271"/>
                </a:cubicBezTo>
                <a:cubicBezTo>
                  <a:pt x="1538968" y="550311"/>
                  <a:pt x="1520431" y="545603"/>
                  <a:pt x="1552755" y="174520"/>
                </a:cubicBezTo>
                <a:cubicBezTo>
                  <a:pt x="1560907" y="117365"/>
                  <a:pt x="1569219" y="121690"/>
                  <a:pt x="1613139" y="96882"/>
                </a:cubicBezTo>
                <a:cubicBezTo>
                  <a:pt x="1725530" y="92752"/>
                  <a:pt x="1847412" y="130983"/>
                  <a:pt x="2018581" y="114135"/>
                </a:cubicBezTo>
                <a:cubicBezTo>
                  <a:pt x="2030644" y="114813"/>
                  <a:pt x="2052572" y="112377"/>
                  <a:pt x="2061713" y="122761"/>
                </a:cubicBezTo>
                <a:cubicBezTo>
                  <a:pt x="2166437" y="201921"/>
                  <a:pt x="2117796" y="195338"/>
                  <a:pt x="2173856" y="286663"/>
                </a:cubicBezTo>
                <a:cubicBezTo>
                  <a:pt x="2185079" y="303363"/>
                  <a:pt x="2194713" y="312191"/>
                  <a:pt x="2208362" y="321169"/>
                </a:cubicBezTo>
                <a:cubicBezTo>
                  <a:pt x="2213185" y="338836"/>
                  <a:pt x="2217225" y="355631"/>
                  <a:pt x="2225615" y="372927"/>
                </a:cubicBezTo>
                <a:cubicBezTo>
                  <a:pt x="2249648" y="459617"/>
                  <a:pt x="2256957" y="330399"/>
                  <a:pt x="2286000" y="459191"/>
                </a:cubicBezTo>
                <a:cubicBezTo>
                  <a:pt x="2290000" y="478406"/>
                  <a:pt x="2302947" y="494491"/>
                  <a:pt x="2311879" y="519576"/>
                </a:cubicBezTo>
                <a:cubicBezTo>
                  <a:pt x="2324752" y="554705"/>
                  <a:pt x="2333434" y="575622"/>
                  <a:pt x="2346385" y="614467"/>
                </a:cubicBezTo>
                <a:cubicBezTo>
                  <a:pt x="2355251" y="629846"/>
                  <a:pt x="2363790" y="644427"/>
                  <a:pt x="2372264" y="657599"/>
                </a:cubicBezTo>
                <a:cubicBezTo>
                  <a:pt x="2381086" y="671190"/>
                  <a:pt x="2389408" y="683578"/>
                  <a:pt x="2398143" y="692105"/>
                </a:cubicBezTo>
                <a:cubicBezTo>
                  <a:pt x="2420807" y="710191"/>
                  <a:pt x="2440941" y="722125"/>
                  <a:pt x="2467155" y="735237"/>
                </a:cubicBezTo>
                <a:cubicBezTo>
                  <a:pt x="2589457" y="729110"/>
                  <a:pt x="2705712" y="708137"/>
                  <a:pt x="2863970" y="674852"/>
                </a:cubicBezTo>
                <a:cubicBezTo>
                  <a:pt x="2933205" y="654882"/>
                  <a:pt x="2952538" y="598777"/>
                  <a:pt x="2984739" y="562708"/>
                </a:cubicBezTo>
                <a:cubicBezTo>
                  <a:pt x="3058995" y="464572"/>
                  <a:pt x="3029110" y="527421"/>
                  <a:pt x="3062377" y="433312"/>
                </a:cubicBezTo>
                <a:cubicBezTo>
                  <a:pt x="3068571" y="421659"/>
                  <a:pt x="3066700" y="403066"/>
                  <a:pt x="3071004" y="390180"/>
                </a:cubicBezTo>
                <a:cubicBezTo>
                  <a:pt x="3074733" y="379756"/>
                  <a:pt x="3088422" y="372080"/>
                  <a:pt x="3088256" y="364301"/>
                </a:cubicBezTo>
                <a:cubicBezTo>
                  <a:pt x="3093287" y="297178"/>
                  <a:pt x="3095548" y="195469"/>
                  <a:pt x="3096883" y="122761"/>
                </a:cubicBezTo>
                <a:cubicBezTo>
                  <a:pt x="3102171" y="104945"/>
                  <a:pt x="3110188" y="86165"/>
                  <a:pt x="3114136" y="71003"/>
                </a:cubicBezTo>
                <a:cubicBezTo>
                  <a:pt x="3125559" y="23486"/>
                  <a:pt x="3108159" y="31255"/>
                  <a:pt x="3148641" y="10618"/>
                </a:cubicBezTo>
                <a:cubicBezTo>
                  <a:pt x="3184686" y="-3756"/>
                  <a:pt x="3208378" y="4288"/>
                  <a:pt x="3252158" y="1991"/>
                </a:cubicBezTo>
              </a:path>
            </a:pathLst>
          </a:custGeom>
          <a:noFill/>
          <a:ln w="28575">
            <a:solidFill>
              <a:schemeClr val="tx1"/>
            </a:solidFill>
            <a:prstDash val="dashDot"/>
            <a:headEnd type="oval" w="med" len="med"/>
            <a:tailEnd type="triangle" w="lg" len="lg"/>
            <a:extLst>
              <a:ext uri="{C807C97D-BFC1-408E-A445-0C87EB9F89A2}">
                <ask:lineSketchStyleProps xmlns:ask="http://schemas.microsoft.com/office/drawing/2018/sketchyshapes" sd="1224448677">
                  <a:custGeom>
                    <a:avLst/>
                    <a:gdLst>
                      <a:gd name="connsiteX0" fmla="*/ 0 w 3252158"/>
                      <a:gd name="connsiteY0" fmla="*/ 1364965 h 1468482"/>
                      <a:gd name="connsiteX1" fmla="*/ 43132 w 3252158"/>
                      <a:gd name="connsiteY1" fmla="*/ 1382218 h 1468482"/>
                      <a:gd name="connsiteX2" fmla="*/ 77638 w 3252158"/>
                      <a:gd name="connsiteY2" fmla="*/ 1399471 h 1468482"/>
                      <a:gd name="connsiteX3" fmla="*/ 112143 w 3252158"/>
                      <a:gd name="connsiteY3" fmla="*/ 1408097 h 1468482"/>
                      <a:gd name="connsiteX4" fmla="*/ 388189 w 3252158"/>
                      <a:gd name="connsiteY4" fmla="*/ 1442603 h 1468482"/>
                      <a:gd name="connsiteX5" fmla="*/ 569343 w 3252158"/>
                      <a:gd name="connsiteY5" fmla="*/ 1468482 h 1468482"/>
                      <a:gd name="connsiteX6" fmla="*/ 655607 w 3252158"/>
                      <a:gd name="connsiteY6" fmla="*/ 1459856 h 1468482"/>
                      <a:gd name="connsiteX7" fmla="*/ 750498 w 3252158"/>
                      <a:gd name="connsiteY7" fmla="*/ 1399471 h 1468482"/>
                      <a:gd name="connsiteX8" fmla="*/ 1017917 w 3252158"/>
                      <a:gd name="connsiteY8" fmla="*/ 1132052 h 1468482"/>
                      <a:gd name="connsiteX9" fmla="*/ 1086928 w 3252158"/>
                      <a:gd name="connsiteY9" fmla="*/ 968150 h 1468482"/>
                      <a:gd name="connsiteX10" fmla="*/ 1121434 w 3252158"/>
                      <a:gd name="connsiteY10" fmla="*/ 735237 h 1468482"/>
                      <a:gd name="connsiteX11" fmla="*/ 1086928 w 3252158"/>
                      <a:gd name="connsiteY11" fmla="*/ 502324 h 1468482"/>
                      <a:gd name="connsiteX12" fmla="*/ 1035170 w 3252158"/>
                      <a:gd name="connsiteY12" fmla="*/ 424686 h 1468482"/>
                      <a:gd name="connsiteX13" fmla="*/ 931653 w 3252158"/>
                      <a:gd name="connsiteY13" fmla="*/ 338422 h 1468482"/>
                      <a:gd name="connsiteX14" fmla="*/ 862641 w 3252158"/>
                      <a:gd name="connsiteY14" fmla="*/ 312542 h 1468482"/>
                      <a:gd name="connsiteX15" fmla="*/ 517585 w 3252158"/>
                      <a:gd name="connsiteY15" fmla="*/ 338422 h 1468482"/>
                      <a:gd name="connsiteX16" fmla="*/ 491706 w 3252158"/>
                      <a:gd name="connsiteY16" fmla="*/ 364301 h 1468482"/>
                      <a:gd name="connsiteX17" fmla="*/ 457200 w 3252158"/>
                      <a:gd name="connsiteY17" fmla="*/ 433312 h 1468482"/>
                      <a:gd name="connsiteX18" fmla="*/ 439947 w 3252158"/>
                      <a:gd name="connsiteY18" fmla="*/ 519576 h 1468482"/>
                      <a:gd name="connsiteX19" fmla="*/ 491706 w 3252158"/>
                      <a:gd name="connsiteY19" fmla="*/ 769742 h 1468482"/>
                      <a:gd name="connsiteX20" fmla="*/ 526211 w 3252158"/>
                      <a:gd name="connsiteY20" fmla="*/ 959524 h 1468482"/>
                      <a:gd name="connsiteX21" fmla="*/ 586596 w 3252158"/>
                      <a:gd name="connsiteY21" fmla="*/ 1011282 h 1468482"/>
                      <a:gd name="connsiteX22" fmla="*/ 638355 w 3252158"/>
                      <a:gd name="connsiteY22" fmla="*/ 1037161 h 1468482"/>
                      <a:gd name="connsiteX23" fmla="*/ 810883 w 3252158"/>
                      <a:gd name="connsiteY23" fmla="*/ 1097546 h 1468482"/>
                      <a:gd name="connsiteX24" fmla="*/ 888521 w 3252158"/>
                      <a:gd name="connsiteY24" fmla="*/ 1123425 h 1468482"/>
                      <a:gd name="connsiteX25" fmla="*/ 1475117 w 3252158"/>
                      <a:gd name="connsiteY25" fmla="*/ 1071667 h 1468482"/>
                      <a:gd name="connsiteX26" fmla="*/ 1526875 w 3252158"/>
                      <a:gd name="connsiteY26" fmla="*/ 1028535 h 1468482"/>
                      <a:gd name="connsiteX27" fmla="*/ 1561381 w 3252158"/>
                      <a:gd name="connsiteY27" fmla="*/ 942271 h 1468482"/>
                      <a:gd name="connsiteX28" fmla="*/ 1552755 w 3252158"/>
                      <a:gd name="connsiteY28" fmla="*/ 174520 h 1468482"/>
                      <a:gd name="connsiteX29" fmla="*/ 1613139 w 3252158"/>
                      <a:gd name="connsiteY29" fmla="*/ 96882 h 1468482"/>
                      <a:gd name="connsiteX30" fmla="*/ 2018581 w 3252158"/>
                      <a:gd name="connsiteY30" fmla="*/ 114135 h 1468482"/>
                      <a:gd name="connsiteX31" fmla="*/ 2061713 w 3252158"/>
                      <a:gd name="connsiteY31" fmla="*/ 122761 h 1468482"/>
                      <a:gd name="connsiteX32" fmla="*/ 2173856 w 3252158"/>
                      <a:gd name="connsiteY32" fmla="*/ 286663 h 1468482"/>
                      <a:gd name="connsiteX33" fmla="*/ 2208362 w 3252158"/>
                      <a:gd name="connsiteY33" fmla="*/ 321169 h 1468482"/>
                      <a:gd name="connsiteX34" fmla="*/ 2225615 w 3252158"/>
                      <a:gd name="connsiteY34" fmla="*/ 372927 h 1468482"/>
                      <a:gd name="connsiteX35" fmla="*/ 2286000 w 3252158"/>
                      <a:gd name="connsiteY35" fmla="*/ 459191 h 1468482"/>
                      <a:gd name="connsiteX36" fmla="*/ 2311879 w 3252158"/>
                      <a:gd name="connsiteY36" fmla="*/ 519576 h 1468482"/>
                      <a:gd name="connsiteX37" fmla="*/ 2346385 w 3252158"/>
                      <a:gd name="connsiteY37" fmla="*/ 614467 h 1468482"/>
                      <a:gd name="connsiteX38" fmla="*/ 2372264 w 3252158"/>
                      <a:gd name="connsiteY38" fmla="*/ 657599 h 1468482"/>
                      <a:gd name="connsiteX39" fmla="*/ 2398143 w 3252158"/>
                      <a:gd name="connsiteY39" fmla="*/ 692105 h 1468482"/>
                      <a:gd name="connsiteX40" fmla="*/ 2467155 w 3252158"/>
                      <a:gd name="connsiteY40" fmla="*/ 735237 h 1468482"/>
                      <a:gd name="connsiteX41" fmla="*/ 2863970 w 3252158"/>
                      <a:gd name="connsiteY41" fmla="*/ 674852 h 1468482"/>
                      <a:gd name="connsiteX42" fmla="*/ 2984739 w 3252158"/>
                      <a:gd name="connsiteY42" fmla="*/ 562708 h 1468482"/>
                      <a:gd name="connsiteX43" fmla="*/ 3062377 w 3252158"/>
                      <a:gd name="connsiteY43" fmla="*/ 433312 h 1468482"/>
                      <a:gd name="connsiteX44" fmla="*/ 3071004 w 3252158"/>
                      <a:gd name="connsiteY44" fmla="*/ 390180 h 1468482"/>
                      <a:gd name="connsiteX45" fmla="*/ 3088256 w 3252158"/>
                      <a:gd name="connsiteY45" fmla="*/ 364301 h 1468482"/>
                      <a:gd name="connsiteX46" fmla="*/ 3096883 w 3252158"/>
                      <a:gd name="connsiteY46" fmla="*/ 122761 h 1468482"/>
                      <a:gd name="connsiteX47" fmla="*/ 3114136 w 3252158"/>
                      <a:gd name="connsiteY47" fmla="*/ 71003 h 1468482"/>
                      <a:gd name="connsiteX48" fmla="*/ 3148641 w 3252158"/>
                      <a:gd name="connsiteY48" fmla="*/ 10618 h 1468482"/>
                      <a:gd name="connsiteX49" fmla="*/ 3252158 w 3252158"/>
                      <a:gd name="connsiteY49" fmla="*/ 1991 h 146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52158" h="1468482">
                        <a:moveTo>
                          <a:pt x="0" y="1364965"/>
                        </a:moveTo>
                        <a:cubicBezTo>
                          <a:pt x="14377" y="1370716"/>
                          <a:pt x="28982" y="1375929"/>
                          <a:pt x="43132" y="1382218"/>
                        </a:cubicBezTo>
                        <a:cubicBezTo>
                          <a:pt x="54883" y="1387441"/>
                          <a:pt x="65597" y="1394956"/>
                          <a:pt x="77638" y="1399471"/>
                        </a:cubicBezTo>
                        <a:cubicBezTo>
                          <a:pt x="88739" y="1403634"/>
                          <a:pt x="100591" y="1405431"/>
                          <a:pt x="112143" y="1408097"/>
                        </a:cubicBezTo>
                        <a:cubicBezTo>
                          <a:pt x="264644" y="1443289"/>
                          <a:pt x="138182" y="1414193"/>
                          <a:pt x="388189" y="1442603"/>
                        </a:cubicBezTo>
                        <a:cubicBezTo>
                          <a:pt x="448797" y="1449490"/>
                          <a:pt x="508958" y="1459856"/>
                          <a:pt x="569343" y="1468482"/>
                        </a:cubicBezTo>
                        <a:cubicBezTo>
                          <a:pt x="598098" y="1465607"/>
                          <a:pt x="628602" y="1470144"/>
                          <a:pt x="655607" y="1459856"/>
                        </a:cubicBezTo>
                        <a:cubicBezTo>
                          <a:pt x="690643" y="1446509"/>
                          <a:pt x="721018" y="1422634"/>
                          <a:pt x="750498" y="1399471"/>
                        </a:cubicBezTo>
                        <a:cubicBezTo>
                          <a:pt x="890899" y="1289156"/>
                          <a:pt x="903064" y="1263312"/>
                          <a:pt x="1017917" y="1132052"/>
                        </a:cubicBezTo>
                        <a:cubicBezTo>
                          <a:pt x="1040921" y="1077418"/>
                          <a:pt x="1068681" y="1024551"/>
                          <a:pt x="1086928" y="968150"/>
                        </a:cubicBezTo>
                        <a:cubicBezTo>
                          <a:pt x="1112596" y="888812"/>
                          <a:pt x="1114665" y="816456"/>
                          <a:pt x="1121434" y="735237"/>
                        </a:cubicBezTo>
                        <a:cubicBezTo>
                          <a:pt x="1109932" y="657599"/>
                          <a:pt x="1107934" y="577946"/>
                          <a:pt x="1086928" y="502324"/>
                        </a:cubicBezTo>
                        <a:cubicBezTo>
                          <a:pt x="1078603" y="472356"/>
                          <a:pt x="1054783" y="448826"/>
                          <a:pt x="1035170" y="424686"/>
                        </a:cubicBezTo>
                        <a:cubicBezTo>
                          <a:pt x="1005241" y="387850"/>
                          <a:pt x="974272" y="358092"/>
                          <a:pt x="931653" y="338422"/>
                        </a:cubicBezTo>
                        <a:cubicBezTo>
                          <a:pt x="909346" y="328126"/>
                          <a:pt x="885645" y="321169"/>
                          <a:pt x="862641" y="312542"/>
                        </a:cubicBezTo>
                        <a:cubicBezTo>
                          <a:pt x="747622" y="321169"/>
                          <a:pt x="631820" y="322482"/>
                          <a:pt x="517585" y="338422"/>
                        </a:cubicBezTo>
                        <a:cubicBezTo>
                          <a:pt x="505503" y="340108"/>
                          <a:pt x="498256" y="354009"/>
                          <a:pt x="491706" y="364301"/>
                        </a:cubicBezTo>
                        <a:cubicBezTo>
                          <a:pt x="477898" y="385999"/>
                          <a:pt x="468702" y="410308"/>
                          <a:pt x="457200" y="433312"/>
                        </a:cubicBezTo>
                        <a:cubicBezTo>
                          <a:pt x="451449" y="462067"/>
                          <a:pt x="438225" y="490302"/>
                          <a:pt x="439947" y="519576"/>
                        </a:cubicBezTo>
                        <a:cubicBezTo>
                          <a:pt x="448891" y="671615"/>
                          <a:pt x="454690" y="677204"/>
                          <a:pt x="491706" y="769742"/>
                        </a:cubicBezTo>
                        <a:cubicBezTo>
                          <a:pt x="495468" y="822419"/>
                          <a:pt x="490187" y="909091"/>
                          <a:pt x="526211" y="959524"/>
                        </a:cubicBezTo>
                        <a:cubicBezTo>
                          <a:pt x="541620" y="981096"/>
                          <a:pt x="564799" y="996192"/>
                          <a:pt x="586596" y="1011282"/>
                        </a:cubicBezTo>
                        <a:cubicBezTo>
                          <a:pt x="602456" y="1022262"/>
                          <a:pt x="620445" y="1029997"/>
                          <a:pt x="638355" y="1037161"/>
                        </a:cubicBezTo>
                        <a:cubicBezTo>
                          <a:pt x="687603" y="1056860"/>
                          <a:pt x="756285" y="1079347"/>
                          <a:pt x="810883" y="1097546"/>
                        </a:cubicBezTo>
                        <a:lnTo>
                          <a:pt x="888521" y="1123425"/>
                        </a:lnTo>
                        <a:cubicBezTo>
                          <a:pt x="1084053" y="1106172"/>
                          <a:pt x="1280959" y="1100528"/>
                          <a:pt x="1475117" y="1071667"/>
                        </a:cubicBezTo>
                        <a:cubicBezTo>
                          <a:pt x="1497331" y="1068365"/>
                          <a:pt x="1514418" y="1047221"/>
                          <a:pt x="1526875" y="1028535"/>
                        </a:cubicBezTo>
                        <a:cubicBezTo>
                          <a:pt x="1544054" y="1002767"/>
                          <a:pt x="1549879" y="971026"/>
                          <a:pt x="1561381" y="942271"/>
                        </a:cubicBezTo>
                        <a:cubicBezTo>
                          <a:pt x="1537002" y="552199"/>
                          <a:pt x="1521200" y="545302"/>
                          <a:pt x="1552755" y="174520"/>
                        </a:cubicBezTo>
                        <a:cubicBezTo>
                          <a:pt x="1557610" y="117474"/>
                          <a:pt x="1570730" y="122327"/>
                          <a:pt x="1613139" y="96882"/>
                        </a:cubicBezTo>
                        <a:lnTo>
                          <a:pt x="2018581" y="114135"/>
                        </a:lnTo>
                        <a:cubicBezTo>
                          <a:pt x="2033219" y="114979"/>
                          <a:pt x="2050581" y="113219"/>
                          <a:pt x="2061713" y="122761"/>
                        </a:cubicBezTo>
                        <a:cubicBezTo>
                          <a:pt x="2167534" y="213464"/>
                          <a:pt x="2113588" y="196260"/>
                          <a:pt x="2173856" y="286663"/>
                        </a:cubicBezTo>
                        <a:cubicBezTo>
                          <a:pt x="2182879" y="300197"/>
                          <a:pt x="2196860" y="309667"/>
                          <a:pt x="2208362" y="321169"/>
                        </a:cubicBezTo>
                        <a:cubicBezTo>
                          <a:pt x="2214113" y="338422"/>
                          <a:pt x="2217482" y="356661"/>
                          <a:pt x="2225615" y="372927"/>
                        </a:cubicBezTo>
                        <a:cubicBezTo>
                          <a:pt x="2266928" y="455553"/>
                          <a:pt x="2239202" y="349995"/>
                          <a:pt x="2286000" y="459191"/>
                        </a:cubicBezTo>
                        <a:cubicBezTo>
                          <a:pt x="2294626" y="479319"/>
                          <a:pt x="2304018" y="499137"/>
                          <a:pt x="2311879" y="519576"/>
                        </a:cubicBezTo>
                        <a:cubicBezTo>
                          <a:pt x="2325300" y="554471"/>
                          <a:pt x="2329810" y="581317"/>
                          <a:pt x="2346385" y="614467"/>
                        </a:cubicBezTo>
                        <a:cubicBezTo>
                          <a:pt x="2353883" y="629464"/>
                          <a:pt x="2362964" y="643648"/>
                          <a:pt x="2372264" y="657599"/>
                        </a:cubicBezTo>
                        <a:cubicBezTo>
                          <a:pt x="2380239" y="669562"/>
                          <a:pt x="2387016" y="683001"/>
                          <a:pt x="2398143" y="692105"/>
                        </a:cubicBezTo>
                        <a:cubicBezTo>
                          <a:pt x="2419138" y="709283"/>
                          <a:pt x="2444151" y="720860"/>
                          <a:pt x="2467155" y="735237"/>
                        </a:cubicBezTo>
                        <a:cubicBezTo>
                          <a:pt x="2599427" y="715109"/>
                          <a:pt x="2734170" y="707302"/>
                          <a:pt x="2863970" y="674852"/>
                        </a:cubicBezTo>
                        <a:cubicBezTo>
                          <a:pt x="2934766" y="657153"/>
                          <a:pt x="2949938" y="611430"/>
                          <a:pt x="2984739" y="562708"/>
                        </a:cubicBezTo>
                        <a:cubicBezTo>
                          <a:pt x="3054275" y="465358"/>
                          <a:pt x="3021640" y="528367"/>
                          <a:pt x="3062377" y="433312"/>
                        </a:cubicBezTo>
                        <a:cubicBezTo>
                          <a:pt x="3065253" y="418935"/>
                          <a:pt x="3065856" y="403909"/>
                          <a:pt x="3071004" y="390180"/>
                        </a:cubicBezTo>
                        <a:cubicBezTo>
                          <a:pt x="3074644" y="380473"/>
                          <a:pt x="3087257" y="374620"/>
                          <a:pt x="3088256" y="364301"/>
                        </a:cubicBezTo>
                        <a:cubicBezTo>
                          <a:pt x="3096016" y="284111"/>
                          <a:pt x="3089802" y="203014"/>
                          <a:pt x="3096883" y="122761"/>
                        </a:cubicBezTo>
                        <a:cubicBezTo>
                          <a:pt x="3098481" y="104645"/>
                          <a:pt x="3109351" y="88548"/>
                          <a:pt x="3114136" y="71003"/>
                        </a:cubicBezTo>
                        <a:cubicBezTo>
                          <a:pt x="3126450" y="25853"/>
                          <a:pt x="3109393" y="30243"/>
                          <a:pt x="3148641" y="10618"/>
                        </a:cubicBezTo>
                        <a:cubicBezTo>
                          <a:pt x="3182262" y="-6193"/>
                          <a:pt x="3213267" y="1991"/>
                          <a:pt x="3252158" y="1991"/>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oogle Shape;336;p10">
            <a:extLst>
              <a:ext uri="{FF2B5EF4-FFF2-40B4-BE49-F238E27FC236}">
                <a16:creationId xmlns:a16="http://schemas.microsoft.com/office/drawing/2014/main" id="{1695E07C-6D70-A43A-13CB-8779FE87CE61}"/>
              </a:ext>
            </a:extLst>
          </p:cNvPr>
          <p:cNvGrpSpPr/>
          <p:nvPr/>
        </p:nvGrpSpPr>
        <p:grpSpPr>
          <a:xfrm>
            <a:off x="8809079" y="55822"/>
            <a:ext cx="3253429" cy="401393"/>
            <a:chOff x="121959" y="6298503"/>
            <a:chExt cx="3253429" cy="401393"/>
          </a:xfrm>
        </p:grpSpPr>
        <p:grpSp>
          <p:nvGrpSpPr>
            <p:cNvPr id="40" name="Google Shape;337;p10">
              <a:extLst>
                <a:ext uri="{FF2B5EF4-FFF2-40B4-BE49-F238E27FC236}">
                  <a16:creationId xmlns:a16="http://schemas.microsoft.com/office/drawing/2014/main" id="{0EEA3AD4-D4A2-5C32-ED11-F6FC9B83EA91}"/>
                </a:ext>
              </a:extLst>
            </p:cNvPr>
            <p:cNvGrpSpPr/>
            <p:nvPr/>
          </p:nvGrpSpPr>
          <p:grpSpPr>
            <a:xfrm>
              <a:off x="121959" y="6298503"/>
              <a:ext cx="360445" cy="369332"/>
              <a:chOff x="2430842" y="967603"/>
              <a:chExt cx="360445" cy="369332"/>
            </a:xfrm>
          </p:grpSpPr>
          <p:sp>
            <p:nvSpPr>
              <p:cNvPr id="59" name="Google Shape;338;p10">
                <a:extLst>
                  <a:ext uri="{FF2B5EF4-FFF2-40B4-BE49-F238E27FC236}">
                    <a16:creationId xmlns:a16="http://schemas.microsoft.com/office/drawing/2014/main" id="{48528931-F890-A71D-C466-51150437C0CC}"/>
                  </a:ext>
                </a:extLst>
              </p:cNvPr>
              <p:cNvSpPr/>
              <p:nvPr/>
            </p:nvSpPr>
            <p:spPr>
              <a:xfrm>
                <a:off x="2430842" y="975971"/>
                <a:ext cx="360445" cy="352596"/>
              </a:xfrm>
              <a:prstGeom prst="flowChartConnector">
                <a:avLst/>
              </a:prstGeom>
              <a:solidFill>
                <a:schemeClr val="accen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339;p10">
                <a:extLst>
                  <a:ext uri="{FF2B5EF4-FFF2-40B4-BE49-F238E27FC236}">
                    <a16:creationId xmlns:a16="http://schemas.microsoft.com/office/drawing/2014/main" id="{AB0F07B0-4B82-5947-01F8-F53B6A631A31}"/>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41" name="Google Shape;340;p10">
              <a:extLst>
                <a:ext uri="{FF2B5EF4-FFF2-40B4-BE49-F238E27FC236}">
                  <a16:creationId xmlns:a16="http://schemas.microsoft.com/office/drawing/2014/main" id="{DB0FBBCE-484B-2747-3033-2EC8384A687C}"/>
                </a:ext>
              </a:extLst>
            </p:cNvPr>
            <p:cNvGrpSpPr/>
            <p:nvPr/>
          </p:nvGrpSpPr>
          <p:grpSpPr>
            <a:xfrm>
              <a:off x="590670" y="6305070"/>
              <a:ext cx="360445" cy="369332"/>
              <a:chOff x="2430842" y="967603"/>
              <a:chExt cx="360445" cy="369332"/>
            </a:xfrm>
          </p:grpSpPr>
          <p:sp>
            <p:nvSpPr>
              <p:cNvPr id="57" name="Google Shape;341;p10">
                <a:extLst>
                  <a:ext uri="{FF2B5EF4-FFF2-40B4-BE49-F238E27FC236}">
                    <a16:creationId xmlns:a16="http://schemas.microsoft.com/office/drawing/2014/main" id="{82A63000-5DF7-7811-17FF-05EA3A45CB9B}"/>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342;p10">
                <a:extLst>
                  <a:ext uri="{FF2B5EF4-FFF2-40B4-BE49-F238E27FC236}">
                    <a16:creationId xmlns:a16="http://schemas.microsoft.com/office/drawing/2014/main" id="{5D2B0B97-7DD6-F34B-7611-52CCDD4F00C2}"/>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42" name="Google Shape;343;p10">
              <a:extLst>
                <a:ext uri="{FF2B5EF4-FFF2-40B4-BE49-F238E27FC236}">
                  <a16:creationId xmlns:a16="http://schemas.microsoft.com/office/drawing/2014/main" id="{41556143-2EC9-B7F0-4591-46C6A1B49367}"/>
                </a:ext>
              </a:extLst>
            </p:cNvPr>
            <p:cNvGrpSpPr/>
            <p:nvPr/>
          </p:nvGrpSpPr>
          <p:grpSpPr>
            <a:xfrm>
              <a:off x="1098941" y="6305070"/>
              <a:ext cx="360445" cy="369332"/>
              <a:chOff x="2430842" y="967603"/>
              <a:chExt cx="360445" cy="369332"/>
            </a:xfrm>
          </p:grpSpPr>
          <p:sp>
            <p:nvSpPr>
              <p:cNvPr id="55" name="Google Shape;344;p10">
                <a:extLst>
                  <a:ext uri="{FF2B5EF4-FFF2-40B4-BE49-F238E27FC236}">
                    <a16:creationId xmlns:a16="http://schemas.microsoft.com/office/drawing/2014/main" id="{DAAB12B3-F64E-D87F-EAB7-CCEB8B83702D}"/>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345;p10">
                <a:extLst>
                  <a:ext uri="{FF2B5EF4-FFF2-40B4-BE49-F238E27FC236}">
                    <a16:creationId xmlns:a16="http://schemas.microsoft.com/office/drawing/2014/main" id="{E068554C-1C9C-F95D-D3AB-B6DE85ECAF61}"/>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43" name="Google Shape;346;p10">
              <a:extLst>
                <a:ext uri="{FF2B5EF4-FFF2-40B4-BE49-F238E27FC236}">
                  <a16:creationId xmlns:a16="http://schemas.microsoft.com/office/drawing/2014/main" id="{70A3C0AD-04EB-9DC0-CDB1-5BD53FFDFCF1}"/>
                </a:ext>
              </a:extLst>
            </p:cNvPr>
            <p:cNvGrpSpPr/>
            <p:nvPr/>
          </p:nvGrpSpPr>
          <p:grpSpPr>
            <a:xfrm>
              <a:off x="1586056" y="6298503"/>
              <a:ext cx="360445" cy="369332"/>
              <a:chOff x="2430842" y="967603"/>
              <a:chExt cx="360445" cy="369332"/>
            </a:xfrm>
          </p:grpSpPr>
          <p:sp>
            <p:nvSpPr>
              <p:cNvPr id="53" name="Google Shape;347;p10">
                <a:extLst>
                  <a:ext uri="{FF2B5EF4-FFF2-40B4-BE49-F238E27FC236}">
                    <a16:creationId xmlns:a16="http://schemas.microsoft.com/office/drawing/2014/main" id="{B155A080-B14F-45E5-04F6-0919EA5365E9}"/>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348;p10">
                <a:extLst>
                  <a:ext uri="{FF2B5EF4-FFF2-40B4-BE49-F238E27FC236}">
                    <a16:creationId xmlns:a16="http://schemas.microsoft.com/office/drawing/2014/main" id="{75C5FA1E-39C1-A73F-5B9F-01EED6A74A3D}"/>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44" name="Google Shape;349;p10">
              <a:extLst>
                <a:ext uri="{FF2B5EF4-FFF2-40B4-BE49-F238E27FC236}">
                  <a16:creationId xmlns:a16="http://schemas.microsoft.com/office/drawing/2014/main" id="{F83BA7F9-5095-8DA0-459F-E62A640E6314}"/>
                </a:ext>
              </a:extLst>
            </p:cNvPr>
            <p:cNvGrpSpPr/>
            <p:nvPr/>
          </p:nvGrpSpPr>
          <p:grpSpPr>
            <a:xfrm>
              <a:off x="2075923" y="6313828"/>
              <a:ext cx="360445" cy="369332"/>
              <a:chOff x="2430842" y="967603"/>
              <a:chExt cx="360445" cy="369332"/>
            </a:xfrm>
          </p:grpSpPr>
          <p:sp>
            <p:nvSpPr>
              <p:cNvPr id="51" name="Google Shape;350;p10">
                <a:extLst>
                  <a:ext uri="{FF2B5EF4-FFF2-40B4-BE49-F238E27FC236}">
                    <a16:creationId xmlns:a16="http://schemas.microsoft.com/office/drawing/2014/main" id="{E44A270B-0956-5BB4-BD21-D62DB32E9564}"/>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351;p10">
                <a:extLst>
                  <a:ext uri="{FF2B5EF4-FFF2-40B4-BE49-F238E27FC236}">
                    <a16:creationId xmlns:a16="http://schemas.microsoft.com/office/drawing/2014/main" id="{30572672-96E6-CED9-95DD-25414FE5EFE9}"/>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45" name="Google Shape;352;p10">
              <a:extLst>
                <a:ext uri="{FF2B5EF4-FFF2-40B4-BE49-F238E27FC236}">
                  <a16:creationId xmlns:a16="http://schemas.microsoft.com/office/drawing/2014/main" id="{3D6E24C9-B7CA-2999-93F3-5B6E80CE1DFB}"/>
                </a:ext>
              </a:extLst>
            </p:cNvPr>
            <p:cNvGrpSpPr/>
            <p:nvPr/>
          </p:nvGrpSpPr>
          <p:grpSpPr>
            <a:xfrm>
              <a:off x="2575268" y="6330564"/>
              <a:ext cx="360445" cy="369332"/>
              <a:chOff x="2450952" y="987900"/>
              <a:chExt cx="360445" cy="369332"/>
            </a:xfrm>
          </p:grpSpPr>
          <p:sp>
            <p:nvSpPr>
              <p:cNvPr id="49" name="Google Shape;353;p10">
                <a:extLst>
                  <a:ext uri="{FF2B5EF4-FFF2-40B4-BE49-F238E27FC236}">
                    <a16:creationId xmlns:a16="http://schemas.microsoft.com/office/drawing/2014/main" id="{082F4204-8437-DE8B-5CD9-F15E590D2BE1}"/>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354;p10">
                <a:extLst>
                  <a:ext uri="{FF2B5EF4-FFF2-40B4-BE49-F238E27FC236}">
                    <a16:creationId xmlns:a16="http://schemas.microsoft.com/office/drawing/2014/main" id="{5E98B8C0-C5E6-6889-E9E2-4F2B87A26F78}"/>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46" name="Google Shape;355;p10">
              <a:extLst>
                <a:ext uri="{FF2B5EF4-FFF2-40B4-BE49-F238E27FC236}">
                  <a16:creationId xmlns:a16="http://schemas.microsoft.com/office/drawing/2014/main" id="{F02CE8C8-80B7-42A8-39A3-B70626E9071D}"/>
                </a:ext>
              </a:extLst>
            </p:cNvPr>
            <p:cNvGrpSpPr/>
            <p:nvPr/>
          </p:nvGrpSpPr>
          <p:grpSpPr>
            <a:xfrm>
              <a:off x="3014943" y="6305070"/>
              <a:ext cx="360445" cy="369332"/>
              <a:chOff x="2430842" y="967603"/>
              <a:chExt cx="360445" cy="369332"/>
            </a:xfrm>
          </p:grpSpPr>
          <p:sp>
            <p:nvSpPr>
              <p:cNvPr id="47" name="Google Shape;356;p10">
                <a:extLst>
                  <a:ext uri="{FF2B5EF4-FFF2-40B4-BE49-F238E27FC236}">
                    <a16:creationId xmlns:a16="http://schemas.microsoft.com/office/drawing/2014/main" id="{51ACB94C-1F0D-2590-ED11-B6A80613BF8D}"/>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357;p10">
                <a:extLst>
                  <a:ext uri="{FF2B5EF4-FFF2-40B4-BE49-F238E27FC236}">
                    <a16:creationId xmlns:a16="http://schemas.microsoft.com/office/drawing/2014/main" id="{FEB1492B-A1DB-274A-4B9E-22B9A6BC084D}"/>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3" name="Slide Number Placeholder 2">
            <a:extLst>
              <a:ext uri="{FF2B5EF4-FFF2-40B4-BE49-F238E27FC236}">
                <a16:creationId xmlns:a16="http://schemas.microsoft.com/office/drawing/2014/main" id="{3D2603FA-793A-D1E2-F2BE-EC61D0C0D198}"/>
              </a:ext>
            </a:extLst>
          </p:cNvPr>
          <p:cNvSpPr>
            <a:spLocks noGrp="1"/>
          </p:cNvSpPr>
          <p:nvPr>
            <p:ph type="sldNum" sz="quarter" idx="12"/>
          </p:nvPr>
        </p:nvSpPr>
        <p:spPr/>
        <p:txBody>
          <a:bodyPr/>
          <a:lstStyle/>
          <a:p>
            <a:fld id="{54D5FAE9-ACED-44FF-B97E-F0BAA2A292A9}" type="slidenum">
              <a:rPr lang="en-GB" smtClean="0"/>
              <a:t>32</a:t>
            </a:fld>
            <a:endParaRPr lang="en-GB"/>
          </a:p>
        </p:txBody>
      </p:sp>
    </p:spTree>
    <p:extLst>
      <p:ext uri="{BB962C8B-B14F-4D97-AF65-F5344CB8AC3E}">
        <p14:creationId xmlns:p14="http://schemas.microsoft.com/office/powerpoint/2010/main" val="1741381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F159D1-60A3-BA7E-A285-C0ED1A089646}"/>
              </a:ext>
            </a:extLst>
          </p:cNvPr>
          <p:cNvSpPr txBox="1"/>
          <p:nvPr/>
        </p:nvSpPr>
        <p:spPr>
          <a:xfrm>
            <a:off x="0" y="-29493"/>
            <a:ext cx="12192000" cy="892552"/>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Preparation, Planning &amp; Prevention</a:t>
            </a:r>
          </a:p>
          <a:p>
            <a:r>
              <a:rPr lang="en-GB" sz="2000" b="1">
                <a:solidFill>
                  <a:schemeClr val="bg1"/>
                </a:solidFill>
                <a:cs typeface="Arial"/>
              </a:rPr>
              <a:t>Resources for promoting positive mental health and resilience within your setting</a:t>
            </a:r>
          </a:p>
        </p:txBody>
      </p:sp>
      <p:graphicFrame>
        <p:nvGraphicFramePr>
          <p:cNvPr id="5" name="Table 6">
            <a:extLst>
              <a:ext uri="{FF2B5EF4-FFF2-40B4-BE49-F238E27FC236}">
                <a16:creationId xmlns:a16="http://schemas.microsoft.com/office/drawing/2014/main" id="{66294CE5-1E90-8D93-D83A-D47FA0869FF9}"/>
              </a:ext>
            </a:extLst>
          </p:cNvPr>
          <p:cNvGraphicFramePr>
            <a:graphicFrameLocks noGrp="1"/>
          </p:cNvGraphicFramePr>
          <p:nvPr>
            <p:extLst>
              <p:ext uri="{D42A27DB-BD31-4B8C-83A1-F6EECF244321}">
                <p14:modId xmlns:p14="http://schemas.microsoft.com/office/powerpoint/2010/main" val="2458938195"/>
              </p:ext>
            </p:extLst>
          </p:nvPr>
        </p:nvGraphicFramePr>
        <p:xfrm>
          <a:off x="0" y="892240"/>
          <a:ext cx="12192000" cy="5904800"/>
        </p:xfrm>
        <a:graphic>
          <a:graphicData uri="http://schemas.openxmlformats.org/drawingml/2006/table">
            <a:tbl>
              <a:tblPr firstRow="1" bandRow="1">
                <a:tableStyleId>{5C22544A-7EE6-4342-B048-85BDC9FD1C3A}</a:tableStyleId>
              </a:tblPr>
              <a:tblGrid>
                <a:gridCol w="2660027">
                  <a:extLst>
                    <a:ext uri="{9D8B030D-6E8A-4147-A177-3AD203B41FA5}">
                      <a16:colId xmlns:a16="http://schemas.microsoft.com/office/drawing/2014/main" val="4133891132"/>
                    </a:ext>
                  </a:extLst>
                </a:gridCol>
                <a:gridCol w="9531973">
                  <a:extLst>
                    <a:ext uri="{9D8B030D-6E8A-4147-A177-3AD203B41FA5}">
                      <a16:colId xmlns:a16="http://schemas.microsoft.com/office/drawing/2014/main" val="264740776"/>
                    </a:ext>
                  </a:extLst>
                </a:gridCol>
              </a:tblGrid>
              <a:tr h="372774">
                <a:tc>
                  <a:txBody>
                    <a:bodyPr/>
                    <a:lstStyle/>
                    <a:p>
                      <a:r>
                        <a:rPr lang="en-GB">
                          <a:solidFill>
                            <a:srgbClr val="002060"/>
                          </a:solidFill>
                        </a:rPr>
                        <a:t>Resource/service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tc>
                  <a:txBody>
                    <a:bodyPr/>
                    <a:lstStyle/>
                    <a:p>
                      <a:r>
                        <a:rPr lang="en-GB">
                          <a:solidFill>
                            <a:srgbClr val="002060"/>
                          </a:solidFill>
                        </a:rPr>
                        <a:t>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7E6"/>
                    </a:solidFill>
                  </a:tcPr>
                </a:tc>
                <a:extLst>
                  <a:ext uri="{0D108BD9-81ED-4DB2-BD59-A6C34878D82A}">
                    <a16:rowId xmlns:a16="http://schemas.microsoft.com/office/drawing/2014/main" val="2272990381"/>
                  </a:ext>
                </a:extLst>
              </a:tr>
              <a:tr h="631182">
                <a:tc>
                  <a:txBody>
                    <a:bodyPr/>
                    <a:lstStyle/>
                    <a:p>
                      <a:r>
                        <a:rPr lang="en-GB" sz="1200" b="1">
                          <a:solidFill>
                            <a:schemeClr val="tx1"/>
                          </a:solidFill>
                        </a:rPr>
                        <a:t>Hampshire Health in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t>Hampshire Health in Education is a public health programme for all early years and school settings in Hampshire. It aims to support you to take a whole setting approach to health and wellbeing supporting children, young people, and their families, including emotional wellbeing. Further resources can be found at the webpage below. </a:t>
                      </a:r>
                    </a:p>
                    <a:p>
                      <a:r>
                        <a:rPr lang="en-GB" sz="1000">
                          <a:hlinkClick r:id="rId2"/>
                        </a:rPr>
                        <a:t>https://www.hants.gov.uk/socialcareandhealth/publichealth/hampshirehealthineducation/keystages/secondary/emotionalwellbeing</a:t>
                      </a:r>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5780319"/>
                  </a:ext>
                </a:extLst>
              </a:tr>
              <a:tr h="811519">
                <a:tc>
                  <a:txBody>
                    <a:bodyPr/>
                    <a:lstStyle/>
                    <a:p>
                      <a:r>
                        <a:rPr lang="en-GB" sz="1200" b="1">
                          <a:solidFill>
                            <a:schemeClr val="tx1"/>
                          </a:solidFill>
                        </a:rPr>
                        <a:t>Hampshire CAMHS Mental Health Forums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t>The Mental Health Forum offers a unique opportunity for education professionals to come together to collaboratively explore mental health best practice. Facilitated by CAMHS clinicians, the half-termly forums provide a safe space for confidential case discussions to be held within school settings. They are open to any school within Hampshire, irrespective of whether you have a Mental Health Support Team in place. </a:t>
                      </a:r>
                    </a:p>
                    <a:p>
                      <a:pPr marL="0" marR="0" lvl="0" indent="0" algn="l" defTabSz="914411" rtl="0" eaLnBrk="1" fontAlgn="auto" latinLnBrk="0" hangingPunct="1">
                        <a:lnSpc>
                          <a:spcPct val="100000"/>
                        </a:lnSpc>
                        <a:spcBef>
                          <a:spcPts val="0"/>
                        </a:spcBef>
                        <a:spcAft>
                          <a:spcPts val="0"/>
                        </a:spcAft>
                        <a:buClrTx/>
                        <a:buSzTx/>
                        <a:buFontTx/>
                        <a:buNone/>
                        <a:tabLst/>
                        <a:defRPr/>
                      </a:pPr>
                      <a:r>
                        <a:rPr lang="en-GB" sz="1000">
                          <a:hlinkClick r:id="rId3"/>
                        </a:rPr>
                        <a:t>https://hampshirecamhs.nhs.uk/issue/mental-health-support-teams/</a:t>
                      </a:r>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131923"/>
                  </a:ext>
                </a:extLst>
              </a:tr>
              <a:tr h="622228">
                <a:tc>
                  <a:txBody>
                    <a:bodyPr/>
                    <a:lstStyle/>
                    <a:p>
                      <a:r>
                        <a:rPr lang="en-GB" sz="1200" b="1">
                          <a:solidFill>
                            <a:schemeClr val="tx1"/>
                          </a:solidFill>
                        </a:rPr>
                        <a:t>Hampshire CAMHS Resources for Professionals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a:solidFill>
                            <a:schemeClr val="tx1"/>
                          </a:solidFill>
                        </a:rPr>
                        <a:t>Hampshire CAMHS provides guides, videos and podcasts on various mental disorder and emotional resilience topics designed to help you support children and young people or to use when teaching .  </a:t>
                      </a:r>
                    </a:p>
                    <a:p>
                      <a:r>
                        <a:rPr lang="en-GB" sz="1000">
                          <a:hlinkClick r:id="rId4"/>
                        </a:rPr>
                        <a:t>Professionals – CAMHS (hampshirecamhs.nhs.uk)</a:t>
                      </a:r>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084219"/>
                  </a:ext>
                </a:extLst>
              </a:tr>
              <a:tr h="542167">
                <a:tc>
                  <a:txBody>
                    <a:bodyPr/>
                    <a:lstStyle/>
                    <a:p>
                      <a:r>
                        <a:rPr lang="en-GB" sz="1200" b="1">
                          <a:solidFill>
                            <a:schemeClr val="tx1"/>
                          </a:solidFill>
                        </a:rPr>
                        <a:t>Anna Freud Centre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t>A hub of resources for school and colleges to support education staff to adopt a whole school and college approach to mental health and wellbeing. They produce evidence-based training, resources and programmes, helping schools and colleges make the mental health of their pupils and staff a priority.</a:t>
                      </a:r>
                    </a:p>
                    <a:p>
                      <a:r>
                        <a:rPr lang="en-GB" sz="1000">
                          <a:hlinkClick r:id="rId5"/>
                        </a:rPr>
                        <a:t>https://www.annafreud.org/schools-and-colleges/</a:t>
                      </a:r>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5066357"/>
                  </a:ext>
                </a:extLst>
              </a:tr>
              <a:tr h="571497">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200" b="1">
                          <a:solidFill>
                            <a:schemeClr val="tx1"/>
                          </a:solidFill>
                        </a:rPr>
                        <a:t>Nip in the Bud-Tips for Teachers</a:t>
                      </a:r>
                    </a:p>
                    <a:p>
                      <a:endParaRPr lang="en-GB" sz="12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000"/>
                        <a:t>Provides practical tips for teachers in the classroom through factsheets and film to support students’ emotional wellbeing at school. They also have tips for supporting the return to school for students</a:t>
                      </a:r>
                    </a:p>
                    <a:p>
                      <a:r>
                        <a:rPr lang="en-GB" sz="1000">
                          <a:hlinkClick r:id="rId6"/>
                        </a:rPr>
                        <a:t>https://nipinthebud.org/films-teachers-category/tips-for-teachers/</a:t>
                      </a:r>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020296"/>
                  </a:ext>
                </a:extLst>
              </a:tr>
              <a:tr h="551819">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200" b="1">
                          <a:solidFill>
                            <a:schemeClr val="tx1"/>
                          </a:solidFill>
                        </a:rPr>
                        <a:t>Youthscape Health Strong Resource Hub</a:t>
                      </a:r>
                    </a:p>
                    <a:p>
                      <a:endParaRPr lang="en-GB" sz="12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t>Provides a wide range of information, resources and advice around supporting young people’s mental and emotional health. You can view the extensive back catalogue of livestream events on various topics, including young people who self-harm. </a:t>
                      </a:r>
                    </a:p>
                    <a:p>
                      <a:r>
                        <a:rPr lang="en-GB" sz="1000">
                          <a:hlinkClick r:id="rId7"/>
                        </a:rPr>
                        <a:t>https://www.youthscape.co.uk/mentalhealthhub#browse-resources</a:t>
                      </a:r>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792007"/>
                  </a:ext>
                </a:extLst>
              </a:tr>
              <a:tr h="369210">
                <a:tc>
                  <a:txBody>
                    <a:bodyPr/>
                    <a:lstStyle/>
                    <a:p>
                      <a:r>
                        <a:rPr lang="en-GB" sz="1200" b="1">
                          <a:solidFill>
                            <a:schemeClr val="tx1"/>
                          </a:solidFill>
                        </a:rPr>
                        <a:t>Now and Beyond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a:solidFill>
                            <a:schemeClr val="tx1"/>
                          </a:solidFill>
                        </a:rPr>
                        <a:t>A collection of free lesson plans and videos across various mental health themes, approved by a clinical lead.</a:t>
                      </a:r>
                    </a:p>
                    <a:p>
                      <a:r>
                        <a:rPr lang="en-GB" sz="1000">
                          <a:hlinkClick r:id="rId8"/>
                        </a:rPr>
                        <a:t>Resource hub – Now and Beyond</a:t>
                      </a:r>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9253757"/>
                  </a:ext>
                </a:extLst>
              </a:tr>
              <a:tr h="369210">
                <a:tc>
                  <a:txBody>
                    <a:bodyPr/>
                    <a:lstStyle/>
                    <a:p>
                      <a:r>
                        <a:rPr lang="en-GB" sz="1200" b="1">
                          <a:solidFill>
                            <a:schemeClr val="tx1"/>
                          </a:solidFill>
                        </a:rPr>
                        <a:t>YoungMinds</a:t>
                      </a:r>
                      <a:endParaRPr lang="en-GB" sz="1200" b="1" err="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a:solidFill>
                          <a:schemeClr val="tx1"/>
                        </a:solidFill>
                      </a:endParaRPr>
                    </a:p>
                    <a:p>
                      <a:r>
                        <a:rPr lang="en-GB" sz="1000">
                          <a:hlinkClick r:id="rId9"/>
                        </a:rPr>
                        <a:t>Mental Health Resources For Children and Young People | YoungMinds</a:t>
                      </a:r>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4361959"/>
                  </a:ext>
                </a:extLst>
              </a:tr>
              <a:tr h="394083">
                <a:tc>
                  <a:txBody>
                    <a:bodyPr/>
                    <a:lstStyle/>
                    <a:p>
                      <a:r>
                        <a:rPr lang="en-GB" sz="1200" b="1">
                          <a:solidFill>
                            <a:schemeClr val="tx1"/>
                          </a:solidFill>
                        </a:rPr>
                        <a:t>PSHE Mental Health and Emotional Wellbeing Lesson Plans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a:solidFill>
                            <a:schemeClr val="tx1"/>
                          </a:solidFill>
                        </a:rPr>
                        <a:t>Lesson plans and guidance resource packs to teach about emotional wellbeing for different key stages. </a:t>
                      </a:r>
                      <a:endParaRPr lang="en-GB" sz="1000">
                        <a:solidFill>
                          <a:srgbClr val="0563C1"/>
                        </a:solidFill>
                      </a:endParaRPr>
                    </a:p>
                    <a:p>
                      <a:r>
                        <a:rPr lang="en-GB" sz="1000">
                          <a:hlinkClick r:id="rId10"/>
                        </a:rPr>
                        <a:t>Search (pshe-association.org.uk)</a:t>
                      </a:r>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726935"/>
                  </a:ext>
                </a:extLst>
              </a:tr>
              <a:tr h="440951">
                <a:tc>
                  <a:txBody>
                    <a:bodyPr/>
                    <a:lstStyle/>
                    <a:p>
                      <a:r>
                        <a:rPr lang="en-GB" sz="1200" b="1">
                          <a:solidFill>
                            <a:schemeClr val="tx1"/>
                          </a:solidFill>
                        </a:rPr>
                        <a:t>DfE Guidance for Teaching about mental wellbeing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a:solidFill>
                            <a:schemeClr val="tx1"/>
                          </a:solidFill>
                        </a:rPr>
                        <a:t>Practical materials for primary and secondary schools to use to train staff about teaching mental wellbeing</a:t>
                      </a:r>
                    </a:p>
                    <a:p>
                      <a:r>
                        <a:rPr lang="en-GB" sz="1000">
                          <a:hlinkClick r:id="rId11"/>
                        </a:rPr>
                        <a:t>Teaching about mental wellbeing - GOV.UK (www.gov.uk)</a:t>
                      </a:r>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2856973"/>
                  </a:ext>
                </a:extLst>
              </a:tr>
            </a:tbl>
          </a:graphicData>
        </a:graphic>
      </p:graphicFrame>
      <p:grpSp>
        <p:nvGrpSpPr>
          <p:cNvPr id="7" name="Google Shape;336;p10">
            <a:extLst>
              <a:ext uri="{FF2B5EF4-FFF2-40B4-BE49-F238E27FC236}">
                <a16:creationId xmlns:a16="http://schemas.microsoft.com/office/drawing/2014/main" id="{215A0987-4F9B-37D2-988E-4F64251919B7}"/>
              </a:ext>
            </a:extLst>
          </p:cNvPr>
          <p:cNvGrpSpPr/>
          <p:nvPr/>
        </p:nvGrpSpPr>
        <p:grpSpPr>
          <a:xfrm>
            <a:off x="8809079" y="55822"/>
            <a:ext cx="3253429" cy="401393"/>
            <a:chOff x="121959" y="6298503"/>
            <a:chExt cx="3253429" cy="401393"/>
          </a:xfrm>
        </p:grpSpPr>
        <p:grpSp>
          <p:nvGrpSpPr>
            <p:cNvPr id="8" name="Google Shape;337;p10">
              <a:extLst>
                <a:ext uri="{FF2B5EF4-FFF2-40B4-BE49-F238E27FC236}">
                  <a16:creationId xmlns:a16="http://schemas.microsoft.com/office/drawing/2014/main" id="{B2D429A4-63E3-2261-F07D-93422E171462}"/>
                </a:ext>
              </a:extLst>
            </p:cNvPr>
            <p:cNvGrpSpPr/>
            <p:nvPr/>
          </p:nvGrpSpPr>
          <p:grpSpPr>
            <a:xfrm>
              <a:off x="121959" y="6298503"/>
              <a:ext cx="360445" cy="369332"/>
              <a:chOff x="2430842" y="967603"/>
              <a:chExt cx="360445" cy="369332"/>
            </a:xfrm>
          </p:grpSpPr>
          <p:sp>
            <p:nvSpPr>
              <p:cNvPr id="27" name="Google Shape;338;p10">
                <a:extLst>
                  <a:ext uri="{FF2B5EF4-FFF2-40B4-BE49-F238E27FC236}">
                    <a16:creationId xmlns:a16="http://schemas.microsoft.com/office/drawing/2014/main" id="{2A8A2F18-9B0A-AC73-FF9B-6081D6F4C693}"/>
                  </a:ext>
                </a:extLst>
              </p:cNvPr>
              <p:cNvSpPr/>
              <p:nvPr/>
            </p:nvSpPr>
            <p:spPr>
              <a:xfrm>
                <a:off x="2430842" y="975971"/>
                <a:ext cx="360445" cy="352596"/>
              </a:xfrm>
              <a:prstGeom prst="flowChartConnector">
                <a:avLst/>
              </a:prstGeom>
              <a:solidFill>
                <a:schemeClr val="accen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339;p10">
                <a:extLst>
                  <a:ext uri="{FF2B5EF4-FFF2-40B4-BE49-F238E27FC236}">
                    <a16:creationId xmlns:a16="http://schemas.microsoft.com/office/drawing/2014/main" id="{BAAD8754-65CA-C075-D4C7-D93279DCB5B5}"/>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9" name="Google Shape;340;p10">
              <a:extLst>
                <a:ext uri="{FF2B5EF4-FFF2-40B4-BE49-F238E27FC236}">
                  <a16:creationId xmlns:a16="http://schemas.microsoft.com/office/drawing/2014/main" id="{B12BD2D5-B2CA-2A8F-A878-9FE3B41EC9AB}"/>
                </a:ext>
              </a:extLst>
            </p:cNvPr>
            <p:cNvGrpSpPr/>
            <p:nvPr/>
          </p:nvGrpSpPr>
          <p:grpSpPr>
            <a:xfrm>
              <a:off x="590670" y="6305070"/>
              <a:ext cx="360445" cy="369332"/>
              <a:chOff x="2430842" y="967603"/>
              <a:chExt cx="360445" cy="369332"/>
            </a:xfrm>
          </p:grpSpPr>
          <p:sp>
            <p:nvSpPr>
              <p:cNvPr id="25" name="Google Shape;341;p10">
                <a:extLst>
                  <a:ext uri="{FF2B5EF4-FFF2-40B4-BE49-F238E27FC236}">
                    <a16:creationId xmlns:a16="http://schemas.microsoft.com/office/drawing/2014/main" id="{2FE6249C-CA06-B3B4-CD04-3538684252BA}"/>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342;p10">
                <a:extLst>
                  <a:ext uri="{FF2B5EF4-FFF2-40B4-BE49-F238E27FC236}">
                    <a16:creationId xmlns:a16="http://schemas.microsoft.com/office/drawing/2014/main" id="{553A3729-8FBD-3226-9CC7-C5BD1B4CB2EE}"/>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10" name="Google Shape;343;p10">
              <a:extLst>
                <a:ext uri="{FF2B5EF4-FFF2-40B4-BE49-F238E27FC236}">
                  <a16:creationId xmlns:a16="http://schemas.microsoft.com/office/drawing/2014/main" id="{DE4210B6-D550-E0DC-079C-A00F90B7A209}"/>
                </a:ext>
              </a:extLst>
            </p:cNvPr>
            <p:cNvGrpSpPr/>
            <p:nvPr/>
          </p:nvGrpSpPr>
          <p:grpSpPr>
            <a:xfrm>
              <a:off x="1098941" y="6305070"/>
              <a:ext cx="360445" cy="369332"/>
              <a:chOff x="2430842" y="967603"/>
              <a:chExt cx="360445" cy="369332"/>
            </a:xfrm>
          </p:grpSpPr>
          <p:sp>
            <p:nvSpPr>
              <p:cNvPr id="23" name="Google Shape;344;p10">
                <a:extLst>
                  <a:ext uri="{FF2B5EF4-FFF2-40B4-BE49-F238E27FC236}">
                    <a16:creationId xmlns:a16="http://schemas.microsoft.com/office/drawing/2014/main" id="{6294BB9B-C9AD-F30E-6E97-7400C67D4BB9}"/>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345;p10">
                <a:extLst>
                  <a:ext uri="{FF2B5EF4-FFF2-40B4-BE49-F238E27FC236}">
                    <a16:creationId xmlns:a16="http://schemas.microsoft.com/office/drawing/2014/main" id="{A00F52C7-B235-431E-6F3D-10F85D23747B}"/>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11" name="Google Shape;346;p10">
              <a:extLst>
                <a:ext uri="{FF2B5EF4-FFF2-40B4-BE49-F238E27FC236}">
                  <a16:creationId xmlns:a16="http://schemas.microsoft.com/office/drawing/2014/main" id="{96547BD0-9A42-F5DE-7032-6C1B611EEC32}"/>
                </a:ext>
              </a:extLst>
            </p:cNvPr>
            <p:cNvGrpSpPr/>
            <p:nvPr/>
          </p:nvGrpSpPr>
          <p:grpSpPr>
            <a:xfrm>
              <a:off x="1586056" y="6298503"/>
              <a:ext cx="360445" cy="369332"/>
              <a:chOff x="2430842" y="967603"/>
              <a:chExt cx="360445" cy="369332"/>
            </a:xfrm>
          </p:grpSpPr>
          <p:sp>
            <p:nvSpPr>
              <p:cNvPr id="21" name="Google Shape;347;p10">
                <a:extLst>
                  <a:ext uri="{FF2B5EF4-FFF2-40B4-BE49-F238E27FC236}">
                    <a16:creationId xmlns:a16="http://schemas.microsoft.com/office/drawing/2014/main" id="{E361CBBD-62B6-2724-2D69-2E797CAA56CB}"/>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348;p10">
                <a:extLst>
                  <a:ext uri="{FF2B5EF4-FFF2-40B4-BE49-F238E27FC236}">
                    <a16:creationId xmlns:a16="http://schemas.microsoft.com/office/drawing/2014/main" id="{D964F5E2-1269-8DDF-18FF-B8D65BEDC49C}"/>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12" name="Google Shape;349;p10">
              <a:extLst>
                <a:ext uri="{FF2B5EF4-FFF2-40B4-BE49-F238E27FC236}">
                  <a16:creationId xmlns:a16="http://schemas.microsoft.com/office/drawing/2014/main" id="{28B3EC97-4338-B266-448A-BC2859165862}"/>
                </a:ext>
              </a:extLst>
            </p:cNvPr>
            <p:cNvGrpSpPr/>
            <p:nvPr/>
          </p:nvGrpSpPr>
          <p:grpSpPr>
            <a:xfrm>
              <a:off x="2075923" y="6313828"/>
              <a:ext cx="360445" cy="369332"/>
              <a:chOff x="2430842" y="967603"/>
              <a:chExt cx="360445" cy="369332"/>
            </a:xfrm>
          </p:grpSpPr>
          <p:sp>
            <p:nvSpPr>
              <p:cNvPr id="19" name="Google Shape;350;p10">
                <a:extLst>
                  <a:ext uri="{FF2B5EF4-FFF2-40B4-BE49-F238E27FC236}">
                    <a16:creationId xmlns:a16="http://schemas.microsoft.com/office/drawing/2014/main" id="{C62C4E68-2EB5-3566-E607-10616C61F3E9}"/>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351;p10">
                <a:extLst>
                  <a:ext uri="{FF2B5EF4-FFF2-40B4-BE49-F238E27FC236}">
                    <a16:creationId xmlns:a16="http://schemas.microsoft.com/office/drawing/2014/main" id="{EFE551D3-234A-5E21-23B9-A07C4FA610AB}"/>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13" name="Google Shape;352;p10">
              <a:extLst>
                <a:ext uri="{FF2B5EF4-FFF2-40B4-BE49-F238E27FC236}">
                  <a16:creationId xmlns:a16="http://schemas.microsoft.com/office/drawing/2014/main" id="{F5E32693-9B83-3CA3-2636-F720981E1254}"/>
                </a:ext>
              </a:extLst>
            </p:cNvPr>
            <p:cNvGrpSpPr/>
            <p:nvPr/>
          </p:nvGrpSpPr>
          <p:grpSpPr>
            <a:xfrm>
              <a:off x="2575268" y="6330564"/>
              <a:ext cx="360445" cy="369332"/>
              <a:chOff x="2450952" y="987900"/>
              <a:chExt cx="360445" cy="369332"/>
            </a:xfrm>
          </p:grpSpPr>
          <p:sp>
            <p:nvSpPr>
              <p:cNvPr id="17" name="Google Shape;353;p10">
                <a:extLst>
                  <a:ext uri="{FF2B5EF4-FFF2-40B4-BE49-F238E27FC236}">
                    <a16:creationId xmlns:a16="http://schemas.microsoft.com/office/drawing/2014/main" id="{7A676658-A6EE-C297-E643-483340198717}"/>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354;p10">
                <a:extLst>
                  <a:ext uri="{FF2B5EF4-FFF2-40B4-BE49-F238E27FC236}">
                    <a16:creationId xmlns:a16="http://schemas.microsoft.com/office/drawing/2014/main" id="{09CE2AD5-1B14-388E-89D7-A9DF7F21DD87}"/>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4" name="Google Shape;355;p10">
              <a:extLst>
                <a:ext uri="{FF2B5EF4-FFF2-40B4-BE49-F238E27FC236}">
                  <a16:creationId xmlns:a16="http://schemas.microsoft.com/office/drawing/2014/main" id="{5BAE9FDF-672F-B5DE-81D1-0B94CAC10B0F}"/>
                </a:ext>
              </a:extLst>
            </p:cNvPr>
            <p:cNvGrpSpPr/>
            <p:nvPr/>
          </p:nvGrpSpPr>
          <p:grpSpPr>
            <a:xfrm>
              <a:off x="3014943" y="6305070"/>
              <a:ext cx="360445" cy="369332"/>
              <a:chOff x="2430842" y="967603"/>
              <a:chExt cx="360445" cy="369332"/>
            </a:xfrm>
          </p:grpSpPr>
          <p:sp>
            <p:nvSpPr>
              <p:cNvPr id="15" name="Google Shape;356;p10">
                <a:extLst>
                  <a:ext uri="{FF2B5EF4-FFF2-40B4-BE49-F238E27FC236}">
                    <a16:creationId xmlns:a16="http://schemas.microsoft.com/office/drawing/2014/main" id="{5C5FC625-E84C-AB29-F5C8-299AA201503C}"/>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357;p10">
                <a:extLst>
                  <a:ext uri="{FF2B5EF4-FFF2-40B4-BE49-F238E27FC236}">
                    <a16:creationId xmlns:a16="http://schemas.microsoft.com/office/drawing/2014/main" id="{9B34081D-1AD6-BC9D-05D4-F20564F488A9}"/>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 name="Slide Number Placeholder 1">
            <a:extLst>
              <a:ext uri="{FF2B5EF4-FFF2-40B4-BE49-F238E27FC236}">
                <a16:creationId xmlns:a16="http://schemas.microsoft.com/office/drawing/2014/main" id="{4E183F9F-5862-6A8F-47E4-787EBE548ADD}"/>
              </a:ext>
            </a:extLst>
          </p:cNvPr>
          <p:cNvSpPr>
            <a:spLocks noGrp="1"/>
          </p:cNvSpPr>
          <p:nvPr>
            <p:ph type="sldNum" sz="quarter" idx="12"/>
          </p:nvPr>
        </p:nvSpPr>
        <p:spPr/>
        <p:txBody>
          <a:bodyPr/>
          <a:lstStyle/>
          <a:p>
            <a:fld id="{54D5FAE9-ACED-44FF-B97E-F0BAA2A292A9}" type="slidenum">
              <a:rPr lang="en-GB" smtClean="0"/>
              <a:t>33</a:t>
            </a:fld>
            <a:endParaRPr lang="en-GB"/>
          </a:p>
        </p:txBody>
      </p:sp>
    </p:spTree>
    <p:extLst>
      <p:ext uri="{BB962C8B-B14F-4D97-AF65-F5344CB8AC3E}">
        <p14:creationId xmlns:p14="http://schemas.microsoft.com/office/powerpoint/2010/main" val="168795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71C9590-5EF9-52D5-C0F5-280D8AF148D2}"/>
              </a:ext>
            </a:extLst>
          </p:cNvPr>
          <p:cNvGraphicFramePr>
            <a:graphicFrameLocks noGrp="1"/>
          </p:cNvGraphicFramePr>
          <p:nvPr>
            <p:extLst>
              <p:ext uri="{D42A27DB-BD31-4B8C-83A1-F6EECF244321}">
                <p14:modId xmlns:p14="http://schemas.microsoft.com/office/powerpoint/2010/main" val="2713799991"/>
              </p:ext>
            </p:extLst>
          </p:nvPr>
        </p:nvGraphicFramePr>
        <p:xfrm>
          <a:off x="406163" y="1290393"/>
          <a:ext cx="11379674" cy="4934064"/>
        </p:xfrm>
        <a:graphic>
          <a:graphicData uri="http://schemas.openxmlformats.org/drawingml/2006/table">
            <a:tbl>
              <a:tblPr firstRow="1" bandRow="1">
                <a:tableStyleId>{5C22544A-7EE6-4342-B048-85BDC9FD1C3A}</a:tableStyleId>
              </a:tblPr>
              <a:tblGrid>
                <a:gridCol w="2562226">
                  <a:extLst>
                    <a:ext uri="{9D8B030D-6E8A-4147-A177-3AD203B41FA5}">
                      <a16:colId xmlns:a16="http://schemas.microsoft.com/office/drawing/2014/main" val="3173834662"/>
                    </a:ext>
                  </a:extLst>
                </a:gridCol>
                <a:gridCol w="8817448">
                  <a:extLst>
                    <a:ext uri="{9D8B030D-6E8A-4147-A177-3AD203B41FA5}">
                      <a16:colId xmlns:a16="http://schemas.microsoft.com/office/drawing/2014/main" val="2092094253"/>
                    </a:ext>
                  </a:extLst>
                </a:gridCol>
              </a:tblGrid>
              <a:tr h="327293">
                <a:tc>
                  <a:txBody>
                    <a:bodyPr/>
                    <a:lstStyle/>
                    <a:p>
                      <a:pPr algn="ctr"/>
                      <a:r>
                        <a:rPr lang="en-GB" sz="1600">
                          <a:solidFill>
                            <a:schemeClr val="bg1"/>
                          </a:solidFill>
                        </a:rPr>
                        <a:t>Service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600">
                          <a:solidFill>
                            <a:schemeClr val="bg1"/>
                          </a:solidFill>
                        </a:rPr>
                        <a:t>Description of Support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87466986"/>
                  </a:ext>
                </a:extLst>
              </a:tr>
              <a:tr h="803356">
                <a:tc>
                  <a:txBody>
                    <a:bodyPr/>
                    <a:lstStyle/>
                    <a:p>
                      <a:r>
                        <a:rPr lang="en-GB" sz="1200" b="1">
                          <a:hlinkClick r:id="rId2"/>
                        </a:rPr>
                        <a:t>KOOTH</a:t>
                      </a:r>
                      <a:endParaRPr lang="en-GB"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tc>
                  <a:txBody>
                    <a:bodyPr/>
                    <a:lstStyle/>
                    <a:p>
                      <a:pPr marL="0" indent="0">
                        <a:buFont typeface="Arial" panose="020B0604020202020204" pitchFamily="34" charset="0"/>
                        <a:buNone/>
                      </a:pPr>
                      <a:r>
                        <a:rPr lang="en-GB" sz="1200" b="0" i="0" kern="1200">
                          <a:solidFill>
                            <a:schemeClr val="dk1"/>
                          </a:solidFill>
                          <a:effectLst/>
                          <a:latin typeface="+mn-lt"/>
                          <a:ea typeface="+mn-ea"/>
                          <a:cs typeface="+mn-cs"/>
                        </a:rPr>
                        <a:t>Is a free, anonymous online counselling and emotional wellbeing support service for young people aged 11-25 years (up to 26th birthday) in Hampshire. It offers a safe way to access support for emotional health and wellbeing needs from a team of professional qualified counsellors. Counsellors are available 12noon - 10pm on weekdays and 6pm - 10 pm at weekends, every day of the year. No referral needed.</a:t>
                      </a:r>
                      <a:endParaRPr lang="en-GB"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extLst>
                  <a:ext uri="{0D108BD9-81ED-4DB2-BD59-A6C34878D82A}">
                    <a16:rowId xmlns:a16="http://schemas.microsoft.com/office/drawing/2014/main" val="4249089526"/>
                  </a:ext>
                </a:extLst>
              </a:tr>
              <a:tr h="532462">
                <a:tc>
                  <a:txBody>
                    <a:bodyPr/>
                    <a:lstStyle/>
                    <a:p>
                      <a:r>
                        <a:rPr lang="en-GB" sz="1200" b="1">
                          <a:hlinkClick r:id="rId3"/>
                        </a:rPr>
                        <a:t>Hampshire CAMHS</a:t>
                      </a:r>
                      <a:endParaRPr lang="en-GB"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100"/>
                        <a:t>Hampshire Children &amp; Adolescent Mental Health services are made up of specialist teams offering assessment and treatment to children and young people up to age 17 who have moderate to sever mental health problems. Referrals can be made from GP, schools, school nurses and pastoral leads.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335861"/>
                  </a:ext>
                </a:extLst>
              </a:tr>
              <a:tr h="713994">
                <a:tc>
                  <a:txBody>
                    <a:bodyPr/>
                    <a:lstStyle/>
                    <a:p>
                      <a:r>
                        <a:rPr lang="en-GB" sz="1200" b="1">
                          <a:hlinkClick r:id="rId4"/>
                        </a:rPr>
                        <a:t>ChatHealth</a:t>
                      </a:r>
                      <a:endParaRPr lang="en-GB"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a:solidFill>
                            <a:schemeClr val="dk1"/>
                          </a:solidFill>
                          <a:effectLst/>
                          <a:latin typeface="+mn-lt"/>
                          <a:ea typeface="+mn-ea"/>
                          <a:cs typeface="+mn-cs"/>
                        </a:rPr>
                        <a:t>A confidential text messaging service with a school nurse to support young people aged 11-19 in Hampshire on 07507 332160. Available Monday to Friday from 9am to 4.30pm (excluding bank holidays).</a:t>
                      </a:r>
                      <a:endParaRPr lang="en-GB" sz="1200"/>
                    </a:p>
                    <a:p>
                      <a:pPr marL="0" indent="0">
                        <a:buFont typeface="Arial" panose="020B0604020202020204" pitchFamily="34" charset="0"/>
                        <a:buNone/>
                      </a:pPr>
                      <a:endParaRPr lang="en-GB"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extLst>
                  <a:ext uri="{0D108BD9-81ED-4DB2-BD59-A6C34878D82A}">
                    <a16:rowId xmlns:a16="http://schemas.microsoft.com/office/drawing/2014/main" val="3231484867"/>
                  </a:ext>
                </a:extLst>
              </a:tr>
              <a:tr h="713994">
                <a:tc>
                  <a:txBody>
                    <a:bodyPr/>
                    <a:lstStyle/>
                    <a:p>
                      <a:r>
                        <a:rPr lang="en-GB" sz="1200" b="1"/>
                        <a:t>The Little Blue Book of Sunshine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200" b="0" i="0" kern="1200">
                          <a:solidFill>
                            <a:schemeClr val="dk1"/>
                          </a:solidFill>
                          <a:effectLst/>
                          <a:latin typeface="+mn-lt"/>
                          <a:ea typeface="+mn-ea"/>
                          <a:cs typeface="+mn-cs"/>
                        </a:rPr>
                        <a:t>The Little Blue Book of Sunshine is a mental health resource for children and young people in Hampshire. It aims to help by sharing tips on how to deal with problems such as anxiety, body image, relationships and anger. It includes information about national and local resources. The booklet is available on </a:t>
                      </a:r>
                      <a:r>
                        <a:rPr lang="en-GB" sz="1200" b="0" i="0" u="none" strike="noStrike" kern="1200">
                          <a:solidFill>
                            <a:schemeClr val="dk1"/>
                          </a:solidFill>
                          <a:effectLst/>
                          <a:latin typeface="+mn-lt"/>
                          <a:ea typeface="+mn-ea"/>
                          <a:cs typeface="+mn-cs"/>
                          <a:hlinkClick r:id="rId5"/>
                        </a:rPr>
                        <a:t>Apple Books</a:t>
                      </a:r>
                      <a:r>
                        <a:rPr lang="en-GB" sz="1200" b="0" i="0" kern="1200">
                          <a:solidFill>
                            <a:schemeClr val="dk1"/>
                          </a:solidFill>
                          <a:effectLst/>
                          <a:latin typeface="+mn-lt"/>
                          <a:ea typeface="+mn-ea"/>
                          <a:cs typeface="+mn-cs"/>
                        </a:rPr>
                        <a:t> and </a:t>
                      </a:r>
                      <a:r>
                        <a:rPr lang="en-GB" sz="1200" b="0" i="0" u="none" strike="noStrike" kern="1200">
                          <a:solidFill>
                            <a:schemeClr val="dk1"/>
                          </a:solidFill>
                          <a:effectLst/>
                          <a:latin typeface="+mn-lt"/>
                          <a:ea typeface="+mn-ea"/>
                          <a:cs typeface="+mn-cs"/>
                          <a:hlinkClick r:id="rId6"/>
                        </a:rPr>
                        <a:t>Google Play Books</a:t>
                      </a:r>
                      <a:r>
                        <a:rPr lang="en-GB" sz="1200" b="0" i="0" kern="1200">
                          <a:solidFill>
                            <a:schemeClr val="dk1"/>
                          </a:solidFill>
                          <a:effectLst/>
                          <a:latin typeface="+mn-lt"/>
                          <a:ea typeface="+mn-ea"/>
                          <a:cs typeface="+mn-cs"/>
                        </a:rPr>
                        <a:t>.</a:t>
                      </a:r>
                      <a:endParaRPr lang="en-GB"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140934"/>
                  </a:ext>
                </a:extLst>
              </a:tr>
              <a:tr h="713994">
                <a:tc>
                  <a:txBody>
                    <a:bodyPr/>
                    <a:lstStyle/>
                    <a:p>
                      <a:r>
                        <a:rPr lang="en-GB" sz="1200" b="1">
                          <a:hlinkClick r:id="rId7"/>
                        </a:rPr>
                        <a:t>SHOUT</a:t>
                      </a:r>
                      <a:endParaRPr lang="en-GB"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tc>
                  <a:txBody>
                    <a:bodyPr/>
                    <a:lstStyle/>
                    <a:p>
                      <a:r>
                        <a:rPr lang="en-GB" sz="1100" b="0" i="0" kern="1200">
                          <a:solidFill>
                            <a:schemeClr val="dk1"/>
                          </a:solidFill>
                          <a:effectLst/>
                          <a:latin typeface="+mn-lt"/>
                          <a:ea typeface="+mn-ea"/>
                          <a:cs typeface="+mn-cs"/>
                        </a:rPr>
                        <a:t>Text 'HANTS' to </a:t>
                      </a:r>
                      <a:r>
                        <a:rPr lang="en-GB" sz="1100" b="0" i="0" u="none" strike="noStrike" kern="1200">
                          <a:solidFill>
                            <a:schemeClr val="dk1"/>
                          </a:solidFill>
                          <a:effectLst/>
                          <a:latin typeface="+mn-lt"/>
                          <a:ea typeface="+mn-ea"/>
                          <a:cs typeface="+mn-cs"/>
                          <a:hlinkClick r:id="rId8"/>
                        </a:rPr>
                        <a:t>85258</a:t>
                      </a:r>
                      <a:r>
                        <a:rPr lang="en-GB" sz="1100" b="0" i="0" kern="1200">
                          <a:solidFill>
                            <a:schemeClr val="dk1"/>
                          </a:solidFill>
                          <a:effectLst/>
                          <a:latin typeface="+mn-lt"/>
                          <a:ea typeface="+mn-ea"/>
                          <a:cs typeface="+mn-cs"/>
                        </a:rPr>
                        <a:t>. (Free service) </a:t>
                      </a:r>
                    </a:p>
                    <a:p>
                      <a:r>
                        <a:rPr lang="en-GB" sz="1100" b="0" i="0" kern="1200">
                          <a:solidFill>
                            <a:schemeClr val="dk1"/>
                          </a:solidFill>
                          <a:effectLst/>
                          <a:latin typeface="+mn-lt"/>
                          <a:ea typeface="+mn-ea"/>
                          <a:cs typeface="+mn-cs"/>
                        </a:rPr>
                        <a:t>Open 24 hours a day, 7 days a week, every day of the year. </a:t>
                      </a:r>
                    </a:p>
                    <a:p>
                      <a:r>
                        <a:rPr lang="en-GB" sz="1100" b="0" i="0" kern="1200">
                          <a:solidFill>
                            <a:schemeClr val="dk1"/>
                          </a:solidFill>
                          <a:effectLst/>
                          <a:latin typeface="+mn-lt"/>
                          <a:ea typeface="+mn-ea"/>
                          <a:cs typeface="+mn-cs"/>
                        </a:rPr>
                        <a:t>Trained volunteers are there for you 24/7 to listen and support you to get to a calmer and safe place. Shout is a free, confidential, anonymous service for anyone in the UK. It won’t appear on your phone bill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extLst>
                  <a:ext uri="{0D108BD9-81ED-4DB2-BD59-A6C34878D82A}">
                    <a16:rowId xmlns:a16="http://schemas.microsoft.com/office/drawing/2014/main" val="1735073723"/>
                  </a:ext>
                </a:extLst>
              </a:tr>
              <a:tr h="339380">
                <a:tc>
                  <a:txBody>
                    <a:bodyPr/>
                    <a:lstStyle/>
                    <a:p>
                      <a:r>
                        <a:rPr lang="en-GB" sz="1200" b="1">
                          <a:hlinkClick r:id="rId9"/>
                        </a:rPr>
                        <a:t>ChildLine</a:t>
                      </a:r>
                      <a:endParaRPr lang="en-GB" sz="12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100"/>
                        <a:t>Childline can be contact by phone or through their website. It is open 24/7.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83586"/>
                  </a:ext>
                </a:extLst>
              </a:tr>
              <a:tr h="713994">
                <a:tc>
                  <a:txBody>
                    <a:bodyPr/>
                    <a:lstStyle/>
                    <a:p>
                      <a:r>
                        <a:rPr lang="en-GB" sz="1200" b="1">
                          <a:solidFill>
                            <a:schemeClr val="accent1"/>
                          </a:solidFill>
                          <a:hlinkClick r:id="rId10">
                            <a:extLst>
                              <a:ext uri="{A12FA001-AC4F-418D-AE19-62706E023703}">
                                <ahyp:hlinkClr xmlns:ahyp="http://schemas.microsoft.com/office/drawing/2018/hyperlinkcolor" val="tx"/>
                              </a:ext>
                            </a:extLst>
                          </a:hlinkClick>
                        </a:rPr>
                        <a:t>NHS 111 Mental Health Triage Service</a:t>
                      </a:r>
                      <a:endParaRPr lang="en-GB" sz="1200" b="1">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tc>
                  <a:txBody>
                    <a:bodyPr/>
                    <a:lstStyle/>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chemeClr val="tx1"/>
                          </a:solidFill>
                        </a:rPr>
                        <a:t>Call 111 or visit </a:t>
                      </a:r>
                      <a:r>
                        <a:rPr lang="en-GB" sz="1100">
                          <a:solidFill>
                            <a:schemeClr val="tx1"/>
                          </a:solidFill>
                          <a:hlinkClick r:id="rId11">
                            <a:extLst>
                              <a:ext uri="{A12FA001-AC4F-418D-AE19-62706E023703}">
                                <ahyp:hlinkClr xmlns:ahyp="http://schemas.microsoft.com/office/drawing/2018/hyperlinkcolor" val="tx"/>
                              </a:ext>
                            </a:extLst>
                          </a:hlinkClick>
                        </a:rPr>
                        <a:t>www.111.nhs.uk</a:t>
                      </a:r>
                      <a:r>
                        <a:rPr lang="en-GB" sz="1100">
                          <a:solidFill>
                            <a:schemeClr val="tx1"/>
                          </a:solidFill>
                        </a:rPr>
                        <a:t> and ask to speak to the NHS Mental Health Triage Service. This service provides advice, support and guidance, 24/7. The Mental Health Triage Team is comprised of mental health nurses who can offer brief psychological support and make referrals into appropriate services.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extLst>
                  <a:ext uri="{0D108BD9-81ED-4DB2-BD59-A6C34878D82A}">
                    <a16:rowId xmlns:a16="http://schemas.microsoft.com/office/drawing/2014/main" val="2889276431"/>
                  </a:ext>
                </a:extLst>
              </a:tr>
            </a:tbl>
          </a:graphicData>
        </a:graphic>
      </p:graphicFrame>
      <p:sp>
        <p:nvSpPr>
          <p:cNvPr id="5" name="TextBox 4">
            <a:extLst>
              <a:ext uri="{FF2B5EF4-FFF2-40B4-BE49-F238E27FC236}">
                <a16:creationId xmlns:a16="http://schemas.microsoft.com/office/drawing/2014/main" id="{1AD67F01-FF19-3BAC-CA24-0368E2880A41}"/>
              </a:ext>
            </a:extLst>
          </p:cNvPr>
          <p:cNvSpPr txBox="1"/>
          <p:nvPr/>
        </p:nvSpPr>
        <p:spPr>
          <a:xfrm>
            <a:off x="0" y="0"/>
            <a:ext cx="12192000" cy="892552"/>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Preparation, Planning &amp; Prevention</a:t>
            </a:r>
          </a:p>
          <a:p>
            <a:r>
              <a:rPr lang="en-GB" sz="2000" b="1">
                <a:solidFill>
                  <a:schemeClr val="bg1"/>
                </a:solidFill>
              </a:rPr>
              <a:t>Signposting to mental health support when you need it [students]</a:t>
            </a:r>
          </a:p>
        </p:txBody>
      </p:sp>
      <p:grpSp>
        <p:nvGrpSpPr>
          <p:cNvPr id="27" name="Google Shape;336;p10">
            <a:extLst>
              <a:ext uri="{FF2B5EF4-FFF2-40B4-BE49-F238E27FC236}">
                <a16:creationId xmlns:a16="http://schemas.microsoft.com/office/drawing/2014/main" id="{BF1C2017-F493-0AC8-084D-4029447B1353}"/>
              </a:ext>
            </a:extLst>
          </p:cNvPr>
          <p:cNvGrpSpPr/>
          <p:nvPr/>
        </p:nvGrpSpPr>
        <p:grpSpPr>
          <a:xfrm>
            <a:off x="8809079" y="55822"/>
            <a:ext cx="3253429" cy="401393"/>
            <a:chOff x="121959" y="6298503"/>
            <a:chExt cx="3253429" cy="401393"/>
          </a:xfrm>
        </p:grpSpPr>
        <p:grpSp>
          <p:nvGrpSpPr>
            <p:cNvPr id="28" name="Google Shape;337;p10">
              <a:extLst>
                <a:ext uri="{FF2B5EF4-FFF2-40B4-BE49-F238E27FC236}">
                  <a16:creationId xmlns:a16="http://schemas.microsoft.com/office/drawing/2014/main" id="{E7F8F42A-09B8-E562-FFCD-7CA08846D84F}"/>
                </a:ext>
              </a:extLst>
            </p:cNvPr>
            <p:cNvGrpSpPr/>
            <p:nvPr/>
          </p:nvGrpSpPr>
          <p:grpSpPr>
            <a:xfrm>
              <a:off x="121959" y="6298503"/>
              <a:ext cx="360445" cy="369332"/>
              <a:chOff x="2430842" y="967603"/>
              <a:chExt cx="360445" cy="369332"/>
            </a:xfrm>
          </p:grpSpPr>
          <p:sp>
            <p:nvSpPr>
              <p:cNvPr id="47" name="Google Shape;338;p10">
                <a:extLst>
                  <a:ext uri="{FF2B5EF4-FFF2-40B4-BE49-F238E27FC236}">
                    <a16:creationId xmlns:a16="http://schemas.microsoft.com/office/drawing/2014/main" id="{21EDB4A3-A02D-285E-9C8B-B451A3D9747C}"/>
                  </a:ext>
                </a:extLst>
              </p:cNvPr>
              <p:cNvSpPr/>
              <p:nvPr/>
            </p:nvSpPr>
            <p:spPr>
              <a:xfrm>
                <a:off x="2430842" y="975971"/>
                <a:ext cx="360445" cy="352596"/>
              </a:xfrm>
              <a:prstGeom prst="flowChartConnector">
                <a:avLst/>
              </a:prstGeom>
              <a:solidFill>
                <a:schemeClr val="accen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339;p10">
                <a:extLst>
                  <a:ext uri="{FF2B5EF4-FFF2-40B4-BE49-F238E27FC236}">
                    <a16:creationId xmlns:a16="http://schemas.microsoft.com/office/drawing/2014/main" id="{5DEA6855-B391-CAD7-3316-1B5119454A65}"/>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29" name="Google Shape;340;p10">
              <a:extLst>
                <a:ext uri="{FF2B5EF4-FFF2-40B4-BE49-F238E27FC236}">
                  <a16:creationId xmlns:a16="http://schemas.microsoft.com/office/drawing/2014/main" id="{B2582A89-F884-D6B6-9ED9-DDDE318C6ACE}"/>
                </a:ext>
              </a:extLst>
            </p:cNvPr>
            <p:cNvGrpSpPr/>
            <p:nvPr/>
          </p:nvGrpSpPr>
          <p:grpSpPr>
            <a:xfrm>
              <a:off x="590670" y="6305070"/>
              <a:ext cx="360445" cy="369332"/>
              <a:chOff x="2430842" y="967603"/>
              <a:chExt cx="360445" cy="369332"/>
            </a:xfrm>
          </p:grpSpPr>
          <p:sp>
            <p:nvSpPr>
              <p:cNvPr id="45" name="Google Shape;341;p10">
                <a:extLst>
                  <a:ext uri="{FF2B5EF4-FFF2-40B4-BE49-F238E27FC236}">
                    <a16:creationId xmlns:a16="http://schemas.microsoft.com/office/drawing/2014/main" id="{AE2AFE20-B881-189F-37A1-B53AF2953D3E}"/>
                  </a:ext>
                </a:extLst>
              </p:cNvPr>
              <p:cNvSpPr/>
              <p:nvPr/>
            </p:nvSpPr>
            <p:spPr>
              <a:xfrm>
                <a:off x="2430842" y="975971"/>
                <a:ext cx="360445" cy="352596"/>
              </a:xfrm>
              <a:prstGeom prst="flowChartConnector">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342;p10">
                <a:extLst>
                  <a:ext uri="{FF2B5EF4-FFF2-40B4-BE49-F238E27FC236}">
                    <a16:creationId xmlns:a16="http://schemas.microsoft.com/office/drawing/2014/main" id="{8AE1B5C2-5FA9-A0B3-2BC0-7A01827B4DC8}"/>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30" name="Google Shape;343;p10">
              <a:extLst>
                <a:ext uri="{FF2B5EF4-FFF2-40B4-BE49-F238E27FC236}">
                  <a16:creationId xmlns:a16="http://schemas.microsoft.com/office/drawing/2014/main" id="{FCBE9902-394C-F039-CB3B-AD50A6E4669C}"/>
                </a:ext>
              </a:extLst>
            </p:cNvPr>
            <p:cNvGrpSpPr/>
            <p:nvPr/>
          </p:nvGrpSpPr>
          <p:grpSpPr>
            <a:xfrm>
              <a:off x="1098941" y="6305070"/>
              <a:ext cx="360445" cy="369332"/>
              <a:chOff x="2430842" y="967603"/>
              <a:chExt cx="360445" cy="369332"/>
            </a:xfrm>
          </p:grpSpPr>
          <p:sp>
            <p:nvSpPr>
              <p:cNvPr id="43" name="Google Shape;344;p10">
                <a:extLst>
                  <a:ext uri="{FF2B5EF4-FFF2-40B4-BE49-F238E27FC236}">
                    <a16:creationId xmlns:a16="http://schemas.microsoft.com/office/drawing/2014/main" id="{85CDFECB-79D5-9914-B6E3-9B92368BF455}"/>
                  </a:ext>
                </a:extLst>
              </p:cNvPr>
              <p:cNvSpPr/>
              <p:nvPr/>
            </p:nvSpPr>
            <p:spPr>
              <a:xfrm>
                <a:off x="2430842" y="975971"/>
                <a:ext cx="360445" cy="352596"/>
              </a:xfrm>
              <a:prstGeom prst="flowChartConnector">
                <a:avLst/>
              </a:prstGeom>
              <a:solidFill>
                <a:schemeClr val="accent6"/>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345;p10">
                <a:extLst>
                  <a:ext uri="{FF2B5EF4-FFF2-40B4-BE49-F238E27FC236}">
                    <a16:creationId xmlns:a16="http://schemas.microsoft.com/office/drawing/2014/main" id="{D7A0CED9-DA38-D093-7B78-AEC824131A59}"/>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31" name="Google Shape;346;p10">
              <a:extLst>
                <a:ext uri="{FF2B5EF4-FFF2-40B4-BE49-F238E27FC236}">
                  <a16:creationId xmlns:a16="http://schemas.microsoft.com/office/drawing/2014/main" id="{F4C9D7D7-FCC4-3563-A745-4AED0B9F3CA7}"/>
                </a:ext>
              </a:extLst>
            </p:cNvPr>
            <p:cNvGrpSpPr/>
            <p:nvPr/>
          </p:nvGrpSpPr>
          <p:grpSpPr>
            <a:xfrm>
              <a:off x="1586056" y="6298503"/>
              <a:ext cx="360445" cy="369332"/>
              <a:chOff x="2430842" y="967603"/>
              <a:chExt cx="360445" cy="369332"/>
            </a:xfrm>
          </p:grpSpPr>
          <p:sp>
            <p:nvSpPr>
              <p:cNvPr id="41" name="Google Shape;347;p10">
                <a:extLst>
                  <a:ext uri="{FF2B5EF4-FFF2-40B4-BE49-F238E27FC236}">
                    <a16:creationId xmlns:a16="http://schemas.microsoft.com/office/drawing/2014/main" id="{CDF89095-58AA-7669-2D38-E2703EB6741C}"/>
                  </a:ext>
                </a:extLst>
              </p:cNvPr>
              <p:cNvSpPr/>
              <p:nvPr/>
            </p:nvSpPr>
            <p:spPr>
              <a:xfrm>
                <a:off x="2430842" y="975971"/>
                <a:ext cx="360445" cy="352596"/>
              </a:xfrm>
              <a:prstGeom prst="flowChartConnector">
                <a:avLst/>
              </a:prstGeom>
              <a:solidFill>
                <a:srgbClr val="5B9BD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348;p10">
                <a:extLst>
                  <a:ext uri="{FF2B5EF4-FFF2-40B4-BE49-F238E27FC236}">
                    <a16:creationId xmlns:a16="http://schemas.microsoft.com/office/drawing/2014/main" id="{6F3D213F-8570-F51D-6DCD-F9A9DFD32CF0}"/>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32" name="Google Shape;349;p10">
              <a:extLst>
                <a:ext uri="{FF2B5EF4-FFF2-40B4-BE49-F238E27FC236}">
                  <a16:creationId xmlns:a16="http://schemas.microsoft.com/office/drawing/2014/main" id="{E96762C0-F92B-989E-9F56-CF37D032AED8}"/>
                </a:ext>
              </a:extLst>
            </p:cNvPr>
            <p:cNvGrpSpPr/>
            <p:nvPr/>
          </p:nvGrpSpPr>
          <p:grpSpPr>
            <a:xfrm>
              <a:off x="2075923" y="6313828"/>
              <a:ext cx="360445" cy="369332"/>
              <a:chOff x="2430842" y="967603"/>
              <a:chExt cx="360445" cy="369332"/>
            </a:xfrm>
          </p:grpSpPr>
          <p:sp>
            <p:nvSpPr>
              <p:cNvPr id="39" name="Google Shape;350;p10">
                <a:extLst>
                  <a:ext uri="{FF2B5EF4-FFF2-40B4-BE49-F238E27FC236}">
                    <a16:creationId xmlns:a16="http://schemas.microsoft.com/office/drawing/2014/main" id="{BCF79909-6B30-5EA8-88F4-81475C39611F}"/>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351;p10">
                <a:extLst>
                  <a:ext uri="{FF2B5EF4-FFF2-40B4-BE49-F238E27FC236}">
                    <a16:creationId xmlns:a16="http://schemas.microsoft.com/office/drawing/2014/main" id="{69A76D9E-6172-2699-E67E-206C26CFA571}"/>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33" name="Google Shape;352;p10">
              <a:extLst>
                <a:ext uri="{FF2B5EF4-FFF2-40B4-BE49-F238E27FC236}">
                  <a16:creationId xmlns:a16="http://schemas.microsoft.com/office/drawing/2014/main" id="{4398AE67-5335-CDE5-2D8C-1AFBF6026D31}"/>
                </a:ext>
              </a:extLst>
            </p:cNvPr>
            <p:cNvGrpSpPr/>
            <p:nvPr/>
          </p:nvGrpSpPr>
          <p:grpSpPr>
            <a:xfrm>
              <a:off x="2575268" y="6330564"/>
              <a:ext cx="360445" cy="369332"/>
              <a:chOff x="2450952" y="987900"/>
              <a:chExt cx="360445" cy="369332"/>
            </a:xfrm>
          </p:grpSpPr>
          <p:sp>
            <p:nvSpPr>
              <p:cNvPr id="37" name="Google Shape;353;p10">
                <a:extLst>
                  <a:ext uri="{FF2B5EF4-FFF2-40B4-BE49-F238E27FC236}">
                    <a16:creationId xmlns:a16="http://schemas.microsoft.com/office/drawing/2014/main" id="{B9D056F5-B0D9-61A5-5E56-37988A6CF139}"/>
                  </a:ext>
                </a:extLst>
              </p:cNvPr>
              <p:cNvSpPr/>
              <p:nvPr/>
            </p:nvSpPr>
            <p:spPr>
              <a:xfrm>
                <a:off x="2450952" y="987900"/>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54;p10">
                <a:extLst>
                  <a:ext uri="{FF2B5EF4-FFF2-40B4-BE49-F238E27FC236}">
                    <a16:creationId xmlns:a16="http://schemas.microsoft.com/office/drawing/2014/main" id="{F6714F43-EE7D-1807-1766-589F743EDB2E}"/>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34" name="Google Shape;355;p10">
              <a:extLst>
                <a:ext uri="{FF2B5EF4-FFF2-40B4-BE49-F238E27FC236}">
                  <a16:creationId xmlns:a16="http://schemas.microsoft.com/office/drawing/2014/main" id="{120B59BA-31D6-5927-CE7D-7872BECE48D5}"/>
                </a:ext>
              </a:extLst>
            </p:cNvPr>
            <p:cNvGrpSpPr/>
            <p:nvPr/>
          </p:nvGrpSpPr>
          <p:grpSpPr>
            <a:xfrm>
              <a:off x="3014943" y="6305070"/>
              <a:ext cx="360445" cy="369332"/>
              <a:chOff x="2430842" y="967603"/>
              <a:chExt cx="360445" cy="369332"/>
            </a:xfrm>
          </p:grpSpPr>
          <p:sp>
            <p:nvSpPr>
              <p:cNvPr id="35" name="Google Shape;356;p10">
                <a:extLst>
                  <a:ext uri="{FF2B5EF4-FFF2-40B4-BE49-F238E27FC236}">
                    <a16:creationId xmlns:a16="http://schemas.microsoft.com/office/drawing/2014/main" id="{627514F8-E03C-22D0-DA0C-1C8284C1927E}"/>
                  </a:ext>
                </a:extLst>
              </p:cNvPr>
              <p:cNvSpPr/>
              <p:nvPr/>
            </p:nvSpPr>
            <p:spPr>
              <a:xfrm>
                <a:off x="2430842" y="975971"/>
                <a:ext cx="360445" cy="352596"/>
              </a:xfrm>
              <a:prstGeom prst="flowChartConnector">
                <a:avLst/>
              </a:prstGeom>
              <a:solidFill>
                <a:schemeClr val="accent4"/>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57;p10">
                <a:extLst>
                  <a:ext uri="{FF2B5EF4-FFF2-40B4-BE49-F238E27FC236}">
                    <a16:creationId xmlns:a16="http://schemas.microsoft.com/office/drawing/2014/main" id="{AA18567F-CB78-2805-40C8-F18A3C829BB5}"/>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 name="Slide Number Placeholder 1">
            <a:extLst>
              <a:ext uri="{FF2B5EF4-FFF2-40B4-BE49-F238E27FC236}">
                <a16:creationId xmlns:a16="http://schemas.microsoft.com/office/drawing/2014/main" id="{6C3BA143-95E7-0BA4-EC05-10979E715C4C}"/>
              </a:ext>
            </a:extLst>
          </p:cNvPr>
          <p:cNvSpPr>
            <a:spLocks noGrp="1"/>
          </p:cNvSpPr>
          <p:nvPr>
            <p:ph type="sldNum" sz="quarter" idx="12"/>
          </p:nvPr>
        </p:nvSpPr>
        <p:spPr/>
        <p:txBody>
          <a:bodyPr/>
          <a:lstStyle/>
          <a:p>
            <a:fld id="{54D5FAE9-ACED-44FF-B97E-F0BAA2A292A9}" type="slidenum">
              <a:rPr lang="en-GB" smtClean="0"/>
              <a:t>34</a:t>
            </a:fld>
            <a:endParaRPr lang="en-GB"/>
          </a:p>
        </p:txBody>
      </p:sp>
    </p:spTree>
    <p:extLst>
      <p:ext uri="{BB962C8B-B14F-4D97-AF65-F5344CB8AC3E}">
        <p14:creationId xmlns:p14="http://schemas.microsoft.com/office/powerpoint/2010/main" val="221890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16F28C-9CF3-4A9F-204F-317B02F424FC}"/>
              </a:ext>
            </a:extLst>
          </p:cNvPr>
          <p:cNvSpPr txBox="1">
            <a:spLocks/>
          </p:cNvSpPr>
          <p:nvPr/>
        </p:nvSpPr>
        <p:spPr>
          <a:xfrm>
            <a:off x="0" y="6071190"/>
            <a:ext cx="12192000" cy="835479"/>
          </a:xfrm>
          <a:prstGeom prst="rect">
            <a:avLst/>
          </a:prstGeom>
          <a:solidFill>
            <a:srgbClr val="002060"/>
          </a:solidFill>
          <a:ln>
            <a:solidFill>
              <a:srgbClr val="002060"/>
            </a:solidFill>
          </a:ln>
        </p:spPr>
        <p:txBody>
          <a:bodyPr vert="horz" lIns="91440" tIns="45720" rIns="91440" bIns="45720" rtlCol="0" anchor="ctr">
            <a:normAutofit fontScale="975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u="sng">
              <a:solidFill>
                <a:schemeClr val="bg1"/>
              </a:solidFill>
              <a:latin typeface="+mn-lt"/>
              <a:cs typeface="Arial" panose="020B0604020202020204" pitchFamily="34" charset="0"/>
            </a:endParaRPr>
          </a:p>
        </p:txBody>
      </p:sp>
      <p:graphicFrame>
        <p:nvGraphicFramePr>
          <p:cNvPr id="4" name="Table 4">
            <a:extLst>
              <a:ext uri="{FF2B5EF4-FFF2-40B4-BE49-F238E27FC236}">
                <a16:creationId xmlns:a16="http://schemas.microsoft.com/office/drawing/2014/main" id="{B71C9590-5EF9-52D5-C0F5-280D8AF148D2}"/>
              </a:ext>
            </a:extLst>
          </p:cNvPr>
          <p:cNvGraphicFramePr>
            <a:graphicFrameLocks noGrp="1"/>
          </p:cNvGraphicFramePr>
          <p:nvPr>
            <p:extLst>
              <p:ext uri="{D42A27DB-BD31-4B8C-83A1-F6EECF244321}">
                <p14:modId xmlns:p14="http://schemas.microsoft.com/office/powerpoint/2010/main" val="2093880020"/>
              </p:ext>
            </p:extLst>
          </p:nvPr>
        </p:nvGraphicFramePr>
        <p:xfrm>
          <a:off x="406163" y="1345589"/>
          <a:ext cx="11379674" cy="3619593"/>
        </p:xfrm>
        <a:graphic>
          <a:graphicData uri="http://schemas.openxmlformats.org/drawingml/2006/table">
            <a:tbl>
              <a:tblPr firstRow="1" bandRow="1">
                <a:tableStyleId>{5C22544A-7EE6-4342-B048-85BDC9FD1C3A}</a:tableStyleId>
              </a:tblPr>
              <a:tblGrid>
                <a:gridCol w="2562226">
                  <a:extLst>
                    <a:ext uri="{9D8B030D-6E8A-4147-A177-3AD203B41FA5}">
                      <a16:colId xmlns:a16="http://schemas.microsoft.com/office/drawing/2014/main" val="3173834662"/>
                    </a:ext>
                  </a:extLst>
                </a:gridCol>
                <a:gridCol w="8817448">
                  <a:extLst>
                    <a:ext uri="{9D8B030D-6E8A-4147-A177-3AD203B41FA5}">
                      <a16:colId xmlns:a16="http://schemas.microsoft.com/office/drawing/2014/main" val="2092094253"/>
                    </a:ext>
                  </a:extLst>
                </a:gridCol>
              </a:tblGrid>
              <a:tr h="316794">
                <a:tc>
                  <a:txBody>
                    <a:bodyPr/>
                    <a:lstStyle/>
                    <a:p>
                      <a:pPr algn="ctr"/>
                      <a:r>
                        <a:rPr lang="en-GB" sz="1100">
                          <a:solidFill>
                            <a:schemeClr val="bg1"/>
                          </a:solidFill>
                        </a:rPr>
                        <a:t>Service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100" dirty="0">
                          <a:solidFill>
                            <a:schemeClr val="bg1"/>
                          </a:solidFill>
                        </a:rPr>
                        <a:t>Description of Support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87466986"/>
                  </a:ext>
                </a:extLst>
              </a:tr>
              <a:tr h="639318">
                <a:tc>
                  <a:txBody>
                    <a:bodyPr/>
                    <a:lstStyle/>
                    <a:p>
                      <a:r>
                        <a:rPr lang="en-GB" sz="1100" b="1">
                          <a:solidFill>
                            <a:schemeClr val="accent1"/>
                          </a:solidFill>
                          <a:hlinkClick r:id="rId2">
                            <a:extLst>
                              <a:ext uri="{A12FA001-AC4F-418D-AE19-62706E023703}">
                                <ahyp:hlinkClr xmlns:ahyp="http://schemas.microsoft.com/office/drawing/2018/hyperlinkcolor" val="tx"/>
                              </a:ext>
                            </a:extLst>
                          </a:hlinkClick>
                        </a:rPr>
                        <a:t>Health Assured Helpline/Employee Assistance Programme</a:t>
                      </a:r>
                      <a:endParaRPr lang="en-GB" sz="1100" b="1">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tc>
                  <a:txBody>
                    <a:bodyPr/>
                    <a:lstStyle/>
                    <a:p>
                      <a:pPr marL="0" indent="0">
                        <a:buFont typeface="Arial" panose="020B0604020202020204" pitchFamily="34" charset="0"/>
                        <a:buNone/>
                      </a:pPr>
                      <a:r>
                        <a:rPr lang="en-GB" sz="1100">
                          <a:solidFill>
                            <a:schemeClr val="tx1"/>
                          </a:solidFill>
                        </a:rPr>
                        <a:t>Access to the service will depend on whether your setting has purchased this service. Where your setting has purchased the service, it will be available to all staff, except agency/supply. There service is available 24/7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extLst>
                  <a:ext uri="{0D108BD9-81ED-4DB2-BD59-A6C34878D82A}">
                    <a16:rowId xmlns:a16="http://schemas.microsoft.com/office/drawing/2014/main" val="4249089526"/>
                  </a:ext>
                </a:extLst>
              </a:tr>
              <a:tr h="540258">
                <a:tc>
                  <a:txBody>
                    <a:bodyPr/>
                    <a:lstStyle/>
                    <a:p>
                      <a:r>
                        <a:rPr lang="en-GB" sz="1100" b="1">
                          <a:solidFill>
                            <a:schemeClr val="accent1"/>
                          </a:solidFill>
                          <a:hlinkClick r:id="rId3">
                            <a:extLst>
                              <a:ext uri="{A12FA001-AC4F-418D-AE19-62706E023703}">
                                <ahyp:hlinkClr xmlns:ahyp="http://schemas.microsoft.com/office/drawing/2018/hyperlinkcolor" val="tx"/>
                              </a:ext>
                            </a:extLst>
                          </a:hlinkClick>
                        </a:rPr>
                        <a:t>Education Support</a:t>
                      </a:r>
                      <a:endParaRPr lang="en-GB" sz="1100" b="1">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100">
                          <a:solidFill>
                            <a:schemeClr val="tx1"/>
                          </a:solidFill>
                        </a:rPr>
                        <a:t>UK charity dedicated to supporting the mental health and wellbeing of teachers and education staff in schools and colleges.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335861"/>
                  </a:ext>
                </a:extLst>
              </a:tr>
              <a:tr h="540258">
                <a:tc>
                  <a:txBody>
                    <a:bodyPr/>
                    <a:lstStyle/>
                    <a:p>
                      <a:r>
                        <a:rPr lang="en-GB" sz="1100" b="1">
                          <a:solidFill>
                            <a:schemeClr val="accent1"/>
                          </a:solidFill>
                          <a:hlinkClick r:id="rId4"/>
                        </a:rPr>
                        <a:t>Mental Health and Wellbeing Guide for Managers </a:t>
                      </a:r>
                      <a:endParaRPr lang="en-GB" sz="1100" b="1">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100">
                          <a:solidFill>
                            <a:schemeClr val="tx1"/>
                          </a:solidFill>
                        </a:rPr>
                        <a:t>This guide is for managers and provides an overview of the range of external health and wellbeing support available.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292778"/>
                  </a:ext>
                </a:extLst>
              </a:tr>
              <a:tr h="449623">
                <a:tc>
                  <a:txBody>
                    <a:bodyPr/>
                    <a:lstStyle/>
                    <a:p>
                      <a:r>
                        <a:rPr lang="en-GB" sz="1100" b="1" u="sng">
                          <a:solidFill>
                            <a:schemeClr val="tx1"/>
                          </a:solidFill>
                        </a:rPr>
                        <a:t>Hampshire Isle of Wight Educational Psychology Team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tc>
                  <a:txBody>
                    <a:bodyPr/>
                    <a:lstStyle/>
                    <a:p>
                      <a:pPr marL="0" indent="0">
                        <a:buFont typeface="Arial" panose="020B0604020202020204" pitchFamily="34" charset="0"/>
                        <a:buNone/>
                      </a:pPr>
                      <a:r>
                        <a:rPr lang="en-GB" sz="1100" dirty="0"/>
                        <a:t>Educational Psychologists provide support to staff following any critical incident. </a:t>
                      </a:r>
                      <a:r>
                        <a:rPr lang="en-GB" sz="1100" dirty="0">
                          <a:solidFill>
                            <a:schemeClr val="tx1"/>
                          </a:solidFill>
                        </a:rPr>
                        <a:t>If service level agreement in place, HIEP may also provide additional support/training for staff.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extLst>
                  <a:ext uri="{0D108BD9-81ED-4DB2-BD59-A6C34878D82A}">
                    <a16:rowId xmlns:a16="http://schemas.microsoft.com/office/drawing/2014/main" val="3339845801"/>
                  </a:ext>
                </a:extLst>
              </a:tr>
              <a:tr h="449800">
                <a:tc>
                  <a:txBody>
                    <a:bodyPr/>
                    <a:lstStyle/>
                    <a:p>
                      <a:r>
                        <a:rPr lang="en-GB" sz="1100" b="1" dirty="0">
                          <a:solidFill>
                            <a:schemeClr val="accent1"/>
                          </a:solidFill>
                          <a:hlinkClick r:id="rId5">
                            <a:extLst>
                              <a:ext uri="{A12FA001-AC4F-418D-AE19-62706E023703}">
                                <ahyp:hlinkClr xmlns:ahyp="http://schemas.microsoft.com/office/drawing/2018/hyperlinkcolor" val="tx"/>
                              </a:ext>
                            </a:extLst>
                          </a:hlinkClick>
                        </a:rPr>
                        <a:t>Mental Wellbeing Hampshire</a:t>
                      </a:r>
                      <a:endParaRPr lang="en-GB" sz="1100" b="1"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100">
                          <a:solidFill>
                            <a:schemeClr val="tx1"/>
                          </a:solidFill>
                        </a:rPr>
                        <a:t>Mental Wellbeing Hampshire provides further information on mental wellbeing and crisis care locally for adults and young people.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1484867"/>
                  </a:ext>
                </a:extLst>
              </a:tr>
              <a:tr h="683542">
                <a:tc>
                  <a:txBody>
                    <a:bodyPr/>
                    <a:lstStyle/>
                    <a:p>
                      <a:r>
                        <a:rPr lang="en-GB" sz="1100" b="1">
                          <a:solidFill>
                            <a:schemeClr val="accent1"/>
                          </a:solidFill>
                          <a:hlinkClick r:id="rId6">
                            <a:extLst>
                              <a:ext uri="{A12FA001-AC4F-418D-AE19-62706E023703}">
                                <ahyp:hlinkClr xmlns:ahyp="http://schemas.microsoft.com/office/drawing/2018/hyperlinkcolor" val="tx"/>
                              </a:ext>
                            </a:extLst>
                          </a:hlinkClick>
                        </a:rPr>
                        <a:t>NHS 111 Mental Health Triage Service</a:t>
                      </a:r>
                      <a:endParaRPr lang="en-GB" sz="1100" b="1">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tc>
                  <a:txBody>
                    <a:bodyPr/>
                    <a:lstStyle/>
                    <a:p>
                      <a:pPr marL="0" indent="0">
                        <a:buFont typeface="Arial" panose="020B0604020202020204" pitchFamily="34" charset="0"/>
                        <a:buNone/>
                      </a:pPr>
                      <a:r>
                        <a:rPr lang="en-GB" sz="1100" dirty="0">
                          <a:solidFill>
                            <a:schemeClr val="tx1"/>
                          </a:solidFill>
                        </a:rPr>
                        <a:t>Call 111 or visit </a:t>
                      </a:r>
                      <a:r>
                        <a:rPr lang="en-GB" sz="1100" dirty="0">
                          <a:solidFill>
                            <a:schemeClr val="tx1"/>
                          </a:solidFill>
                          <a:hlinkClick r:id="rId7">
                            <a:extLst>
                              <a:ext uri="{A12FA001-AC4F-418D-AE19-62706E023703}">
                                <ahyp:hlinkClr xmlns:ahyp="http://schemas.microsoft.com/office/drawing/2018/hyperlinkcolor" val="tx"/>
                              </a:ext>
                            </a:extLst>
                          </a:hlinkClick>
                        </a:rPr>
                        <a:t>www.111.nhs.uk</a:t>
                      </a:r>
                      <a:r>
                        <a:rPr lang="en-GB" sz="1100" dirty="0">
                          <a:solidFill>
                            <a:schemeClr val="tx1"/>
                          </a:solidFill>
                        </a:rPr>
                        <a:t> and ask to speak to the NHS Mental Health Triage Service. This service provides advice, support and guidance, 24/7. The Mental Health Triage Team is comprised of mental health nurses who can offer brief psychological support and make referrals into appropriate services.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extLst>
                  <a:ext uri="{0D108BD9-81ED-4DB2-BD59-A6C34878D82A}">
                    <a16:rowId xmlns:a16="http://schemas.microsoft.com/office/drawing/2014/main" val="2273140934"/>
                  </a:ext>
                </a:extLst>
              </a:tr>
            </a:tbl>
          </a:graphicData>
        </a:graphic>
      </p:graphicFrame>
      <p:sp>
        <p:nvSpPr>
          <p:cNvPr id="5" name="TextBox 4">
            <a:extLst>
              <a:ext uri="{FF2B5EF4-FFF2-40B4-BE49-F238E27FC236}">
                <a16:creationId xmlns:a16="http://schemas.microsoft.com/office/drawing/2014/main" id="{1AD67F01-FF19-3BAC-CA24-0368E2880A41}"/>
              </a:ext>
            </a:extLst>
          </p:cNvPr>
          <p:cNvSpPr txBox="1"/>
          <p:nvPr/>
        </p:nvSpPr>
        <p:spPr>
          <a:xfrm>
            <a:off x="0" y="0"/>
            <a:ext cx="12192000" cy="892552"/>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Preparation, Planning &amp; Prevention</a:t>
            </a:r>
          </a:p>
          <a:p>
            <a:r>
              <a:rPr lang="en-GB" sz="2000" b="1">
                <a:solidFill>
                  <a:schemeClr val="bg1"/>
                </a:solidFill>
              </a:rPr>
              <a:t>Signposting to support when you need it [staff]</a:t>
            </a:r>
          </a:p>
        </p:txBody>
      </p:sp>
      <p:grpSp>
        <p:nvGrpSpPr>
          <p:cNvPr id="27" name="Google Shape;336;p10">
            <a:extLst>
              <a:ext uri="{FF2B5EF4-FFF2-40B4-BE49-F238E27FC236}">
                <a16:creationId xmlns:a16="http://schemas.microsoft.com/office/drawing/2014/main" id="{BF1C2017-F493-0AC8-084D-4029447B1353}"/>
              </a:ext>
            </a:extLst>
          </p:cNvPr>
          <p:cNvGrpSpPr/>
          <p:nvPr/>
        </p:nvGrpSpPr>
        <p:grpSpPr>
          <a:xfrm>
            <a:off x="8809079" y="55822"/>
            <a:ext cx="3253429" cy="401393"/>
            <a:chOff x="121959" y="6298503"/>
            <a:chExt cx="3253429" cy="401393"/>
          </a:xfrm>
        </p:grpSpPr>
        <p:grpSp>
          <p:nvGrpSpPr>
            <p:cNvPr id="28" name="Google Shape;337;p10">
              <a:extLst>
                <a:ext uri="{FF2B5EF4-FFF2-40B4-BE49-F238E27FC236}">
                  <a16:creationId xmlns:a16="http://schemas.microsoft.com/office/drawing/2014/main" id="{E7F8F42A-09B8-E562-FFCD-7CA08846D84F}"/>
                </a:ext>
              </a:extLst>
            </p:cNvPr>
            <p:cNvGrpSpPr/>
            <p:nvPr/>
          </p:nvGrpSpPr>
          <p:grpSpPr>
            <a:xfrm>
              <a:off x="121959" y="6298503"/>
              <a:ext cx="360445" cy="369332"/>
              <a:chOff x="2430842" y="967603"/>
              <a:chExt cx="360445" cy="369332"/>
            </a:xfrm>
          </p:grpSpPr>
          <p:sp>
            <p:nvSpPr>
              <p:cNvPr id="47" name="Google Shape;338;p10">
                <a:extLst>
                  <a:ext uri="{FF2B5EF4-FFF2-40B4-BE49-F238E27FC236}">
                    <a16:creationId xmlns:a16="http://schemas.microsoft.com/office/drawing/2014/main" id="{21EDB4A3-A02D-285E-9C8B-B451A3D9747C}"/>
                  </a:ext>
                </a:extLst>
              </p:cNvPr>
              <p:cNvSpPr/>
              <p:nvPr/>
            </p:nvSpPr>
            <p:spPr>
              <a:xfrm>
                <a:off x="2430842" y="975971"/>
                <a:ext cx="360445" cy="352596"/>
              </a:xfrm>
              <a:prstGeom prst="flowChartConnector">
                <a:avLst/>
              </a:prstGeom>
              <a:solidFill>
                <a:schemeClr val="accen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339;p10">
                <a:extLst>
                  <a:ext uri="{FF2B5EF4-FFF2-40B4-BE49-F238E27FC236}">
                    <a16:creationId xmlns:a16="http://schemas.microsoft.com/office/drawing/2014/main" id="{5DEA6855-B391-CAD7-3316-1B5119454A65}"/>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29" name="Google Shape;340;p10">
              <a:extLst>
                <a:ext uri="{FF2B5EF4-FFF2-40B4-BE49-F238E27FC236}">
                  <a16:creationId xmlns:a16="http://schemas.microsoft.com/office/drawing/2014/main" id="{B2582A89-F884-D6B6-9ED9-DDDE318C6ACE}"/>
                </a:ext>
              </a:extLst>
            </p:cNvPr>
            <p:cNvGrpSpPr/>
            <p:nvPr/>
          </p:nvGrpSpPr>
          <p:grpSpPr>
            <a:xfrm>
              <a:off x="590670" y="6305070"/>
              <a:ext cx="360445" cy="369332"/>
              <a:chOff x="2430842" y="967603"/>
              <a:chExt cx="360445" cy="369332"/>
            </a:xfrm>
          </p:grpSpPr>
          <p:sp>
            <p:nvSpPr>
              <p:cNvPr id="45" name="Google Shape;341;p10">
                <a:extLst>
                  <a:ext uri="{FF2B5EF4-FFF2-40B4-BE49-F238E27FC236}">
                    <a16:creationId xmlns:a16="http://schemas.microsoft.com/office/drawing/2014/main" id="{AE2AFE20-B881-189F-37A1-B53AF2953D3E}"/>
                  </a:ext>
                </a:extLst>
              </p:cNvPr>
              <p:cNvSpPr/>
              <p:nvPr/>
            </p:nvSpPr>
            <p:spPr>
              <a:xfrm>
                <a:off x="2430842" y="975971"/>
                <a:ext cx="360445" cy="352596"/>
              </a:xfrm>
              <a:prstGeom prst="flowChartConnector">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342;p10">
                <a:extLst>
                  <a:ext uri="{FF2B5EF4-FFF2-40B4-BE49-F238E27FC236}">
                    <a16:creationId xmlns:a16="http://schemas.microsoft.com/office/drawing/2014/main" id="{8AE1B5C2-5FA9-A0B3-2BC0-7A01827B4DC8}"/>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30" name="Google Shape;343;p10">
              <a:extLst>
                <a:ext uri="{FF2B5EF4-FFF2-40B4-BE49-F238E27FC236}">
                  <a16:creationId xmlns:a16="http://schemas.microsoft.com/office/drawing/2014/main" id="{FCBE9902-394C-F039-CB3B-AD50A6E4669C}"/>
                </a:ext>
              </a:extLst>
            </p:cNvPr>
            <p:cNvGrpSpPr/>
            <p:nvPr/>
          </p:nvGrpSpPr>
          <p:grpSpPr>
            <a:xfrm>
              <a:off x="1098941" y="6305070"/>
              <a:ext cx="360445" cy="369332"/>
              <a:chOff x="2430842" y="967603"/>
              <a:chExt cx="360445" cy="369332"/>
            </a:xfrm>
          </p:grpSpPr>
          <p:sp>
            <p:nvSpPr>
              <p:cNvPr id="43" name="Google Shape;344;p10">
                <a:extLst>
                  <a:ext uri="{FF2B5EF4-FFF2-40B4-BE49-F238E27FC236}">
                    <a16:creationId xmlns:a16="http://schemas.microsoft.com/office/drawing/2014/main" id="{85CDFECB-79D5-9914-B6E3-9B92368BF455}"/>
                  </a:ext>
                </a:extLst>
              </p:cNvPr>
              <p:cNvSpPr/>
              <p:nvPr/>
            </p:nvSpPr>
            <p:spPr>
              <a:xfrm>
                <a:off x="2430842" y="975971"/>
                <a:ext cx="360445" cy="352596"/>
              </a:xfrm>
              <a:prstGeom prst="flowChartConnector">
                <a:avLst/>
              </a:prstGeom>
              <a:solidFill>
                <a:schemeClr val="accent6"/>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345;p10">
                <a:extLst>
                  <a:ext uri="{FF2B5EF4-FFF2-40B4-BE49-F238E27FC236}">
                    <a16:creationId xmlns:a16="http://schemas.microsoft.com/office/drawing/2014/main" id="{D7A0CED9-DA38-D093-7B78-AEC824131A59}"/>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31" name="Google Shape;346;p10">
              <a:extLst>
                <a:ext uri="{FF2B5EF4-FFF2-40B4-BE49-F238E27FC236}">
                  <a16:creationId xmlns:a16="http://schemas.microsoft.com/office/drawing/2014/main" id="{F4C9D7D7-FCC4-3563-A745-4AED0B9F3CA7}"/>
                </a:ext>
              </a:extLst>
            </p:cNvPr>
            <p:cNvGrpSpPr/>
            <p:nvPr/>
          </p:nvGrpSpPr>
          <p:grpSpPr>
            <a:xfrm>
              <a:off x="1586056" y="6298503"/>
              <a:ext cx="360445" cy="369332"/>
              <a:chOff x="2430842" y="967603"/>
              <a:chExt cx="360445" cy="369332"/>
            </a:xfrm>
          </p:grpSpPr>
          <p:sp>
            <p:nvSpPr>
              <p:cNvPr id="41" name="Google Shape;347;p10">
                <a:extLst>
                  <a:ext uri="{FF2B5EF4-FFF2-40B4-BE49-F238E27FC236}">
                    <a16:creationId xmlns:a16="http://schemas.microsoft.com/office/drawing/2014/main" id="{CDF89095-58AA-7669-2D38-E2703EB6741C}"/>
                  </a:ext>
                </a:extLst>
              </p:cNvPr>
              <p:cNvSpPr/>
              <p:nvPr/>
            </p:nvSpPr>
            <p:spPr>
              <a:xfrm>
                <a:off x="2430842" y="975971"/>
                <a:ext cx="360445" cy="352596"/>
              </a:xfrm>
              <a:prstGeom prst="flowChartConnector">
                <a:avLst/>
              </a:prstGeom>
              <a:solidFill>
                <a:srgbClr val="5B9BD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348;p10">
                <a:extLst>
                  <a:ext uri="{FF2B5EF4-FFF2-40B4-BE49-F238E27FC236}">
                    <a16:creationId xmlns:a16="http://schemas.microsoft.com/office/drawing/2014/main" id="{6F3D213F-8570-F51D-6DCD-F9A9DFD32CF0}"/>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32" name="Google Shape;349;p10">
              <a:extLst>
                <a:ext uri="{FF2B5EF4-FFF2-40B4-BE49-F238E27FC236}">
                  <a16:creationId xmlns:a16="http://schemas.microsoft.com/office/drawing/2014/main" id="{E96762C0-F92B-989E-9F56-CF37D032AED8}"/>
                </a:ext>
              </a:extLst>
            </p:cNvPr>
            <p:cNvGrpSpPr/>
            <p:nvPr/>
          </p:nvGrpSpPr>
          <p:grpSpPr>
            <a:xfrm>
              <a:off x="2075923" y="6313828"/>
              <a:ext cx="360445" cy="369332"/>
              <a:chOff x="2430842" y="967603"/>
              <a:chExt cx="360445" cy="369332"/>
            </a:xfrm>
          </p:grpSpPr>
          <p:sp>
            <p:nvSpPr>
              <p:cNvPr id="39" name="Google Shape;350;p10">
                <a:extLst>
                  <a:ext uri="{FF2B5EF4-FFF2-40B4-BE49-F238E27FC236}">
                    <a16:creationId xmlns:a16="http://schemas.microsoft.com/office/drawing/2014/main" id="{BCF79909-6B30-5EA8-88F4-81475C39611F}"/>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351;p10">
                <a:extLst>
                  <a:ext uri="{FF2B5EF4-FFF2-40B4-BE49-F238E27FC236}">
                    <a16:creationId xmlns:a16="http://schemas.microsoft.com/office/drawing/2014/main" id="{69A76D9E-6172-2699-E67E-206C26CFA571}"/>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33" name="Google Shape;352;p10">
              <a:extLst>
                <a:ext uri="{FF2B5EF4-FFF2-40B4-BE49-F238E27FC236}">
                  <a16:creationId xmlns:a16="http://schemas.microsoft.com/office/drawing/2014/main" id="{4398AE67-5335-CDE5-2D8C-1AFBF6026D31}"/>
                </a:ext>
              </a:extLst>
            </p:cNvPr>
            <p:cNvGrpSpPr/>
            <p:nvPr/>
          </p:nvGrpSpPr>
          <p:grpSpPr>
            <a:xfrm>
              <a:off x="2575268" y="6330564"/>
              <a:ext cx="360445" cy="369332"/>
              <a:chOff x="2450952" y="987900"/>
              <a:chExt cx="360445" cy="369332"/>
            </a:xfrm>
          </p:grpSpPr>
          <p:sp>
            <p:nvSpPr>
              <p:cNvPr id="37" name="Google Shape;353;p10">
                <a:extLst>
                  <a:ext uri="{FF2B5EF4-FFF2-40B4-BE49-F238E27FC236}">
                    <a16:creationId xmlns:a16="http://schemas.microsoft.com/office/drawing/2014/main" id="{B9D056F5-B0D9-61A5-5E56-37988A6CF139}"/>
                  </a:ext>
                </a:extLst>
              </p:cNvPr>
              <p:cNvSpPr/>
              <p:nvPr/>
            </p:nvSpPr>
            <p:spPr>
              <a:xfrm>
                <a:off x="2450952" y="987900"/>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54;p10">
                <a:extLst>
                  <a:ext uri="{FF2B5EF4-FFF2-40B4-BE49-F238E27FC236}">
                    <a16:creationId xmlns:a16="http://schemas.microsoft.com/office/drawing/2014/main" id="{F6714F43-EE7D-1807-1766-589F743EDB2E}"/>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34" name="Google Shape;355;p10">
              <a:extLst>
                <a:ext uri="{FF2B5EF4-FFF2-40B4-BE49-F238E27FC236}">
                  <a16:creationId xmlns:a16="http://schemas.microsoft.com/office/drawing/2014/main" id="{120B59BA-31D6-5927-CE7D-7872BECE48D5}"/>
                </a:ext>
              </a:extLst>
            </p:cNvPr>
            <p:cNvGrpSpPr/>
            <p:nvPr/>
          </p:nvGrpSpPr>
          <p:grpSpPr>
            <a:xfrm>
              <a:off x="3014943" y="6305070"/>
              <a:ext cx="360445" cy="369332"/>
              <a:chOff x="2430842" y="967603"/>
              <a:chExt cx="360445" cy="369332"/>
            </a:xfrm>
          </p:grpSpPr>
          <p:sp>
            <p:nvSpPr>
              <p:cNvPr id="35" name="Google Shape;356;p10">
                <a:extLst>
                  <a:ext uri="{FF2B5EF4-FFF2-40B4-BE49-F238E27FC236}">
                    <a16:creationId xmlns:a16="http://schemas.microsoft.com/office/drawing/2014/main" id="{627514F8-E03C-22D0-DA0C-1C8284C1927E}"/>
                  </a:ext>
                </a:extLst>
              </p:cNvPr>
              <p:cNvSpPr/>
              <p:nvPr/>
            </p:nvSpPr>
            <p:spPr>
              <a:xfrm>
                <a:off x="2430842" y="975971"/>
                <a:ext cx="360445" cy="352596"/>
              </a:xfrm>
              <a:prstGeom prst="flowChartConnector">
                <a:avLst/>
              </a:prstGeom>
              <a:solidFill>
                <a:schemeClr val="accent4"/>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57;p10">
                <a:extLst>
                  <a:ext uri="{FF2B5EF4-FFF2-40B4-BE49-F238E27FC236}">
                    <a16:creationId xmlns:a16="http://schemas.microsoft.com/office/drawing/2014/main" id="{AA18567F-CB78-2805-40C8-F18A3C829BB5}"/>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 name="Slide Number Placeholder 1">
            <a:extLst>
              <a:ext uri="{FF2B5EF4-FFF2-40B4-BE49-F238E27FC236}">
                <a16:creationId xmlns:a16="http://schemas.microsoft.com/office/drawing/2014/main" id="{6C3BA143-95E7-0BA4-EC05-10979E715C4C}"/>
              </a:ext>
            </a:extLst>
          </p:cNvPr>
          <p:cNvSpPr>
            <a:spLocks noGrp="1"/>
          </p:cNvSpPr>
          <p:nvPr>
            <p:ph type="sldNum" sz="quarter" idx="12"/>
          </p:nvPr>
        </p:nvSpPr>
        <p:spPr/>
        <p:txBody>
          <a:bodyPr/>
          <a:lstStyle/>
          <a:p>
            <a:fld id="{54D5FAE9-ACED-44FF-B97E-F0BAA2A292A9}" type="slidenum">
              <a:rPr lang="en-GB" smtClean="0"/>
              <a:t>35</a:t>
            </a:fld>
            <a:endParaRPr lang="en-GB"/>
          </a:p>
        </p:txBody>
      </p:sp>
    </p:spTree>
    <p:extLst>
      <p:ext uri="{BB962C8B-B14F-4D97-AF65-F5344CB8AC3E}">
        <p14:creationId xmlns:p14="http://schemas.microsoft.com/office/powerpoint/2010/main" val="153113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erson holding a heart&#10;&#10;Description automatically generated with low confidence">
            <a:extLst>
              <a:ext uri="{FF2B5EF4-FFF2-40B4-BE49-F238E27FC236}">
                <a16:creationId xmlns:a16="http://schemas.microsoft.com/office/drawing/2014/main" id="{7CC44AF4-1AAF-9EDA-EEC7-0EBA916EF70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534" t="-328" r="25977" b="-1"/>
          <a:stretch/>
        </p:blipFill>
        <p:spPr>
          <a:xfrm flipH="1">
            <a:off x="4684294" y="827824"/>
            <a:ext cx="7507702" cy="6065412"/>
          </a:xfrm>
          <a:prstGeom prst="rect">
            <a:avLst/>
          </a:prstGeom>
        </p:spPr>
      </p:pic>
      <p:sp>
        <p:nvSpPr>
          <p:cNvPr id="28" name="Content Placeholder 2">
            <a:extLst>
              <a:ext uri="{FF2B5EF4-FFF2-40B4-BE49-F238E27FC236}">
                <a16:creationId xmlns:a16="http://schemas.microsoft.com/office/drawing/2014/main" id="{64F2DE0A-8A9F-E45C-B4BB-4418CAA93B94}"/>
              </a:ext>
            </a:extLst>
          </p:cNvPr>
          <p:cNvSpPr txBox="1">
            <a:spLocks/>
          </p:cNvSpPr>
          <p:nvPr/>
        </p:nvSpPr>
        <p:spPr>
          <a:xfrm>
            <a:off x="-2" y="863059"/>
            <a:ext cx="4828675" cy="5994942"/>
          </a:xfrm>
          <a:prstGeom prst="rect">
            <a:avLst/>
          </a:prstGeom>
          <a:solidFill>
            <a:srgbClr val="DCE7E6"/>
          </a:solidFill>
          <a:ln>
            <a:noFill/>
          </a:ln>
        </p:spPr>
        <p:txBody>
          <a:bodyPr vert="horz" lIns="91440" tIns="45720" rIns="91440" bIns="45720" rtlCol="0" anchor="ctr">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a:solidFill>
                <a:schemeClr val="bg1"/>
              </a:solidFill>
            </a:endParaRPr>
          </a:p>
          <a:p>
            <a:pPr marL="0" indent="0">
              <a:buFont typeface="Arial" panose="020B0604020202020204" pitchFamily="34" charset="0"/>
              <a:buNone/>
            </a:pPr>
            <a:endParaRPr lang="en-GB" sz="24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5B9DBB-070B-52A7-7754-7ED83980062A}"/>
              </a:ext>
            </a:extLst>
          </p:cNvPr>
          <p:cNvSpPr>
            <a:spLocks noGrp="1"/>
          </p:cNvSpPr>
          <p:nvPr>
            <p:ph idx="1"/>
          </p:nvPr>
        </p:nvSpPr>
        <p:spPr>
          <a:xfrm>
            <a:off x="95939" y="980435"/>
            <a:ext cx="11910531" cy="5698661"/>
          </a:xfrm>
        </p:spPr>
        <p:txBody>
          <a:bodyPr>
            <a:normAutofit fontScale="92500" lnSpcReduction="10000"/>
          </a:bodyPr>
          <a:lstStyle/>
          <a:p>
            <a:pPr marL="0" indent="0">
              <a:buNone/>
            </a:pPr>
            <a:r>
              <a:rPr lang="en-GB" sz="1600" b="1" dirty="0">
                <a:latin typeface="Arial" panose="020B0604020202020204" pitchFamily="34" charset="0"/>
                <a:cs typeface="Arial" panose="020B0604020202020204" pitchFamily="34" charset="0"/>
              </a:rPr>
              <a:t>Both Samaritans and Papyrus recommend that schools and colleges develop a suicide safety policy which is known by the whole community and which is focused on suicide prevention.</a:t>
            </a:r>
          </a:p>
          <a:p>
            <a:pPr marL="0" indent="0">
              <a:buNone/>
            </a:pPr>
            <a:r>
              <a:rPr lang="en-GB" sz="1400" dirty="0">
                <a:latin typeface="Arial" panose="020B0604020202020204" pitchFamily="34" charset="0"/>
                <a:cs typeface="Arial" panose="020B0604020202020204" pitchFamily="34" charset="0"/>
              </a:rPr>
              <a:t>We have created a template</a:t>
            </a:r>
            <a:r>
              <a:rPr lang="en-GB" sz="1400" b="1"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hlinkClick r:id="rId3"/>
              </a:rPr>
              <a:t>here</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to help you develop your own suicide safety policy (to be included within Safeguarding policy).   At a minimum, your policy should include the following elements:</a:t>
            </a:r>
          </a:p>
          <a:p>
            <a:r>
              <a:rPr lang="en-GB" sz="1400" dirty="0">
                <a:latin typeface="Arial" panose="020B0604020202020204" pitchFamily="34" charset="0"/>
                <a:cs typeface="Arial" panose="020B0604020202020204" pitchFamily="34" charset="0"/>
              </a:rPr>
              <a:t>Ensure all staff are self-harm and </a:t>
            </a:r>
            <a:r>
              <a:rPr lang="en-GB" sz="1400">
                <a:latin typeface="Arial" panose="020B0604020202020204" pitchFamily="34" charset="0"/>
                <a:cs typeface="Arial" panose="020B0604020202020204" pitchFamily="34" charset="0"/>
              </a:rPr>
              <a:t>suicide aware.</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Commitment to deliver lessons on mental ill health and provide clear pathway(s) for pupils to raise concerns to staff.</a:t>
            </a:r>
          </a:p>
          <a:p>
            <a:r>
              <a:rPr lang="en-GB" sz="1400" dirty="0">
                <a:latin typeface="Arial" panose="020B0604020202020204" pitchFamily="34" charset="0"/>
                <a:cs typeface="Arial" panose="020B0604020202020204" pitchFamily="34" charset="0"/>
              </a:rPr>
              <a:t>Enhance physical safety of the environment, including the removal of potential ligature points, restricting access to places which facilitate jumping, and securing storing harmful substances.</a:t>
            </a:r>
          </a:p>
          <a:p>
            <a:r>
              <a:rPr lang="en-GB" sz="1400" dirty="0">
                <a:latin typeface="Arial" panose="020B0604020202020204" pitchFamily="34" charset="0"/>
                <a:cs typeface="Arial" panose="020B0604020202020204" pitchFamily="34" charset="0"/>
              </a:rPr>
              <a:t>A named postvention response team who are familiar with the Hampshire Suicide Prevention &amp; Postvention Protocol and have a clear understanding of their roles and responsibilities in the event of a suspected suicide or suicide attempt.</a:t>
            </a:r>
          </a:p>
          <a:p>
            <a:r>
              <a:rPr lang="en-GB" sz="1400" dirty="0">
                <a:latin typeface="Arial" panose="020B0604020202020204" pitchFamily="34" charset="0"/>
                <a:cs typeface="Arial" panose="020B0604020202020204" pitchFamily="34" charset="0"/>
              </a:rPr>
              <a:t>Have a named staff member responsible for the design, implementation, and maintenance of this policy.</a:t>
            </a:r>
          </a:p>
          <a:p>
            <a:pPr marL="0" indent="0">
              <a:buNone/>
            </a:pPr>
            <a:r>
              <a:rPr lang="en-GB" sz="1400" dirty="0">
                <a:latin typeface="Arial" panose="020B0604020202020204" pitchFamily="34" charset="0"/>
                <a:cs typeface="Arial" panose="020B0604020202020204" pitchFamily="34" charset="0"/>
              </a:rPr>
              <a:t>An example policy from a school in Hampshire can be shared upon request to </a:t>
            </a:r>
            <a:r>
              <a:rPr lang="en-GB" sz="1400" dirty="0">
                <a:latin typeface="Arial" panose="020B0604020202020204" pitchFamily="34" charset="0"/>
                <a:cs typeface="Arial" panose="020B0604020202020204" pitchFamily="34" charset="0"/>
                <a:hlinkClick r:id="rId4"/>
              </a:rPr>
              <a:t>publichealthhampshire@hants.gov.uk</a:t>
            </a:r>
            <a:endParaRPr lang="en-GB" sz="1400" dirty="0">
              <a:latin typeface="Arial" panose="020B0604020202020204" pitchFamily="34" charset="0"/>
              <a:cs typeface="Arial" panose="020B0604020202020204" pitchFamily="34" charset="0"/>
            </a:endParaRPr>
          </a:p>
          <a:p>
            <a:pPr marL="0" indent="0">
              <a:buNone/>
            </a:pPr>
            <a:endParaRPr lang="en-GB" sz="1400" b="1"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Reducing the risk of suicide will also already well-supported by many policies your settings may have. These include the following:</a:t>
            </a:r>
          </a:p>
          <a:p>
            <a:r>
              <a:rPr lang="en-GB" sz="1400" dirty="0">
                <a:latin typeface="Arial" panose="020B0604020202020204" pitchFamily="34" charset="0"/>
                <a:cs typeface="Arial" panose="020B0604020202020204" pitchFamily="34" charset="0"/>
              </a:rPr>
              <a:t>Child protection/safeguarding</a:t>
            </a:r>
          </a:p>
          <a:p>
            <a:r>
              <a:rPr lang="en-GB" sz="1400" dirty="0">
                <a:latin typeface="Arial" panose="020B0604020202020204" pitchFamily="34" charset="0"/>
                <a:cs typeface="Arial" panose="020B0604020202020204" pitchFamily="34" charset="0"/>
              </a:rPr>
              <a:t>Anti-bullying</a:t>
            </a:r>
          </a:p>
          <a:p>
            <a:r>
              <a:rPr lang="en-GB" sz="1400" dirty="0">
                <a:latin typeface="Arial" panose="020B0604020202020204" pitchFamily="34" charset="0"/>
                <a:cs typeface="Arial" panose="020B0604020202020204" pitchFamily="34" charset="0"/>
              </a:rPr>
              <a:t>Behaviour and Relationships</a:t>
            </a:r>
          </a:p>
          <a:p>
            <a:r>
              <a:rPr lang="en-GB" sz="1400" dirty="0">
                <a:latin typeface="Arial" panose="020B0604020202020204" pitchFamily="34" charset="0"/>
                <a:cs typeface="Arial" panose="020B0604020202020204" pitchFamily="34" charset="0"/>
              </a:rPr>
              <a:t>Staff Training</a:t>
            </a:r>
          </a:p>
          <a:p>
            <a:r>
              <a:rPr lang="en-GB" sz="1400" dirty="0">
                <a:latin typeface="Arial" panose="020B0604020202020204" pitchFamily="34" charset="0"/>
                <a:cs typeface="Arial" panose="020B0604020202020204" pitchFamily="34" charset="0"/>
              </a:rPr>
              <a:t>Staff/CYP Emotional Wellbeing</a:t>
            </a:r>
          </a:p>
          <a:p>
            <a:r>
              <a:rPr lang="en-GB" sz="1400" dirty="0">
                <a:latin typeface="Arial" panose="020B0604020202020204" pitchFamily="34" charset="0"/>
                <a:cs typeface="Arial" panose="020B0604020202020204" pitchFamily="34" charset="0"/>
              </a:rPr>
              <a:t>Bereavement Policy</a:t>
            </a: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b="1" dirty="0">
              <a:solidFill>
                <a:schemeClr val="accent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150F499-2E5C-7CC7-FC5A-1A1B0C3D6DE7}"/>
              </a:ext>
            </a:extLst>
          </p:cNvPr>
          <p:cNvSpPr txBox="1"/>
          <p:nvPr/>
        </p:nvSpPr>
        <p:spPr>
          <a:xfrm>
            <a:off x="0" y="-29493"/>
            <a:ext cx="12192000" cy="892552"/>
          </a:xfrm>
          <a:prstGeom prst="rect">
            <a:avLst/>
          </a:prstGeom>
          <a:solidFill>
            <a:srgbClr val="002060"/>
          </a:solidFill>
          <a:ln>
            <a:solidFill>
              <a:srgbClr val="002060"/>
            </a:solidFill>
          </a:ln>
        </p:spPr>
        <p:txBody>
          <a:bodyPr wrap="square" rtlCol="0">
            <a:spAutoFit/>
          </a:bodyPr>
          <a:lstStyle/>
          <a:p>
            <a:r>
              <a:rPr lang="en-GB" sz="3200" b="1" u="sng" dirty="0">
                <a:solidFill>
                  <a:schemeClr val="bg1"/>
                </a:solidFill>
              </a:rPr>
              <a:t>Preparation, Planning &amp; Prevention</a:t>
            </a:r>
          </a:p>
          <a:p>
            <a:r>
              <a:rPr lang="en-GB" sz="2000" b="1">
                <a:solidFill>
                  <a:schemeClr val="bg1"/>
                </a:solidFill>
              </a:rPr>
              <a:t>Education Setting Suicide </a:t>
            </a:r>
            <a:r>
              <a:rPr lang="en-GB" sz="2000" b="1" dirty="0">
                <a:solidFill>
                  <a:schemeClr val="bg1"/>
                </a:solidFill>
              </a:rPr>
              <a:t>Prevention and Postvention Policy Guide</a:t>
            </a:r>
          </a:p>
        </p:txBody>
      </p:sp>
      <p:grpSp>
        <p:nvGrpSpPr>
          <p:cNvPr id="2" name="Google Shape;336;p10">
            <a:extLst>
              <a:ext uri="{FF2B5EF4-FFF2-40B4-BE49-F238E27FC236}">
                <a16:creationId xmlns:a16="http://schemas.microsoft.com/office/drawing/2014/main" id="{769ACE55-C128-4140-184B-7167C36B6744}"/>
              </a:ext>
            </a:extLst>
          </p:cNvPr>
          <p:cNvGrpSpPr/>
          <p:nvPr/>
        </p:nvGrpSpPr>
        <p:grpSpPr>
          <a:xfrm>
            <a:off x="8809079" y="55822"/>
            <a:ext cx="3253429" cy="401393"/>
            <a:chOff x="121959" y="6298503"/>
            <a:chExt cx="3253429" cy="401393"/>
          </a:xfrm>
        </p:grpSpPr>
        <p:grpSp>
          <p:nvGrpSpPr>
            <p:cNvPr id="4" name="Google Shape;337;p10">
              <a:extLst>
                <a:ext uri="{FF2B5EF4-FFF2-40B4-BE49-F238E27FC236}">
                  <a16:creationId xmlns:a16="http://schemas.microsoft.com/office/drawing/2014/main" id="{B830B302-9414-7F79-12D1-F5DCAAD659F4}"/>
                </a:ext>
              </a:extLst>
            </p:cNvPr>
            <p:cNvGrpSpPr/>
            <p:nvPr/>
          </p:nvGrpSpPr>
          <p:grpSpPr>
            <a:xfrm>
              <a:off x="121959" y="6298503"/>
              <a:ext cx="360445" cy="369332"/>
              <a:chOff x="2430842" y="967603"/>
              <a:chExt cx="360445" cy="369332"/>
            </a:xfrm>
          </p:grpSpPr>
          <p:sp>
            <p:nvSpPr>
              <p:cNvPr id="24" name="Google Shape;338;p10">
                <a:extLst>
                  <a:ext uri="{FF2B5EF4-FFF2-40B4-BE49-F238E27FC236}">
                    <a16:creationId xmlns:a16="http://schemas.microsoft.com/office/drawing/2014/main" id="{43A10BD6-9E97-B694-8E68-451D08ABB8D7}"/>
                  </a:ext>
                </a:extLst>
              </p:cNvPr>
              <p:cNvSpPr/>
              <p:nvPr/>
            </p:nvSpPr>
            <p:spPr>
              <a:xfrm>
                <a:off x="2430842" y="975971"/>
                <a:ext cx="360445" cy="352596"/>
              </a:xfrm>
              <a:prstGeom prst="flowChartConnector">
                <a:avLst/>
              </a:prstGeom>
              <a:solidFill>
                <a:schemeClr val="accen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339;p10">
                <a:extLst>
                  <a:ext uri="{FF2B5EF4-FFF2-40B4-BE49-F238E27FC236}">
                    <a16:creationId xmlns:a16="http://schemas.microsoft.com/office/drawing/2014/main" id="{92384CB6-52F0-0FD9-6CE4-BF5B68957791}"/>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5" name="Google Shape;340;p10">
              <a:extLst>
                <a:ext uri="{FF2B5EF4-FFF2-40B4-BE49-F238E27FC236}">
                  <a16:creationId xmlns:a16="http://schemas.microsoft.com/office/drawing/2014/main" id="{7A6AE157-3ED8-A029-FC92-39B25B42B1D6}"/>
                </a:ext>
              </a:extLst>
            </p:cNvPr>
            <p:cNvGrpSpPr/>
            <p:nvPr/>
          </p:nvGrpSpPr>
          <p:grpSpPr>
            <a:xfrm>
              <a:off x="590670" y="6305070"/>
              <a:ext cx="360445" cy="369332"/>
              <a:chOff x="2430842" y="967603"/>
              <a:chExt cx="360445" cy="369332"/>
            </a:xfrm>
          </p:grpSpPr>
          <p:sp>
            <p:nvSpPr>
              <p:cNvPr id="22" name="Google Shape;341;p10">
                <a:extLst>
                  <a:ext uri="{FF2B5EF4-FFF2-40B4-BE49-F238E27FC236}">
                    <a16:creationId xmlns:a16="http://schemas.microsoft.com/office/drawing/2014/main" id="{DA9326B7-95BB-3232-BFE9-76B8DE66B0D2}"/>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342;p10">
                <a:extLst>
                  <a:ext uri="{FF2B5EF4-FFF2-40B4-BE49-F238E27FC236}">
                    <a16:creationId xmlns:a16="http://schemas.microsoft.com/office/drawing/2014/main" id="{055CE8D1-A00E-DCBE-F655-FF5C5C40E41A}"/>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7" name="Google Shape;343;p10">
              <a:extLst>
                <a:ext uri="{FF2B5EF4-FFF2-40B4-BE49-F238E27FC236}">
                  <a16:creationId xmlns:a16="http://schemas.microsoft.com/office/drawing/2014/main" id="{A2137879-9D9C-DC5B-C92F-1FD0D4D9B2BA}"/>
                </a:ext>
              </a:extLst>
            </p:cNvPr>
            <p:cNvGrpSpPr/>
            <p:nvPr/>
          </p:nvGrpSpPr>
          <p:grpSpPr>
            <a:xfrm>
              <a:off x="1098941" y="6305070"/>
              <a:ext cx="360445" cy="369332"/>
              <a:chOff x="2430842" y="967603"/>
              <a:chExt cx="360445" cy="369332"/>
            </a:xfrm>
          </p:grpSpPr>
          <p:sp>
            <p:nvSpPr>
              <p:cNvPr id="20" name="Google Shape;344;p10">
                <a:extLst>
                  <a:ext uri="{FF2B5EF4-FFF2-40B4-BE49-F238E27FC236}">
                    <a16:creationId xmlns:a16="http://schemas.microsoft.com/office/drawing/2014/main" id="{87F4E8AA-7068-8300-03A9-94BDCD40C66E}"/>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345;p10">
                <a:extLst>
                  <a:ext uri="{FF2B5EF4-FFF2-40B4-BE49-F238E27FC236}">
                    <a16:creationId xmlns:a16="http://schemas.microsoft.com/office/drawing/2014/main" id="{8B54E3CB-237B-7D45-E12A-EB002CEB819A}"/>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8" name="Google Shape;346;p10">
              <a:extLst>
                <a:ext uri="{FF2B5EF4-FFF2-40B4-BE49-F238E27FC236}">
                  <a16:creationId xmlns:a16="http://schemas.microsoft.com/office/drawing/2014/main" id="{EC6CFCAB-58EA-004F-D699-8D81901D6D3C}"/>
                </a:ext>
              </a:extLst>
            </p:cNvPr>
            <p:cNvGrpSpPr/>
            <p:nvPr/>
          </p:nvGrpSpPr>
          <p:grpSpPr>
            <a:xfrm>
              <a:off x="1586056" y="6298503"/>
              <a:ext cx="360445" cy="369332"/>
              <a:chOff x="2430842" y="967603"/>
              <a:chExt cx="360445" cy="369332"/>
            </a:xfrm>
          </p:grpSpPr>
          <p:sp>
            <p:nvSpPr>
              <p:cNvPr id="18" name="Google Shape;347;p10">
                <a:extLst>
                  <a:ext uri="{FF2B5EF4-FFF2-40B4-BE49-F238E27FC236}">
                    <a16:creationId xmlns:a16="http://schemas.microsoft.com/office/drawing/2014/main" id="{7261127D-56FF-4F64-5106-D087CEEF1E3A}"/>
                  </a:ext>
                </a:extLst>
              </p:cNvPr>
              <p:cNvSpPr/>
              <p:nvPr/>
            </p:nvSpPr>
            <p:spPr>
              <a:xfrm>
                <a:off x="2430842" y="975971"/>
                <a:ext cx="360445" cy="352596"/>
              </a:xfrm>
              <a:prstGeom prst="flowChartConnector">
                <a:avLst/>
              </a:prstGeom>
              <a:solidFill>
                <a:schemeClr val="bg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348;p10">
                <a:extLst>
                  <a:ext uri="{FF2B5EF4-FFF2-40B4-BE49-F238E27FC236}">
                    <a16:creationId xmlns:a16="http://schemas.microsoft.com/office/drawing/2014/main" id="{F8C50B44-0A05-CE1E-0CFB-E5AC593E15EC}"/>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9" name="Google Shape;349;p10">
              <a:extLst>
                <a:ext uri="{FF2B5EF4-FFF2-40B4-BE49-F238E27FC236}">
                  <a16:creationId xmlns:a16="http://schemas.microsoft.com/office/drawing/2014/main" id="{B96CF593-F64C-83B7-4DD2-A399E1BCBB11}"/>
                </a:ext>
              </a:extLst>
            </p:cNvPr>
            <p:cNvGrpSpPr/>
            <p:nvPr/>
          </p:nvGrpSpPr>
          <p:grpSpPr>
            <a:xfrm>
              <a:off x="2075923" y="6313828"/>
              <a:ext cx="360445" cy="369332"/>
              <a:chOff x="2430842" y="967603"/>
              <a:chExt cx="360445" cy="369332"/>
            </a:xfrm>
          </p:grpSpPr>
          <p:sp>
            <p:nvSpPr>
              <p:cNvPr id="16" name="Google Shape;350;p10">
                <a:extLst>
                  <a:ext uri="{FF2B5EF4-FFF2-40B4-BE49-F238E27FC236}">
                    <a16:creationId xmlns:a16="http://schemas.microsoft.com/office/drawing/2014/main" id="{9956FFAB-CF38-CF3E-B244-6AA0F811E00A}"/>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351;p10">
                <a:extLst>
                  <a:ext uri="{FF2B5EF4-FFF2-40B4-BE49-F238E27FC236}">
                    <a16:creationId xmlns:a16="http://schemas.microsoft.com/office/drawing/2014/main" id="{60C934F5-E5B0-0D26-C37A-B2D022FD81D3}"/>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10" name="Google Shape;352;p10">
              <a:extLst>
                <a:ext uri="{FF2B5EF4-FFF2-40B4-BE49-F238E27FC236}">
                  <a16:creationId xmlns:a16="http://schemas.microsoft.com/office/drawing/2014/main" id="{47E3A931-B065-BE28-CAA8-AA399B09D49B}"/>
                </a:ext>
              </a:extLst>
            </p:cNvPr>
            <p:cNvGrpSpPr/>
            <p:nvPr/>
          </p:nvGrpSpPr>
          <p:grpSpPr>
            <a:xfrm>
              <a:off x="2575268" y="6330564"/>
              <a:ext cx="360445" cy="369332"/>
              <a:chOff x="2450952" y="987900"/>
              <a:chExt cx="360445" cy="369332"/>
            </a:xfrm>
          </p:grpSpPr>
          <p:sp>
            <p:nvSpPr>
              <p:cNvPr id="14" name="Google Shape;353;p10">
                <a:extLst>
                  <a:ext uri="{FF2B5EF4-FFF2-40B4-BE49-F238E27FC236}">
                    <a16:creationId xmlns:a16="http://schemas.microsoft.com/office/drawing/2014/main" id="{E6578DC1-E5CB-6DDF-9743-6437B49C97F8}"/>
                  </a:ext>
                </a:extLst>
              </p:cNvPr>
              <p:cNvSpPr/>
              <p:nvPr/>
            </p:nvSpPr>
            <p:spPr>
              <a:xfrm>
                <a:off x="2450952" y="987900"/>
                <a:ext cx="360445" cy="352596"/>
              </a:xfrm>
              <a:prstGeom prst="flowChartConnector">
                <a:avLst/>
              </a:prstGeom>
              <a:solidFill>
                <a:schemeClr val="bg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54;p10">
                <a:extLst>
                  <a:ext uri="{FF2B5EF4-FFF2-40B4-BE49-F238E27FC236}">
                    <a16:creationId xmlns:a16="http://schemas.microsoft.com/office/drawing/2014/main" id="{C4AC7F05-B207-FFBE-BB51-212A4294416B}"/>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1" name="Google Shape;355;p10">
              <a:extLst>
                <a:ext uri="{FF2B5EF4-FFF2-40B4-BE49-F238E27FC236}">
                  <a16:creationId xmlns:a16="http://schemas.microsoft.com/office/drawing/2014/main" id="{CB352674-EEFC-78DC-3BEB-D7C56F257B46}"/>
                </a:ext>
              </a:extLst>
            </p:cNvPr>
            <p:cNvGrpSpPr/>
            <p:nvPr/>
          </p:nvGrpSpPr>
          <p:grpSpPr>
            <a:xfrm>
              <a:off x="3014943" y="6305070"/>
              <a:ext cx="360445" cy="369332"/>
              <a:chOff x="2430842" y="967603"/>
              <a:chExt cx="360445" cy="369332"/>
            </a:xfrm>
          </p:grpSpPr>
          <p:sp>
            <p:nvSpPr>
              <p:cNvPr id="12" name="Google Shape;356;p10">
                <a:extLst>
                  <a:ext uri="{FF2B5EF4-FFF2-40B4-BE49-F238E27FC236}">
                    <a16:creationId xmlns:a16="http://schemas.microsoft.com/office/drawing/2014/main" id="{3B66DD1F-962C-60D7-0359-9A37524004C4}"/>
                  </a:ext>
                </a:extLst>
              </p:cNvPr>
              <p:cNvSpPr/>
              <p:nvPr/>
            </p:nvSpPr>
            <p:spPr>
              <a:xfrm>
                <a:off x="2430842" y="975971"/>
                <a:ext cx="360445" cy="352596"/>
              </a:xfrm>
              <a:prstGeom prst="flowChartConnector">
                <a:avLst/>
              </a:prstGeom>
              <a:solidFill>
                <a:schemeClr val="bg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57;p10">
                <a:extLst>
                  <a:ext uri="{FF2B5EF4-FFF2-40B4-BE49-F238E27FC236}">
                    <a16:creationId xmlns:a16="http://schemas.microsoft.com/office/drawing/2014/main" id="{BFB1C4E2-4EAE-01EE-15C6-299A32D9E691}"/>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6" name="Slide Number Placeholder 25">
            <a:extLst>
              <a:ext uri="{FF2B5EF4-FFF2-40B4-BE49-F238E27FC236}">
                <a16:creationId xmlns:a16="http://schemas.microsoft.com/office/drawing/2014/main" id="{1E3F487E-D07B-DFF7-E6EB-3B73CC117E9F}"/>
              </a:ext>
            </a:extLst>
          </p:cNvPr>
          <p:cNvSpPr>
            <a:spLocks noGrp="1"/>
          </p:cNvSpPr>
          <p:nvPr>
            <p:ph type="sldNum" sz="quarter" idx="12"/>
          </p:nvPr>
        </p:nvSpPr>
        <p:spPr/>
        <p:txBody>
          <a:bodyPr/>
          <a:lstStyle/>
          <a:p>
            <a:fld id="{54D5FAE9-ACED-44FF-B97E-F0BAA2A292A9}" type="slidenum">
              <a:rPr lang="en-GB" smtClean="0"/>
              <a:t>36</a:t>
            </a:fld>
            <a:endParaRPr lang="en-GB"/>
          </a:p>
        </p:txBody>
      </p:sp>
    </p:spTree>
    <p:extLst>
      <p:ext uri="{BB962C8B-B14F-4D97-AF65-F5344CB8AC3E}">
        <p14:creationId xmlns:p14="http://schemas.microsoft.com/office/powerpoint/2010/main" val="261737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ADCD9"/>
        </a:solidFill>
        <a:effectLst/>
      </p:bgPr>
    </p:bg>
    <p:spTree>
      <p:nvGrpSpPr>
        <p:cNvPr id="1" name=""/>
        <p:cNvGrpSpPr/>
        <p:nvPr/>
      </p:nvGrpSpPr>
      <p:grpSpPr>
        <a:xfrm>
          <a:off x="0" y="0"/>
          <a:ext cx="0" cy="0"/>
          <a:chOff x="0" y="0"/>
          <a:chExt cx="0" cy="0"/>
        </a:xfrm>
      </p:grpSpPr>
      <p:pic>
        <p:nvPicPr>
          <p:cNvPr id="9" name="Picture 8" descr="A white outline of a hand&#10;&#10;Description automatically generated with low confidence">
            <a:extLst>
              <a:ext uri="{FF2B5EF4-FFF2-40B4-BE49-F238E27FC236}">
                <a16:creationId xmlns:a16="http://schemas.microsoft.com/office/drawing/2014/main" id="{5305F93B-06B8-E50C-18E7-F3C040E1D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757" y="2475405"/>
            <a:ext cx="2074486" cy="1907190"/>
          </a:xfrm>
          <a:prstGeom prst="ellipse">
            <a:avLst/>
          </a:prstGeom>
          <a:solidFill>
            <a:srgbClr val="F2B803"/>
          </a:solidFill>
          <a:ln w="57150">
            <a:solidFill>
              <a:schemeClr val="bg1"/>
            </a:solidFill>
          </a:ln>
        </p:spPr>
      </p:pic>
      <p:sp>
        <p:nvSpPr>
          <p:cNvPr id="5" name="TextBox 4">
            <a:extLst>
              <a:ext uri="{FF2B5EF4-FFF2-40B4-BE49-F238E27FC236}">
                <a16:creationId xmlns:a16="http://schemas.microsoft.com/office/drawing/2014/main" id="{16DCAFF0-FB3D-2E8A-07F4-B367F64D0885}"/>
              </a:ext>
            </a:extLst>
          </p:cNvPr>
          <p:cNvSpPr txBox="1"/>
          <p:nvPr/>
        </p:nvSpPr>
        <p:spPr>
          <a:xfrm>
            <a:off x="3049003" y="4507649"/>
            <a:ext cx="6093994" cy="923330"/>
          </a:xfrm>
          <a:prstGeom prst="rect">
            <a:avLst/>
          </a:prstGeom>
          <a:noFill/>
        </p:spPr>
        <p:txBody>
          <a:bodyPr wrap="square">
            <a:spAutoFit/>
          </a:bodyPr>
          <a:lstStyle/>
          <a:p>
            <a:pPr algn="ctr"/>
            <a:r>
              <a:rPr lang="en-GB" sz="1800" kern="1200">
                <a:solidFill>
                  <a:schemeClr val="dk1"/>
                </a:solidFill>
                <a:effectLst/>
                <a:latin typeface="Arial" panose="020B0604020202020204" pitchFamily="34" charset="0"/>
                <a:cs typeface="Arial" panose="020B0604020202020204" pitchFamily="34" charset="0"/>
              </a:rPr>
              <a:t>For comments/feedback or questions about this document, please get in touch with Hampshire Public Health, </a:t>
            </a:r>
            <a:r>
              <a:rPr lang="en-GB" sz="1800" kern="1200">
                <a:solidFill>
                  <a:schemeClr val="dk1"/>
                </a:solidFill>
                <a:effectLst/>
                <a:latin typeface="Arial" panose="020B0604020202020204" pitchFamily="34" charset="0"/>
                <a:cs typeface="Arial" panose="020B0604020202020204" pitchFamily="34" charset="0"/>
                <a:hlinkClick r:id="rId3"/>
              </a:rPr>
              <a:t>public.health@hants.gov.uk</a:t>
            </a:r>
            <a:r>
              <a:rPr lang="en-GB" sz="1800" kern="1200">
                <a:solidFill>
                  <a:schemeClr val="dk1"/>
                </a:solidFill>
                <a:effectLst/>
                <a:latin typeface="Arial" panose="020B0604020202020204" pitchFamily="34" charset="0"/>
                <a:cs typeface="Arial" panose="020B0604020202020204" pitchFamily="34" charset="0"/>
              </a:rPr>
              <a:t> </a:t>
            </a:r>
            <a:endParaRPr lang="en-GB" sz="1800" kern="1200">
              <a:solidFill>
                <a:schemeClr val="dk1"/>
              </a:solidFill>
              <a:effectLst/>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30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F0BC89-242F-EF6A-99E5-9A4B996404E0}"/>
              </a:ext>
            </a:extLst>
          </p:cNvPr>
          <p:cNvSpPr>
            <a:spLocks noGrp="1"/>
          </p:cNvSpPr>
          <p:nvPr>
            <p:ph type="sldNum" sz="quarter" idx="12"/>
          </p:nvPr>
        </p:nvSpPr>
        <p:spPr/>
        <p:txBody>
          <a:bodyPr/>
          <a:lstStyle/>
          <a:p>
            <a:fld id="{54D5FAE9-ACED-44FF-B97E-F0BAA2A292A9}" type="slidenum">
              <a:rPr lang="en-GB" smtClean="0"/>
              <a:t>4</a:t>
            </a:fld>
            <a:endParaRPr lang="en-GB"/>
          </a:p>
        </p:txBody>
      </p:sp>
      <p:sp>
        <p:nvSpPr>
          <p:cNvPr id="5" name="Title 1">
            <a:extLst>
              <a:ext uri="{FF2B5EF4-FFF2-40B4-BE49-F238E27FC236}">
                <a16:creationId xmlns:a16="http://schemas.microsoft.com/office/drawing/2014/main" id="{BD83005E-4948-A7F2-C2BA-8A8BD60CD1EB}"/>
              </a:ext>
            </a:extLst>
          </p:cNvPr>
          <p:cNvSpPr txBox="1">
            <a:spLocks/>
          </p:cNvSpPr>
          <p:nvPr/>
        </p:nvSpPr>
        <p:spPr>
          <a:xfrm>
            <a:off x="0" y="-8829"/>
            <a:ext cx="12192000" cy="670566"/>
          </a:xfrm>
          <a:prstGeom prst="rect">
            <a:avLst/>
          </a:prstGeom>
          <a:solidFill>
            <a:srgbClr val="002060"/>
          </a:solidFill>
          <a:ln>
            <a:solidFill>
              <a:srgbClr val="002060"/>
            </a:solidFill>
          </a:ln>
        </p:spPr>
        <p:txBody>
          <a:bodyPr vert="horz" lIns="91440" tIns="45720" rIns="91440" bIns="45720" rtlCol="0" anchor="ctr">
            <a:normAutofit fontScale="97500" lnSpcReduction="100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u="sng">
              <a:solidFill>
                <a:schemeClr val="bg1"/>
              </a:solidFill>
              <a:latin typeface="+mn-lt"/>
              <a:cs typeface="Arial" panose="020B0604020202020204" pitchFamily="34" charset="0"/>
            </a:endParaRPr>
          </a:p>
        </p:txBody>
      </p:sp>
      <p:sp>
        <p:nvSpPr>
          <p:cNvPr id="6" name="TextBox 5">
            <a:extLst>
              <a:ext uri="{FF2B5EF4-FFF2-40B4-BE49-F238E27FC236}">
                <a16:creationId xmlns:a16="http://schemas.microsoft.com/office/drawing/2014/main" id="{722EAB89-19EC-D1CD-BE4B-08EE76770BF0}"/>
              </a:ext>
            </a:extLst>
          </p:cNvPr>
          <p:cNvSpPr txBox="1"/>
          <p:nvPr/>
        </p:nvSpPr>
        <p:spPr>
          <a:xfrm>
            <a:off x="8022" y="-107704"/>
            <a:ext cx="8472379" cy="769441"/>
          </a:xfrm>
          <a:prstGeom prst="rect">
            <a:avLst/>
          </a:prstGeom>
          <a:noFill/>
        </p:spPr>
        <p:txBody>
          <a:bodyPr wrap="square">
            <a:spAutoFit/>
          </a:bodyPr>
          <a:lstStyle/>
          <a:p>
            <a:r>
              <a:rPr lang="en-GB" sz="4400" b="1" u="sng">
                <a:solidFill>
                  <a:schemeClr val="bg1"/>
                </a:solidFill>
                <a:latin typeface="+mn-lt"/>
                <a:cs typeface="Arial" panose="020B0604020202020204" pitchFamily="34" charset="0"/>
              </a:rPr>
              <a:t>Glossary</a:t>
            </a:r>
          </a:p>
        </p:txBody>
      </p:sp>
      <p:graphicFrame>
        <p:nvGraphicFramePr>
          <p:cNvPr id="7" name="Table 7">
            <a:extLst>
              <a:ext uri="{FF2B5EF4-FFF2-40B4-BE49-F238E27FC236}">
                <a16:creationId xmlns:a16="http://schemas.microsoft.com/office/drawing/2014/main" id="{47DE8BF0-F19F-FDD1-C3A7-7D6D7C0DB5B9}"/>
              </a:ext>
            </a:extLst>
          </p:cNvPr>
          <p:cNvGraphicFramePr>
            <a:graphicFrameLocks noGrp="1"/>
          </p:cNvGraphicFramePr>
          <p:nvPr>
            <p:extLst>
              <p:ext uri="{D42A27DB-BD31-4B8C-83A1-F6EECF244321}">
                <p14:modId xmlns:p14="http://schemas.microsoft.com/office/powerpoint/2010/main" val="1243128414"/>
              </p:ext>
            </p:extLst>
          </p:nvPr>
        </p:nvGraphicFramePr>
        <p:xfrm>
          <a:off x="69110" y="760612"/>
          <a:ext cx="12053779" cy="5736175"/>
        </p:xfrm>
        <a:graphic>
          <a:graphicData uri="http://schemas.openxmlformats.org/drawingml/2006/table">
            <a:tbl>
              <a:tblPr firstRow="1" bandRow="1">
                <a:tableStyleId>{5C22544A-7EE6-4342-B048-85BDC9FD1C3A}</a:tableStyleId>
              </a:tblPr>
              <a:tblGrid>
                <a:gridCol w="1629639">
                  <a:extLst>
                    <a:ext uri="{9D8B030D-6E8A-4147-A177-3AD203B41FA5}">
                      <a16:colId xmlns:a16="http://schemas.microsoft.com/office/drawing/2014/main" val="1868033044"/>
                    </a:ext>
                  </a:extLst>
                </a:gridCol>
                <a:gridCol w="10424140">
                  <a:extLst>
                    <a:ext uri="{9D8B030D-6E8A-4147-A177-3AD203B41FA5}">
                      <a16:colId xmlns:a16="http://schemas.microsoft.com/office/drawing/2014/main" val="773806198"/>
                    </a:ext>
                  </a:extLst>
                </a:gridCol>
              </a:tblGrid>
              <a:tr h="359449">
                <a:tc>
                  <a:txBody>
                    <a:bodyPr/>
                    <a:lstStyle/>
                    <a:p>
                      <a:r>
                        <a:rPr lang="en-GB" sz="1600" b="1">
                          <a:solidFill>
                            <a:schemeClr val="tx1"/>
                          </a:solidFill>
                          <a:latin typeface="Arial"/>
                          <a:cs typeface="Arial"/>
                        </a:rPr>
                        <a:t>Term</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7E6"/>
                    </a:solidFill>
                  </a:tcPr>
                </a:tc>
                <a:tc>
                  <a:txBody>
                    <a:bodyPr/>
                    <a:lstStyle/>
                    <a:p>
                      <a:r>
                        <a:rPr lang="en-GB" sz="1600" b="1">
                          <a:solidFill>
                            <a:schemeClr val="tx1"/>
                          </a:solidFill>
                          <a:latin typeface="Arial"/>
                          <a:cs typeface="Arial"/>
                        </a:rPr>
                        <a:t>Definition</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7E6"/>
                    </a:solidFill>
                  </a:tcPr>
                </a:tc>
                <a:extLst>
                  <a:ext uri="{0D108BD9-81ED-4DB2-BD59-A6C34878D82A}">
                    <a16:rowId xmlns:a16="http://schemas.microsoft.com/office/drawing/2014/main" val="1940608193"/>
                  </a:ext>
                </a:extLst>
              </a:tr>
              <a:tr h="595388">
                <a:tc>
                  <a:txBody>
                    <a:bodyPr/>
                    <a:lstStyle/>
                    <a:p>
                      <a:r>
                        <a:rPr lang="en-GB" sz="1600" b="1">
                          <a:solidFill>
                            <a:schemeClr val="tx1"/>
                          </a:solidFill>
                          <a:latin typeface="Arial"/>
                          <a:cs typeface="Arial"/>
                        </a:rPr>
                        <a:t>Postvention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i="0" kern="1200">
                          <a:solidFill>
                            <a:schemeClr val="tx1"/>
                          </a:solidFill>
                          <a:effectLst/>
                          <a:latin typeface="Arial"/>
                          <a:ea typeface="+mn-ea"/>
                          <a:cs typeface="Arial"/>
                        </a:rPr>
                        <a:t>A postvention is the name given to interventions conducted after a</a:t>
                      </a:r>
                      <a:r>
                        <a:rPr lang="en-GB" sz="1600" b="0" i="0" kern="1200">
                          <a:solidFill>
                            <a:srgbClr val="0070C0"/>
                          </a:solidFill>
                          <a:effectLst/>
                          <a:latin typeface="Arial"/>
                          <a:ea typeface="+mn-ea"/>
                          <a:cs typeface="Arial"/>
                        </a:rPr>
                        <a:t> </a:t>
                      </a:r>
                      <a:r>
                        <a:rPr lang="en-GB" sz="1600" b="0" i="0" kern="1200">
                          <a:solidFill>
                            <a:schemeClr val="tx1"/>
                          </a:solidFill>
                          <a:effectLst/>
                          <a:latin typeface="Arial"/>
                          <a:ea typeface="+mn-ea"/>
                          <a:cs typeface="Arial"/>
                        </a:rPr>
                        <a:t>suspected suicide, largely taking the form of support for the bereaved (family, friends, professionals and peers).</a:t>
                      </a:r>
                      <a:endParaRPr lang="en-GB" sz="1600" b="0">
                        <a:solidFill>
                          <a:schemeClr val="tx1"/>
                        </a:solidFill>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7652152"/>
                  </a:ext>
                </a:extLst>
              </a:tr>
              <a:tr h="798338">
                <a:tc>
                  <a:txBody>
                    <a:bodyPr/>
                    <a:lstStyle/>
                    <a:p>
                      <a:r>
                        <a:rPr lang="en-GB" sz="1600" b="1">
                          <a:solidFill>
                            <a:schemeClr val="tx1"/>
                          </a:solidFill>
                          <a:latin typeface="Arial"/>
                          <a:cs typeface="Arial"/>
                        </a:rPr>
                        <a:t>Suspected Suicide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tc>
                  <a:txBody>
                    <a:bodyPr/>
                    <a:lstStyle/>
                    <a:p>
                      <a:r>
                        <a:rPr lang="en-GB" sz="1600" b="0">
                          <a:solidFill>
                            <a:schemeClr val="tx1"/>
                          </a:solidFill>
                          <a:latin typeface="Arial"/>
                          <a:cs typeface="Arial"/>
                        </a:rPr>
                        <a:t>A death by suicide is confirmed at inquest. Before inquest, the death may be referred to as a suspected suicide. In the first instance, you may feel it is most appropriate to refer to the suspected suicide as a sudden death when communicating with students and parents.   </a:t>
                      </a:r>
                      <a:endParaRPr lang="en-GB" sz="16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extLst>
                  <a:ext uri="{0D108BD9-81ED-4DB2-BD59-A6C34878D82A}">
                    <a16:rowId xmlns:a16="http://schemas.microsoft.com/office/drawing/2014/main" val="3671352766"/>
                  </a:ext>
                </a:extLst>
              </a:tr>
              <a:tr h="666538">
                <a:tc>
                  <a:txBody>
                    <a:bodyPr/>
                    <a:lstStyle/>
                    <a:p>
                      <a:r>
                        <a:rPr lang="en-GB" sz="1600" b="1">
                          <a:solidFill>
                            <a:schemeClr val="tx1"/>
                          </a:solidFill>
                          <a:latin typeface="Arial"/>
                          <a:cs typeface="Arial"/>
                        </a:rPr>
                        <a:t>Self-Harm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a:solidFill>
                            <a:schemeClr val="tx1"/>
                          </a:solidFill>
                          <a:latin typeface="Arial"/>
                          <a:cs typeface="Arial"/>
                        </a:rPr>
                        <a:t>Any act of self-poisoning or self-injury carried out by an individual irrespective of motivation. This commonly involves self-poisoning with medication or self-injury by cutting.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4420778"/>
                  </a:ext>
                </a:extLst>
              </a:tr>
              <a:tr h="821716">
                <a:tc>
                  <a:txBody>
                    <a:bodyPr/>
                    <a:lstStyle/>
                    <a:p>
                      <a:r>
                        <a:rPr lang="en-GB" sz="1600" b="1">
                          <a:solidFill>
                            <a:schemeClr val="tx1"/>
                          </a:solidFill>
                          <a:latin typeface="Arial"/>
                          <a:cs typeface="Arial"/>
                        </a:rPr>
                        <a:t>Critical Incident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tc>
                  <a:txBody>
                    <a:bodyPr/>
                    <a:lstStyle/>
                    <a:p>
                      <a:r>
                        <a:rPr lang="en-GB" sz="1600" b="0">
                          <a:latin typeface="Arial"/>
                          <a:cs typeface="Arial"/>
                        </a:rPr>
                        <a:t>A critical incident is any incident which increases the risk of further self-harm/suicide attempts within your setting. This can include suspected suicide death of a student, suspected suicide death of a staff member, suicide attempt or serious self-harm incident of a student or staff member, suspected suicide death of a parent or sibling.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extLst>
                  <a:ext uri="{0D108BD9-81ED-4DB2-BD59-A6C34878D82A}">
                    <a16:rowId xmlns:a16="http://schemas.microsoft.com/office/drawing/2014/main" val="1265796923"/>
                  </a:ext>
                </a:extLst>
              </a:tr>
              <a:tr h="821716">
                <a:tc>
                  <a:txBody>
                    <a:bodyPr/>
                    <a:lstStyle/>
                    <a:p>
                      <a:r>
                        <a:rPr lang="en-GB" sz="1600" b="1">
                          <a:solidFill>
                            <a:schemeClr val="tx1"/>
                          </a:solidFill>
                          <a:latin typeface="Arial"/>
                          <a:cs typeface="Arial"/>
                        </a:rPr>
                        <a:t>Suicide Contagion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a:latin typeface="Arial"/>
                          <a:cs typeface="Arial"/>
                        </a:rPr>
                        <a:t>Suicide contagion is the process where one person’s suicide influences another person to engage in suicide acts. Contagion may be particularly likely to occur in circumstance here the </a:t>
                      </a:r>
                      <a:r>
                        <a:rPr lang="en-GB" sz="1600" b="0">
                          <a:solidFill>
                            <a:srgbClr val="0070C0"/>
                          </a:solidFill>
                          <a:latin typeface="Arial"/>
                          <a:cs typeface="Arial"/>
                        </a:rPr>
                        <a:t>second</a:t>
                      </a:r>
                      <a:r>
                        <a:rPr lang="en-GB" sz="1600" b="0">
                          <a:latin typeface="Arial"/>
                          <a:cs typeface="Arial"/>
                        </a:rPr>
                        <a:t> person is already contemplating a suicide act or is particularly vulnerable or impressionable. </a:t>
                      </a:r>
                      <a:endParaRPr lang="en-GB" sz="16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233183"/>
                  </a:ext>
                </a:extLst>
              </a:tr>
              <a:tr h="821716">
                <a:tc>
                  <a:txBody>
                    <a:bodyPr/>
                    <a:lstStyle/>
                    <a:p>
                      <a:r>
                        <a:rPr lang="en-GB" sz="1600" b="1">
                          <a:solidFill>
                            <a:schemeClr val="tx1"/>
                          </a:solidFill>
                          <a:latin typeface="Arial"/>
                          <a:cs typeface="Arial"/>
                        </a:rPr>
                        <a:t>Bereaved by Suicide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tc>
                  <a:txBody>
                    <a:bodyPr/>
                    <a:lstStyle/>
                    <a:p>
                      <a:r>
                        <a:rPr lang="en-GB" sz="1600" b="0">
                          <a:solidFill>
                            <a:schemeClr val="tx1"/>
                          </a:solidFill>
                          <a:latin typeface="Arial"/>
                          <a:cs typeface="Arial"/>
                        </a:rPr>
                        <a:t>Often, those bereaved by suicide are family members and friends of a loved one who died by suicide. However, anyone in the wider community (including teachers, peers, and other parents/guardians) are also classified as bereaved by suicide and may require support.  </a:t>
                      </a:r>
                      <a:endParaRPr lang="en-GB" sz="16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7E6"/>
                    </a:solidFill>
                  </a:tcPr>
                </a:tc>
                <a:extLst>
                  <a:ext uri="{0D108BD9-81ED-4DB2-BD59-A6C34878D82A}">
                    <a16:rowId xmlns:a16="http://schemas.microsoft.com/office/drawing/2014/main" val="2397968563"/>
                  </a:ext>
                </a:extLst>
              </a:tr>
              <a:tr h="821716">
                <a:tc>
                  <a:txBody>
                    <a:bodyPr/>
                    <a:lstStyle/>
                    <a:p>
                      <a:r>
                        <a:rPr lang="en-GB" sz="1600" b="1">
                          <a:solidFill>
                            <a:schemeClr val="tx1"/>
                          </a:solidFill>
                          <a:latin typeface="Arial"/>
                          <a:cs typeface="Arial"/>
                        </a:rPr>
                        <a:t>JAR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a:solidFill>
                            <a:schemeClr val="tx1"/>
                          </a:solidFill>
                          <a:latin typeface="Arial"/>
                          <a:cs typeface="Arial"/>
                        </a:rPr>
                        <a:t>JAR stands for Joint Agency Response. The JAR process is triggered by child death review partners (e.g., health, safeguarding, and police colleagues) within the first 24hrs after a child dies (regardless of circumstances).  Your setting is likely to be asked to participate in the JAR process when a student dies by suspected suicide. </a:t>
                      </a:r>
                      <a:endParaRPr lang="en-GB" sz="16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090629"/>
                  </a:ext>
                </a:extLst>
              </a:tr>
            </a:tbl>
          </a:graphicData>
        </a:graphic>
      </p:graphicFrame>
    </p:spTree>
    <p:extLst>
      <p:ext uri="{BB962C8B-B14F-4D97-AF65-F5344CB8AC3E}">
        <p14:creationId xmlns:p14="http://schemas.microsoft.com/office/powerpoint/2010/main" val="2301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DABA-A4C9-6A94-9AB9-9E6A916E8A6B}"/>
              </a:ext>
            </a:extLst>
          </p:cNvPr>
          <p:cNvSpPr>
            <a:spLocks noGrp="1"/>
          </p:cNvSpPr>
          <p:nvPr>
            <p:ph type="title"/>
          </p:nvPr>
        </p:nvSpPr>
        <p:spPr>
          <a:xfrm>
            <a:off x="0" y="0"/>
            <a:ext cx="10515600" cy="574158"/>
          </a:xfrm>
        </p:spPr>
        <p:txBody>
          <a:bodyPr>
            <a:normAutofit fontScale="90000"/>
          </a:bodyPr>
          <a:lstStyle/>
          <a:p>
            <a:endParaRPr lang="en-GB"/>
          </a:p>
        </p:txBody>
      </p:sp>
      <p:sp>
        <p:nvSpPr>
          <p:cNvPr id="4" name="TextBox 3">
            <a:extLst>
              <a:ext uri="{FF2B5EF4-FFF2-40B4-BE49-F238E27FC236}">
                <a16:creationId xmlns:a16="http://schemas.microsoft.com/office/drawing/2014/main" id="{D163386F-95DF-17C8-D24A-DEDA5511C954}"/>
              </a:ext>
            </a:extLst>
          </p:cNvPr>
          <p:cNvSpPr txBox="1"/>
          <p:nvPr/>
        </p:nvSpPr>
        <p:spPr>
          <a:xfrm>
            <a:off x="0" y="0"/>
            <a:ext cx="12192000" cy="584775"/>
          </a:xfrm>
          <a:prstGeom prst="rect">
            <a:avLst/>
          </a:prstGeom>
          <a:solidFill>
            <a:srgbClr val="002060"/>
          </a:solidFill>
          <a:ln>
            <a:solidFill>
              <a:srgbClr val="002060"/>
            </a:solidFill>
          </a:ln>
        </p:spPr>
        <p:txBody>
          <a:bodyPr wrap="square" rtlCol="0">
            <a:spAutoFit/>
          </a:bodyPr>
          <a:lstStyle/>
          <a:p>
            <a:pPr algn="ctr"/>
            <a:r>
              <a:rPr lang="en-GB" sz="3200" b="1" u="sng">
                <a:solidFill>
                  <a:schemeClr val="bg1"/>
                </a:solidFill>
              </a:rPr>
              <a:t>Postvention Protocol Stages</a:t>
            </a:r>
          </a:p>
        </p:txBody>
      </p:sp>
      <p:graphicFrame>
        <p:nvGraphicFramePr>
          <p:cNvPr id="5" name="Table 5">
            <a:extLst>
              <a:ext uri="{FF2B5EF4-FFF2-40B4-BE49-F238E27FC236}">
                <a16:creationId xmlns:a16="http://schemas.microsoft.com/office/drawing/2014/main" id="{32A13B3B-987B-47F1-A88E-CACAA8F98911}"/>
              </a:ext>
            </a:extLst>
          </p:cNvPr>
          <p:cNvGraphicFramePr>
            <a:graphicFrameLocks noGrp="1"/>
          </p:cNvGraphicFramePr>
          <p:nvPr>
            <p:extLst>
              <p:ext uri="{D42A27DB-BD31-4B8C-83A1-F6EECF244321}">
                <p14:modId xmlns:p14="http://schemas.microsoft.com/office/powerpoint/2010/main" val="589265725"/>
              </p:ext>
            </p:extLst>
          </p:nvPr>
        </p:nvGraphicFramePr>
        <p:xfrm>
          <a:off x="438404" y="1239404"/>
          <a:ext cx="11598939" cy="5500384"/>
        </p:xfrm>
        <a:graphic>
          <a:graphicData uri="http://schemas.openxmlformats.org/drawingml/2006/table">
            <a:tbl>
              <a:tblPr firstRow="1" bandRow="1">
                <a:tableStyleId>{5C22544A-7EE6-4342-B048-85BDC9FD1C3A}</a:tableStyleId>
              </a:tblPr>
              <a:tblGrid>
                <a:gridCol w="11598939">
                  <a:extLst>
                    <a:ext uri="{9D8B030D-6E8A-4147-A177-3AD203B41FA5}">
                      <a16:colId xmlns:a16="http://schemas.microsoft.com/office/drawing/2014/main" val="2033864976"/>
                    </a:ext>
                  </a:extLst>
                </a:gridCol>
              </a:tblGrid>
              <a:tr h="687548">
                <a:tc>
                  <a:txBody>
                    <a:bodyPr/>
                    <a:lstStyle/>
                    <a:p>
                      <a:r>
                        <a:rPr lang="en-GB" sz="1600">
                          <a:latin typeface="Arial"/>
                          <a:cs typeface="Arial"/>
                        </a:rPr>
                        <a:t>                </a:t>
                      </a:r>
                      <a:r>
                        <a:rPr lang="en-GB" sz="1600">
                          <a:solidFill>
                            <a:schemeClr val="tx1"/>
                          </a:solidFill>
                          <a:latin typeface="Arial"/>
                          <a:cs typeface="Arial"/>
                        </a:rPr>
                        <a:t>Stage 1: </a:t>
                      </a:r>
                      <a:r>
                        <a:rPr lang="en-GB" sz="1600" b="0">
                          <a:solidFill>
                            <a:schemeClr val="tx1"/>
                          </a:solidFill>
                          <a:latin typeface="Arial"/>
                          <a:cs typeface="Arial"/>
                        </a:rPr>
                        <a:t>Develop, review and implement a whole settings approach to suicide prevention and postvention within </a:t>
                      </a:r>
                      <a:endParaRPr lang="en-GB" sz="1600" b="0">
                        <a:solidFill>
                          <a:schemeClr val="tx1"/>
                        </a:solidFill>
                        <a:latin typeface="Arial" panose="020B0604020202020204" pitchFamily="34" charset="0"/>
                        <a:cs typeface="Arial" panose="020B0604020202020204" pitchFamily="34" charset="0"/>
                      </a:endParaRPr>
                    </a:p>
                    <a:p>
                      <a:r>
                        <a:rPr lang="en-GB" sz="1600" b="0">
                          <a:solidFill>
                            <a:schemeClr val="tx1"/>
                          </a:solidFill>
                          <a:latin typeface="Arial"/>
                          <a:cs typeface="Arial"/>
                        </a:rPr>
                        <a:t>                your school or college. If not already in place, move onto stage 2. </a:t>
                      </a:r>
                      <a:endParaRPr lang="en-GB" sz="1600" b="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1963085"/>
                  </a:ext>
                </a:extLst>
              </a:tr>
              <a:tr h="687548">
                <a:tc>
                  <a:txBody>
                    <a:bodyPr/>
                    <a:lstStyle/>
                    <a:p>
                      <a:r>
                        <a:rPr lang="en-GB" sz="1600">
                          <a:latin typeface="Arial"/>
                          <a:cs typeface="Arial"/>
                        </a:rPr>
                        <a:t>                 </a:t>
                      </a:r>
                      <a:r>
                        <a:rPr lang="en-GB" sz="1600" b="1">
                          <a:latin typeface="Arial"/>
                          <a:cs typeface="Arial"/>
                        </a:rPr>
                        <a:t>Stage 2: </a:t>
                      </a:r>
                      <a:r>
                        <a:rPr lang="en-GB" sz="1600" b="0">
                          <a:latin typeface="Arial"/>
                          <a:cs typeface="Arial"/>
                        </a:rPr>
                        <a:t>Actions to take should you receive notification of a suspected suicide.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905116"/>
                  </a:ext>
                </a:extLst>
              </a:tr>
              <a:tr h="687548">
                <a:tc>
                  <a:txBody>
                    <a:bodyPr/>
                    <a:lstStyle/>
                    <a:p>
                      <a:r>
                        <a:rPr lang="en-GB" sz="1600">
                          <a:latin typeface="Arial"/>
                          <a:cs typeface="Arial"/>
                        </a:rPr>
                        <a:t>                 </a:t>
                      </a:r>
                      <a:r>
                        <a:rPr lang="en-GB" sz="1600" b="1">
                          <a:latin typeface="Arial"/>
                          <a:cs typeface="Arial"/>
                        </a:rPr>
                        <a:t>Stage 3 (within 1 day): </a:t>
                      </a:r>
                      <a:r>
                        <a:rPr lang="en-GB" sz="1600" b="0">
                          <a:latin typeface="Arial"/>
                          <a:cs typeface="Arial"/>
                        </a:rPr>
                        <a:t>Convene a postvention response team; contact supporting organisations; participate in </a:t>
                      </a:r>
                      <a:endParaRPr lang="en-GB" sz="1600" b="0">
                        <a:latin typeface="Arial" panose="020B0604020202020204" pitchFamily="34" charset="0"/>
                        <a:cs typeface="Arial" panose="020B0604020202020204" pitchFamily="34" charset="0"/>
                      </a:endParaRPr>
                    </a:p>
                    <a:p>
                      <a:r>
                        <a:rPr lang="en-GB" sz="1600" b="0">
                          <a:latin typeface="Arial"/>
                          <a:cs typeface="Arial"/>
                        </a:rPr>
                        <a:t>                 the joint agency response (JAR).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712216"/>
                  </a:ext>
                </a:extLst>
              </a:tr>
              <a:tr h="687548">
                <a:tc>
                  <a:txBody>
                    <a:bodyPr/>
                    <a:lstStyle/>
                    <a:p>
                      <a:r>
                        <a:rPr lang="en-GB" sz="1600">
                          <a:latin typeface="Arial"/>
                          <a:cs typeface="Arial"/>
                        </a:rPr>
                        <a:t>                 </a:t>
                      </a:r>
                      <a:r>
                        <a:rPr lang="en-GB" sz="1600" b="1">
                          <a:latin typeface="Arial"/>
                          <a:cs typeface="Arial"/>
                        </a:rPr>
                        <a:t>Stage 4: </a:t>
                      </a:r>
                      <a:r>
                        <a:rPr lang="en-GB" sz="1600" b="0">
                          <a:latin typeface="Arial"/>
                          <a:cs typeface="Arial"/>
                        </a:rPr>
                        <a:t>Timely contact with the family of the deceased; communicate with students and staff; provide</a:t>
                      </a:r>
                    </a:p>
                    <a:p>
                      <a:r>
                        <a:rPr lang="en-GB" sz="1600" b="0">
                          <a:latin typeface="Arial"/>
                          <a:cs typeface="Arial"/>
                        </a:rPr>
                        <a:t>                 bereavement and mental health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152255"/>
                  </a:ext>
                </a:extLst>
              </a:tr>
              <a:tr h="687548">
                <a:tc>
                  <a:txBody>
                    <a:bodyPr/>
                    <a:lstStyle/>
                    <a:p>
                      <a:r>
                        <a:rPr lang="en-GB" sz="1600">
                          <a:latin typeface="Arial"/>
                          <a:cs typeface="Arial"/>
                        </a:rPr>
                        <a:t>                 </a:t>
                      </a:r>
                      <a:r>
                        <a:rPr lang="en-GB" sz="1600" b="1">
                          <a:latin typeface="Arial"/>
                          <a:cs typeface="Arial"/>
                        </a:rPr>
                        <a:t>Stage 5: </a:t>
                      </a:r>
                      <a:r>
                        <a:rPr lang="en-GB" sz="1600" b="0">
                          <a:latin typeface="Arial"/>
                          <a:cs typeface="Arial"/>
                        </a:rPr>
                        <a:t>Identify vulnerable students/staff; monitor and provide support.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781963"/>
                  </a:ext>
                </a:extLst>
              </a:tr>
              <a:tr h="687548">
                <a:tc>
                  <a:txBody>
                    <a:bodyPr/>
                    <a:lstStyle/>
                    <a:p>
                      <a:r>
                        <a:rPr lang="en-GB" sz="1600">
                          <a:latin typeface="Arial"/>
                          <a:cs typeface="Arial"/>
                        </a:rPr>
                        <a:t>                 </a:t>
                      </a:r>
                      <a:r>
                        <a:rPr lang="en-GB" sz="1600" b="1">
                          <a:latin typeface="Arial"/>
                          <a:cs typeface="Arial"/>
                        </a:rPr>
                        <a:t>Stage 6 (Week 2 onwards): </a:t>
                      </a:r>
                      <a:r>
                        <a:rPr lang="en-GB" sz="1600" b="0">
                          <a:latin typeface="Arial"/>
                          <a:cs typeface="Arial"/>
                        </a:rPr>
                        <a:t>Continue to support vulnerable students and staff; follow guidance on memorials, and           funerals; consider bereavement support and communications around key dates (e.g. inquest/anniversaries)</a:t>
                      </a:r>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501689"/>
                  </a:ext>
                </a:extLst>
              </a:tr>
              <a:tr h="687548">
                <a:tc>
                  <a:txBody>
                    <a:bodyPr/>
                    <a:lstStyle/>
                    <a:p>
                      <a:r>
                        <a:rPr lang="en-GB" sz="1600" dirty="0">
                          <a:latin typeface="Arial"/>
                          <a:cs typeface="Arial"/>
                        </a:rPr>
                        <a:t>                </a:t>
                      </a:r>
                      <a:r>
                        <a:rPr lang="en-GB" sz="1600" b="1" dirty="0">
                          <a:latin typeface="Arial"/>
                          <a:cs typeface="Arial"/>
                        </a:rPr>
                        <a:t>Stage 7 </a:t>
                      </a:r>
                      <a:r>
                        <a:rPr lang="en-GB" sz="1600" dirty="0">
                          <a:latin typeface="Arial"/>
                          <a:cs typeface="Arial"/>
                        </a:rPr>
                        <a:t>(</a:t>
                      </a:r>
                      <a:r>
                        <a:rPr lang="en-GB" sz="1600" b="1" dirty="0">
                          <a:latin typeface="Arial"/>
                          <a:cs typeface="Arial"/>
                        </a:rPr>
                        <a:t>Within 6 months): </a:t>
                      </a:r>
                      <a:r>
                        <a:rPr lang="en-GB" sz="1600" b="0" dirty="0">
                          <a:latin typeface="Arial"/>
                          <a:cs typeface="Arial"/>
                        </a:rPr>
                        <a:t>Review and evaluate postvention response; provide feedback to HCC regarding </a:t>
                      </a:r>
                      <a:endParaRPr lang="en-GB" sz="1600" b="0" dirty="0">
                        <a:latin typeface="Arial" panose="020B0604020202020204" pitchFamily="34" charset="0"/>
                        <a:cs typeface="Arial" panose="020B0604020202020204" pitchFamily="34" charset="0"/>
                      </a:endParaRPr>
                    </a:p>
                    <a:p>
                      <a:r>
                        <a:rPr lang="en-GB" sz="1600" b="0" dirty="0">
                          <a:latin typeface="Arial"/>
                          <a:cs typeface="Arial"/>
                        </a:rPr>
                        <a:t>                lessons learned.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4320188"/>
                  </a:ext>
                </a:extLst>
              </a:tr>
              <a:tr h="687548">
                <a:tc>
                  <a:txBody>
                    <a:bodyPr/>
                    <a:lstStyle/>
                    <a:p>
                      <a:r>
                        <a:rPr lang="en-GB" sz="1600" b="1" dirty="0">
                          <a:solidFill>
                            <a:schemeClr val="tx1"/>
                          </a:solidFill>
                          <a:latin typeface="Arial"/>
                          <a:cs typeface="Arial"/>
                        </a:rPr>
                        <a:t>*Once complete, return to stage             embedding your learning into your suicide prevention &amp; postvention policy. </a:t>
                      </a:r>
                      <a:endParaRPr lang="en-GB"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3444111"/>
                  </a:ext>
                </a:extLst>
              </a:tr>
            </a:tbl>
          </a:graphicData>
        </a:graphic>
      </p:graphicFrame>
      <p:sp>
        <p:nvSpPr>
          <p:cNvPr id="27" name="Content Placeholder 2">
            <a:extLst>
              <a:ext uri="{FF2B5EF4-FFF2-40B4-BE49-F238E27FC236}">
                <a16:creationId xmlns:a16="http://schemas.microsoft.com/office/drawing/2014/main" id="{AA769256-862F-2AAD-D3FA-6B5841318E41}"/>
              </a:ext>
            </a:extLst>
          </p:cNvPr>
          <p:cNvSpPr>
            <a:spLocks noGrp="1"/>
          </p:cNvSpPr>
          <p:nvPr>
            <p:ph idx="1"/>
          </p:nvPr>
        </p:nvSpPr>
        <p:spPr>
          <a:xfrm>
            <a:off x="0" y="621551"/>
            <a:ext cx="12192000" cy="532867"/>
          </a:xfrm>
          <a:solidFill>
            <a:srgbClr val="DCE7E6"/>
          </a:solidFill>
        </p:spPr>
        <p:txBody>
          <a:bodyPr vert="horz" lIns="91440" tIns="45720" rIns="91440" bIns="45720" rtlCol="0" anchor="t">
            <a:normAutofit fontScale="47500" lnSpcReduction="20000"/>
          </a:bodyPr>
          <a:lstStyle/>
          <a:p>
            <a:pPr marL="0" indent="0">
              <a:buNone/>
            </a:pPr>
            <a:r>
              <a:rPr lang="en-GB" sz="3800">
                <a:latin typeface="Arial" panose="020B0604020202020204" pitchFamily="34" charset="0"/>
                <a:cs typeface="Arial" panose="020B0604020202020204" pitchFamily="34" charset="0"/>
              </a:rPr>
              <a:t>The postvention response can be broken down into 7 key stages which follow in chronological order. This document will provide you with advice and guidance to support you through each of these stages. </a:t>
            </a:r>
          </a:p>
          <a:p>
            <a:pPr marL="0" indent="0">
              <a:buNone/>
            </a:pPr>
            <a:endParaRPr lang="en-GB" sz="180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221179A-C833-E4B7-653A-6099342561C1}"/>
              </a:ext>
            </a:extLst>
          </p:cNvPr>
          <p:cNvGrpSpPr/>
          <p:nvPr/>
        </p:nvGrpSpPr>
        <p:grpSpPr>
          <a:xfrm>
            <a:off x="438404" y="1183092"/>
            <a:ext cx="3828696" cy="5501202"/>
            <a:chOff x="398568" y="932316"/>
            <a:chExt cx="3828696" cy="5501202"/>
          </a:xfrm>
        </p:grpSpPr>
        <p:grpSp>
          <p:nvGrpSpPr>
            <p:cNvPr id="15" name="Google Shape;145;p5">
              <a:extLst>
                <a:ext uri="{FF2B5EF4-FFF2-40B4-BE49-F238E27FC236}">
                  <a16:creationId xmlns:a16="http://schemas.microsoft.com/office/drawing/2014/main" id="{3D1C5049-2125-85D2-D28A-FB2D22957A0F}"/>
                </a:ext>
              </a:extLst>
            </p:cNvPr>
            <p:cNvGrpSpPr/>
            <p:nvPr/>
          </p:nvGrpSpPr>
          <p:grpSpPr>
            <a:xfrm>
              <a:off x="398568" y="932316"/>
              <a:ext cx="760381" cy="4866248"/>
              <a:chOff x="490455" y="734603"/>
              <a:chExt cx="787805" cy="5201219"/>
            </a:xfrm>
          </p:grpSpPr>
          <p:grpSp>
            <p:nvGrpSpPr>
              <p:cNvPr id="29" name="Google Shape;146;p5">
                <a:extLst>
                  <a:ext uri="{FF2B5EF4-FFF2-40B4-BE49-F238E27FC236}">
                    <a16:creationId xmlns:a16="http://schemas.microsoft.com/office/drawing/2014/main" id="{FFD1E655-9C01-003E-19C0-5B55FDEBF055}"/>
                  </a:ext>
                </a:extLst>
              </p:cNvPr>
              <p:cNvGrpSpPr/>
              <p:nvPr/>
            </p:nvGrpSpPr>
            <p:grpSpPr>
              <a:xfrm>
                <a:off x="490455" y="734603"/>
                <a:ext cx="625274" cy="5201219"/>
                <a:chOff x="490455" y="734603"/>
                <a:chExt cx="625274" cy="5201219"/>
              </a:xfrm>
            </p:grpSpPr>
            <p:sp>
              <p:nvSpPr>
                <p:cNvPr id="37" name="Google Shape;147;p5">
                  <a:extLst>
                    <a:ext uri="{FF2B5EF4-FFF2-40B4-BE49-F238E27FC236}">
                      <a16:creationId xmlns:a16="http://schemas.microsoft.com/office/drawing/2014/main" id="{A48C8B39-38B9-AAF0-4253-7B8445DC4A47}"/>
                    </a:ext>
                  </a:extLst>
                </p:cNvPr>
                <p:cNvSpPr/>
                <p:nvPr/>
              </p:nvSpPr>
              <p:spPr>
                <a:xfrm>
                  <a:off x="492657" y="734603"/>
                  <a:ext cx="623072" cy="635010"/>
                </a:xfrm>
                <a:prstGeom prst="flowChartConnector">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148;p5">
                  <a:extLst>
                    <a:ext uri="{FF2B5EF4-FFF2-40B4-BE49-F238E27FC236}">
                      <a16:creationId xmlns:a16="http://schemas.microsoft.com/office/drawing/2014/main" id="{B7F909E4-00F7-C96E-6362-9434A9F2D662}"/>
                    </a:ext>
                  </a:extLst>
                </p:cNvPr>
                <p:cNvSpPr/>
                <p:nvPr/>
              </p:nvSpPr>
              <p:spPr>
                <a:xfrm>
                  <a:off x="492657" y="1497647"/>
                  <a:ext cx="623072" cy="635010"/>
                </a:xfrm>
                <a:prstGeom prst="flowChartConnector">
                  <a:avLst/>
                </a:prstGeom>
                <a:solidFill>
                  <a:schemeClr val="bg2">
                    <a:lumMod val="50000"/>
                  </a:schemeClr>
                </a:solidFill>
                <a:ln w="12700" cap="flat" cmpd="sng">
                  <a:solidFill>
                    <a:schemeClr val="bg2">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149;p5">
                  <a:extLst>
                    <a:ext uri="{FF2B5EF4-FFF2-40B4-BE49-F238E27FC236}">
                      <a16:creationId xmlns:a16="http://schemas.microsoft.com/office/drawing/2014/main" id="{790AE4D4-A6DC-3088-3F59-8DAD14F11F3B}"/>
                    </a:ext>
                  </a:extLst>
                </p:cNvPr>
                <p:cNvSpPr/>
                <p:nvPr/>
              </p:nvSpPr>
              <p:spPr>
                <a:xfrm>
                  <a:off x="492657" y="2239935"/>
                  <a:ext cx="623072" cy="635010"/>
                </a:xfrm>
                <a:prstGeom prst="flowChartConnector">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150;p5">
                  <a:extLst>
                    <a:ext uri="{FF2B5EF4-FFF2-40B4-BE49-F238E27FC236}">
                      <a16:creationId xmlns:a16="http://schemas.microsoft.com/office/drawing/2014/main" id="{A67ECD92-C226-32EE-8896-138700F4E9CB}"/>
                    </a:ext>
                  </a:extLst>
                </p:cNvPr>
                <p:cNvSpPr/>
                <p:nvPr/>
              </p:nvSpPr>
              <p:spPr>
                <a:xfrm>
                  <a:off x="490455" y="2968155"/>
                  <a:ext cx="623072" cy="635010"/>
                </a:xfrm>
                <a:prstGeom prst="flowChartConnector">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151;p5">
                  <a:extLst>
                    <a:ext uri="{FF2B5EF4-FFF2-40B4-BE49-F238E27FC236}">
                      <a16:creationId xmlns:a16="http://schemas.microsoft.com/office/drawing/2014/main" id="{C7A91EB6-5911-DE35-4539-2C07DE0FB834}"/>
                    </a:ext>
                  </a:extLst>
                </p:cNvPr>
                <p:cNvSpPr/>
                <p:nvPr/>
              </p:nvSpPr>
              <p:spPr>
                <a:xfrm>
                  <a:off x="492656" y="3710166"/>
                  <a:ext cx="623072" cy="635010"/>
                </a:xfrm>
                <a:prstGeom prst="flowChartConnector">
                  <a:avLst/>
                </a:prstGeom>
                <a:solidFill>
                  <a:srgbClr val="007078"/>
                </a:solidFill>
                <a:ln w="12700" cap="flat" cmpd="sng">
                  <a:solidFill>
                    <a:srgbClr val="0070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152;p5">
                  <a:extLst>
                    <a:ext uri="{FF2B5EF4-FFF2-40B4-BE49-F238E27FC236}">
                      <a16:creationId xmlns:a16="http://schemas.microsoft.com/office/drawing/2014/main" id="{C5E8CD4A-C7BD-9107-FB28-9253C871E872}"/>
                    </a:ext>
                  </a:extLst>
                </p:cNvPr>
                <p:cNvSpPr/>
                <p:nvPr/>
              </p:nvSpPr>
              <p:spPr>
                <a:xfrm>
                  <a:off x="492657" y="4487673"/>
                  <a:ext cx="623072" cy="635010"/>
                </a:xfrm>
                <a:prstGeom prst="flowChartConnector">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153;p5">
                  <a:extLst>
                    <a:ext uri="{FF2B5EF4-FFF2-40B4-BE49-F238E27FC236}">
                      <a16:creationId xmlns:a16="http://schemas.microsoft.com/office/drawing/2014/main" id="{518A5851-095C-92E3-4E0F-7FCDABE9416E}"/>
                    </a:ext>
                  </a:extLst>
                </p:cNvPr>
                <p:cNvSpPr/>
                <p:nvPr/>
              </p:nvSpPr>
              <p:spPr>
                <a:xfrm>
                  <a:off x="490455" y="5300812"/>
                  <a:ext cx="623072" cy="635010"/>
                </a:xfrm>
                <a:prstGeom prst="flowChartConnector">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 name="Google Shape;155;p5">
                <a:extLst>
                  <a:ext uri="{FF2B5EF4-FFF2-40B4-BE49-F238E27FC236}">
                    <a16:creationId xmlns:a16="http://schemas.microsoft.com/office/drawing/2014/main" id="{1BEB82A8-7F62-06BE-6323-CB560ED9C080}"/>
                  </a:ext>
                </a:extLst>
              </p:cNvPr>
              <p:cNvSpPr txBox="1"/>
              <p:nvPr/>
            </p:nvSpPr>
            <p:spPr>
              <a:xfrm>
                <a:off x="638794" y="808150"/>
                <a:ext cx="623072" cy="49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Calibri"/>
                    <a:ea typeface="Calibri"/>
                    <a:cs typeface="Calibri"/>
                    <a:sym typeface="Calibri"/>
                  </a:rPr>
                  <a:t>1</a:t>
                </a:r>
                <a:endParaRPr/>
              </a:p>
            </p:txBody>
          </p:sp>
          <p:sp>
            <p:nvSpPr>
              <p:cNvPr id="31" name="Google Shape;156;p5">
                <a:extLst>
                  <a:ext uri="{FF2B5EF4-FFF2-40B4-BE49-F238E27FC236}">
                    <a16:creationId xmlns:a16="http://schemas.microsoft.com/office/drawing/2014/main" id="{CE6BE9F5-23F9-9AE0-CD86-118CF268DEFA}"/>
                  </a:ext>
                </a:extLst>
              </p:cNvPr>
              <p:cNvSpPr txBox="1"/>
              <p:nvPr/>
            </p:nvSpPr>
            <p:spPr>
              <a:xfrm>
                <a:off x="638794" y="1584319"/>
                <a:ext cx="6230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Calibri"/>
                    <a:ea typeface="Calibri"/>
                    <a:cs typeface="Calibri"/>
                    <a:sym typeface="Calibri"/>
                  </a:rPr>
                  <a:t>2</a:t>
                </a:r>
                <a:endParaRPr/>
              </a:p>
            </p:txBody>
          </p:sp>
          <p:sp>
            <p:nvSpPr>
              <p:cNvPr id="32" name="Google Shape;157;p5">
                <a:extLst>
                  <a:ext uri="{FF2B5EF4-FFF2-40B4-BE49-F238E27FC236}">
                    <a16:creationId xmlns:a16="http://schemas.microsoft.com/office/drawing/2014/main" id="{0E278238-9CC8-B299-7EF9-BAA9C59B4937}"/>
                  </a:ext>
                </a:extLst>
              </p:cNvPr>
              <p:cNvSpPr txBox="1"/>
              <p:nvPr/>
            </p:nvSpPr>
            <p:spPr>
              <a:xfrm>
                <a:off x="638794" y="2318697"/>
                <a:ext cx="6230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Calibri"/>
                    <a:ea typeface="Calibri"/>
                    <a:cs typeface="Calibri"/>
                    <a:sym typeface="Calibri"/>
                  </a:rPr>
                  <a:t>3</a:t>
                </a:r>
                <a:endParaRPr/>
              </a:p>
            </p:txBody>
          </p:sp>
          <p:sp>
            <p:nvSpPr>
              <p:cNvPr id="33" name="Google Shape;158;p5">
                <a:extLst>
                  <a:ext uri="{FF2B5EF4-FFF2-40B4-BE49-F238E27FC236}">
                    <a16:creationId xmlns:a16="http://schemas.microsoft.com/office/drawing/2014/main" id="{F391012C-6B3F-334F-7572-13E7E82F7F7D}"/>
                  </a:ext>
                </a:extLst>
              </p:cNvPr>
              <p:cNvSpPr txBox="1"/>
              <p:nvPr/>
            </p:nvSpPr>
            <p:spPr>
              <a:xfrm>
                <a:off x="638794" y="3062367"/>
                <a:ext cx="6230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Calibri"/>
                    <a:ea typeface="Calibri"/>
                    <a:cs typeface="Calibri"/>
                    <a:sym typeface="Calibri"/>
                  </a:rPr>
                  <a:t>4</a:t>
                </a:r>
                <a:endParaRPr/>
              </a:p>
            </p:txBody>
          </p:sp>
          <p:sp>
            <p:nvSpPr>
              <p:cNvPr id="34" name="Google Shape;159;p5">
                <a:extLst>
                  <a:ext uri="{FF2B5EF4-FFF2-40B4-BE49-F238E27FC236}">
                    <a16:creationId xmlns:a16="http://schemas.microsoft.com/office/drawing/2014/main" id="{1EDAFAE6-27AA-0502-6EAC-8FFFB3FAF9C8}"/>
                  </a:ext>
                </a:extLst>
              </p:cNvPr>
              <p:cNvSpPr txBox="1"/>
              <p:nvPr/>
            </p:nvSpPr>
            <p:spPr>
              <a:xfrm>
                <a:off x="638794" y="3812005"/>
                <a:ext cx="6230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Calibri"/>
                    <a:ea typeface="Calibri"/>
                    <a:cs typeface="Calibri"/>
                    <a:sym typeface="Calibri"/>
                  </a:rPr>
                  <a:t>5</a:t>
                </a:r>
                <a:endParaRPr/>
              </a:p>
            </p:txBody>
          </p:sp>
          <p:sp>
            <p:nvSpPr>
              <p:cNvPr id="35" name="Google Shape;160;p5">
                <a:extLst>
                  <a:ext uri="{FF2B5EF4-FFF2-40B4-BE49-F238E27FC236}">
                    <a16:creationId xmlns:a16="http://schemas.microsoft.com/office/drawing/2014/main" id="{D35FE85E-1A2D-010F-2FB7-54551615C07A}"/>
                  </a:ext>
                </a:extLst>
              </p:cNvPr>
              <p:cNvSpPr txBox="1"/>
              <p:nvPr/>
            </p:nvSpPr>
            <p:spPr>
              <a:xfrm>
                <a:off x="655188" y="4570687"/>
                <a:ext cx="6230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Calibri"/>
                    <a:ea typeface="Calibri"/>
                    <a:cs typeface="Calibri"/>
                    <a:sym typeface="Calibri"/>
                  </a:rPr>
                  <a:t>6</a:t>
                </a:r>
                <a:endParaRPr/>
              </a:p>
            </p:txBody>
          </p:sp>
          <p:sp>
            <p:nvSpPr>
              <p:cNvPr id="36" name="Google Shape;161;p5">
                <a:extLst>
                  <a:ext uri="{FF2B5EF4-FFF2-40B4-BE49-F238E27FC236}">
                    <a16:creationId xmlns:a16="http://schemas.microsoft.com/office/drawing/2014/main" id="{43251816-0597-88D6-283E-C4D1108BADBD}"/>
                  </a:ext>
                </a:extLst>
              </p:cNvPr>
              <p:cNvSpPr txBox="1"/>
              <p:nvPr/>
            </p:nvSpPr>
            <p:spPr>
              <a:xfrm>
                <a:off x="631274" y="5385212"/>
                <a:ext cx="6230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Calibri"/>
                    <a:ea typeface="Calibri"/>
                    <a:cs typeface="Calibri"/>
                    <a:sym typeface="Calibri"/>
                  </a:rPr>
                  <a:t>7</a:t>
                </a:r>
                <a:endParaRPr/>
              </a:p>
            </p:txBody>
          </p:sp>
        </p:grpSp>
        <p:sp>
          <p:nvSpPr>
            <p:cNvPr id="23" name="Google Shape;147;p5">
              <a:extLst>
                <a:ext uri="{FF2B5EF4-FFF2-40B4-BE49-F238E27FC236}">
                  <a16:creationId xmlns:a16="http://schemas.microsoft.com/office/drawing/2014/main" id="{2CBECF47-0131-382B-83AC-A9908AF6A569}"/>
                </a:ext>
              </a:extLst>
            </p:cNvPr>
            <p:cNvSpPr/>
            <p:nvPr/>
          </p:nvSpPr>
          <p:spPr>
            <a:xfrm>
              <a:off x="3625881" y="5839404"/>
              <a:ext cx="601383" cy="594114"/>
            </a:xfrm>
            <a:prstGeom prst="flowChartConnector">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155;p5">
              <a:extLst>
                <a:ext uri="{FF2B5EF4-FFF2-40B4-BE49-F238E27FC236}">
                  <a16:creationId xmlns:a16="http://schemas.microsoft.com/office/drawing/2014/main" id="{D2EE954A-2DB3-F875-801F-A4B7422DE988}"/>
                </a:ext>
              </a:extLst>
            </p:cNvPr>
            <p:cNvSpPr txBox="1"/>
            <p:nvPr/>
          </p:nvSpPr>
          <p:spPr>
            <a:xfrm>
              <a:off x="3759277" y="5927435"/>
              <a:ext cx="206829" cy="4656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lt1"/>
                  </a:solidFill>
                  <a:latin typeface="Calibri"/>
                  <a:ea typeface="Calibri"/>
                  <a:cs typeface="Calibri"/>
                  <a:sym typeface="Calibri"/>
                </a:rPr>
                <a:t>1</a:t>
              </a:r>
              <a:endParaRPr dirty="0"/>
            </a:p>
          </p:txBody>
        </p:sp>
      </p:grpSp>
      <p:sp>
        <p:nvSpPr>
          <p:cNvPr id="6" name="Slide Number Placeholder 5">
            <a:extLst>
              <a:ext uri="{FF2B5EF4-FFF2-40B4-BE49-F238E27FC236}">
                <a16:creationId xmlns:a16="http://schemas.microsoft.com/office/drawing/2014/main" id="{FBB3F6E5-E923-6BBF-404B-3A255CDA6473}"/>
              </a:ext>
            </a:extLst>
          </p:cNvPr>
          <p:cNvSpPr>
            <a:spLocks noGrp="1"/>
          </p:cNvSpPr>
          <p:nvPr>
            <p:ph type="sldNum" sz="quarter" idx="12"/>
          </p:nvPr>
        </p:nvSpPr>
        <p:spPr/>
        <p:txBody>
          <a:bodyPr/>
          <a:lstStyle/>
          <a:p>
            <a:fld id="{54D5FAE9-ACED-44FF-B97E-F0BAA2A292A9}" type="slidenum">
              <a:rPr lang="en-GB" smtClean="0"/>
              <a:t>5</a:t>
            </a:fld>
            <a:endParaRPr lang="en-GB"/>
          </a:p>
        </p:txBody>
      </p:sp>
    </p:spTree>
    <p:extLst>
      <p:ext uri="{BB962C8B-B14F-4D97-AF65-F5344CB8AC3E}">
        <p14:creationId xmlns:p14="http://schemas.microsoft.com/office/powerpoint/2010/main" val="316489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font, diagram&#10;&#10;Description automatically generated">
            <a:extLst>
              <a:ext uri="{FF2B5EF4-FFF2-40B4-BE49-F238E27FC236}">
                <a16:creationId xmlns:a16="http://schemas.microsoft.com/office/drawing/2014/main" id="{5B09D473-FAE3-B1E4-0699-A9C4F6B63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546" y="0"/>
            <a:ext cx="7044949" cy="6858000"/>
          </a:xfrm>
          <a:prstGeom prst="rect">
            <a:avLst/>
          </a:prstGeom>
        </p:spPr>
      </p:pic>
      <p:sp>
        <p:nvSpPr>
          <p:cNvPr id="33" name="Rectangle 32">
            <a:extLst>
              <a:ext uri="{FF2B5EF4-FFF2-40B4-BE49-F238E27FC236}">
                <a16:creationId xmlns:a16="http://schemas.microsoft.com/office/drawing/2014/main" id="{CD63A2CD-CCB0-A408-FFA7-432F8AD1C2ED}"/>
              </a:ext>
            </a:extLst>
          </p:cNvPr>
          <p:cNvSpPr/>
          <p:nvPr/>
        </p:nvSpPr>
        <p:spPr>
          <a:xfrm>
            <a:off x="-1804212" y="0"/>
            <a:ext cx="2642411"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POSTVENTION RESPONSE OVERVIEW FLOWCHART</a:t>
            </a:r>
          </a:p>
          <a:p>
            <a:endParaRPr lang="en-GB" b="1" dirty="0">
              <a:solidFill>
                <a:schemeClr val="bg1"/>
              </a:solidFill>
            </a:endParaRPr>
          </a:p>
          <a:p>
            <a:pPr algn="ctr"/>
            <a:endParaRPr lang="en-GB" dirty="0"/>
          </a:p>
        </p:txBody>
      </p:sp>
      <p:sp>
        <p:nvSpPr>
          <p:cNvPr id="2" name="Slide Number Placeholder 1">
            <a:extLst>
              <a:ext uri="{FF2B5EF4-FFF2-40B4-BE49-F238E27FC236}">
                <a16:creationId xmlns:a16="http://schemas.microsoft.com/office/drawing/2014/main" id="{547F9ECA-173E-3642-2501-144F731A40AB}"/>
              </a:ext>
            </a:extLst>
          </p:cNvPr>
          <p:cNvSpPr>
            <a:spLocks noGrp="1"/>
          </p:cNvSpPr>
          <p:nvPr>
            <p:ph type="sldNum" sz="quarter" idx="12"/>
          </p:nvPr>
        </p:nvSpPr>
        <p:spPr/>
        <p:txBody>
          <a:bodyPr/>
          <a:lstStyle/>
          <a:p>
            <a:fld id="{54D5FAE9-ACED-44FF-B97E-F0BAA2A292A9}" type="slidenum">
              <a:rPr lang="en-GB" smtClean="0"/>
              <a:t>6</a:t>
            </a:fld>
            <a:endParaRPr lang="en-GB"/>
          </a:p>
        </p:txBody>
      </p:sp>
      <p:grpSp>
        <p:nvGrpSpPr>
          <p:cNvPr id="7" name="Group 6">
            <a:extLst>
              <a:ext uri="{FF2B5EF4-FFF2-40B4-BE49-F238E27FC236}">
                <a16:creationId xmlns:a16="http://schemas.microsoft.com/office/drawing/2014/main" id="{2C82A656-B4F7-906E-F381-2525170AF5A4}"/>
              </a:ext>
            </a:extLst>
          </p:cNvPr>
          <p:cNvGrpSpPr/>
          <p:nvPr/>
        </p:nvGrpSpPr>
        <p:grpSpPr>
          <a:xfrm>
            <a:off x="1853149" y="257774"/>
            <a:ext cx="374728" cy="6098577"/>
            <a:chOff x="1770769" y="489236"/>
            <a:chExt cx="374728" cy="6098577"/>
          </a:xfrm>
        </p:grpSpPr>
        <p:grpSp>
          <p:nvGrpSpPr>
            <p:cNvPr id="11" name="Google Shape;340;p10">
              <a:extLst>
                <a:ext uri="{FF2B5EF4-FFF2-40B4-BE49-F238E27FC236}">
                  <a16:creationId xmlns:a16="http://schemas.microsoft.com/office/drawing/2014/main" id="{8EFF99CA-ED75-20F0-45AF-8DF90D86F590}"/>
                </a:ext>
              </a:extLst>
            </p:cNvPr>
            <p:cNvGrpSpPr/>
            <p:nvPr/>
          </p:nvGrpSpPr>
          <p:grpSpPr>
            <a:xfrm>
              <a:off x="1774844" y="1122480"/>
              <a:ext cx="360445" cy="369332"/>
              <a:chOff x="2430842" y="967603"/>
              <a:chExt cx="360445" cy="369332"/>
            </a:xfrm>
          </p:grpSpPr>
          <p:sp>
            <p:nvSpPr>
              <p:cNvPr id="27" name="Google Shape;341;p10">
                <a:extLst>
                  <a:ext uri="{FF2B5EF4-FFF2-40B4-BE49-F238E27FC236}">
                    <a16:creationId xmlns:a16="http://schemas.microsoft.com/office/drawing/2014/main" id="{E6D5A186-2A1F-0EC5-EFB9-33C5624D46F9}"/>
                  </a:ext>
                </a:extLst>
              </p:cNvPr>
              <p:cNvSpPr/>
              <p:nvPr/>
            </p:nvSpPr>
            <p:spPr>
              <a:xfrm>
                <a:off x="2430842" y="975971"/>
                <a:ext cx="360445" cy="352596"/>
              </a:xfrm>
              <a:prstGeom prst="flowChartConnector">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342;p10">
                <a:extLst>
                  <a:ext uri="{FF2B5EF4-FFF2-40B4-BE49-F238E27FC236}">
                    <a16:creationId xmlns:a16="http://schemas.microsoft.com/office/drawing/2014/main" id="{70B730CD-9C17-B30E-D39B-4AC245317A5F}"/>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10" name="Google Shape;337;p10">
              <a:extLst>
                <a:ext uri="{FF2B5EF4-FFF2-40B4-BE49-F238E27FC236}">
                  <a16:creationId xmlns:a16="http://schemas.microsoft.com/office/drawing/2014/main" id="{0BF2F340-3F81-3421-8338-0AF8D9C4ED18}"/>
                </a:ext>
              </a:extLst>
            </p:cNvPr>
            <p:cNvGrpSpPr/>
            <p:nvPr/>
          </p:nvGrpSpPr>
          <p:grpSpPr>
            <a:xfrm>
              <a:off x="1785052" y="489236"/>
              <a:ext cx="360445" cy="369332"/>
              <a:chOff x="2430842" y="967603"/>
              <a:chExt cx="360445" cy="369332"/>
            </a:xfrm>
          </p:grpSpPr>
          <p:sp>
            <p:nvSpPr>
              <p:cNvPr id="29" name="Google Shape;338;p10">
                <a:extLst>
                  <a:ext uri="{FF2B5EF4-FFF2-40B4-BE49-F238E27FC236}">
                    <a16:creationId xmlns:a16="http://schemas.microsoft.com/office/drawing/2014/main" id="{02642809-F8AC-A347-9091-97C4D7E4CDE5}"/>
                  </a:ext>
                </a:extLst>
              </p:cNvPr>
              <p:cNvSpPr/>
              <p:nvPr/>
            </p:nvSpPr>
            <p:spPr>
              <a:xfrm>
                <a:off x="2430842" y="975971"/>
                <a:ext cx="360445" cy="352596"/>
              </a:xfrm>
              <a:prstGeom prst="flowChartConnector">
                <a:avLst/>
              </a:prstGeom>
              <a:solidFill>
                <a:schemeClr val="accen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39;p10">
                <a:extLst>
                  <a:ext uri="{FF2B5EF4-FFF2-40B4-BE49-F238E27FC236}">
                    <a16:creationId xmlns:a16="http://schemas.microsoft.com/office/drawing/2014/main" id="{9CB582FA-7B36-C28C-2779-87115118AE0D}"/>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Calibri"/>
                    <a:ea typeface="Calibri"/>
                    <a:cs typeface="Calibri"/>
                    <a:sym typeface="Calibri"/>
                  </a:rPr>
                  <a:t>1</a:t>
                </a:r>
                <a:endParaRPr dirty="0"/>
              </a:p>
            </p:txBody>
          </p:sp>
        </p:grpSp>
        <p:grpSp>
          <p:nvGrpSpPr>
            <p:cNvPr id="12" name="Google Shape;343;p10">
              <a:extLst>
                <a:ext uri="{FF2B5EF4-FFF2-40B4-BE49-F238E27FC236}">
                  <a16:creationId xmlns:a16="http://schemas.microsoft.com/office/drawing/2014/main" id="{5B1BF20A-AD09-364C-005E-DB95DAFB2ED1}"/>
                </a:ext>
              </a:extLst>
            </p:cNvPr>
            <p:cNvGrpSpPr/>
            <p:nvPr/>
          </p:nvGrpSpPr>
          <p:grpSpPr>
            <a:xfrm>
              <a:off x="1770770" y="2055531"/>
              <a:ext cx="360445" cy="369332"/>
              <a:chOff x="2430842" y="967603"/>
              <a:chExt cx="360445" cy="369332"/>
            </a:xfrm>
          </p:grpSpPr>
          <p:sp>
            <p:nvSpPr>
              <p:cNvPr id="25" name="Google Shape;344;p10">
                <a:extLst>
                  <a:ext uri="{FF2B5EF4-FFF2-40B4-BE49-F238E27FC236}">
                    <a16:creationId xmlns:a16="http://schemas.microsoft.com/office/drawing/2014/main" id="{D8895050-81E8-C3DE-1C8C-CF72D41E6577}"/>
                  </a:ext>
                </a:extLst>
              </p:cNvPr>
              <p:cNvSpPr/>
              <p:nvPr/>
            </p:nvSpPr>
            <p:spPr>
              <a:xfrm>
                <a:off x="2430842" y="975971"/>
                <a:ext cx="360445" cy="352596"/>
              </a:xfrm>
              <a:prstGeom prst="flowChartConnector">
                <a:avLst/>
              </a:prstGeom>
              <a:solidFill>
                <a:schemeClr val="accent6"/>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345;p10">
                <a:extLst>
                  <a:ext uri="{FF2B5EF4-FFF2-40B4-BE49-F238E27FC236}">
                    <a16:creationId xmlns:a16="http://schemas.microsoft.com/office/drawing/2014/main" id="{1183B335-4075-6C26-0E7A-D22E79EDA1FE}"/>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13" name="Google Shape;346;p10">
              <a:extLst>
                <a:ext uri="{FF2B5EF4-FFF2-40B4-BE49-F238E27FC236}">
                  <a16:creationId xmlns:a16="http://schemas.microsoft.com/office/drawing/2014/main" id="{8E87984B-30E8-1A49-7711-64FC48792FE2}"/>
                </a:ext>
              </a:extLst>
            </p:cNvPr>
            <p:cNvGrpSpPr/>
            <p:nvPr/>
          </p:nvGrpSpPr>
          <p:grpSpPr>
            <a:xfrm>
              <a:off x="1774241" y="3584980"/>
              <a:ext cx="360445" cy="369569"/>
              <a:chOff x="2504374" y="958998"/>
              <a:chExt cx="360445" cy="369569"/>
            </a:xfrm>
          </p:grpSpPr>
          <p:sp>
            <p:nvSpPr>
              <p:cNvPr id="23" name="Google Shape;347;p10">
                <a:extLst>
                  <a:ext uri="{FF2B5EF4-FFF2-40B4-BE49-F238E27FC236}">
                    <a16:creationId xmlns:a16="http://schemas.microsoft.com/office/drawing/2014/main" id="{BD4B4822-D30D-F9F6-05C8-9244951936B6}"/>
                  </a:ext>
                </a:extLst>
              </p:cNvPr>
              <p:cNvSpPr/>
              <p:nvPr/>
            </p:nvSpPr>
            <p:spPr>
              <a:xfrm>
                <a:off x="2504374" y="975971"/>
                <a:ext cx="360445" cy="352596"/>
              </a:xfrm>
              <a:prstGeom prst="flowChartConnector">
                <a:avLst/>
              </a:prstGeom>
              <a:solidFill>
                <a:srgbClr val="5B9BD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348;p10">
                <a:extLst>
                  <a:ext uri="{FF2B5EF4-FFF2-40B4-BE49-F238E27FC236}">
                    <a16:creationId xmlns:a16="http://schemas.microsoft.com/office/drawing/2014/main" id="{18C9C0DD-3120-51A5-77AA-E5384127293E}"/>
                  </a:ext>
                </a:extLst>
              </p:cNvPr>
              <p:cNvSpPr txBox="1"/>
              <p:nvPr/>
            </p:nvSpPr>
            <p:spPr>
              <a:xfrm>
                <a:off x="2528560" y="958998"/>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14" name="Google Shape;349;p10">
              <a:extLst>
                <a:ext uri="{FF2B5EF4-FFF2-40B4-BE49-F238E27FC236}">
                  <a16:creationId xmlns:a16="http://schemas.microsoft.com/office/drawing/2014/main" id="{CEEAE327-F511-4936-7FEB-E0F6A0A27601}"/>
                </a:ext>
              </a:extLst>
            </p:cNvPr>
            <p:cNvGrpSpPr/>
            <p:nvPr/>
          </p:nvGrpSpPr>
          <p:grpSpPr>
            <a:xfrm>
              <a:off x="1785051" y="4526688"/>
              <a:ext cx="360445" cy="369332"/>
              <a:chOff x="2430842" y="967603"/>
              <a:chExt cx="360445" cy="369332"/>
            </a:xfrm>
          </p:grpSpPr>
          <p:sp>
            <p:nvSpPr>
              <p:cNvPr id="21" name="Google Shape;350;p10">
                <a:extLst>
                  <a:ext uri="{FF2B5EF4-FFF2-40B4-BE49-F238E27FC236}">
                    <a16:creationId xmlns:a16="http://schemas.microsoft.com/office/drawing/2014/main" id="{9207420D-2CBB-934C-91D1-2B37ED9ACAA6}"/>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351;p10">
                <a:extLst>
                  <a:ext uri="{FF2B5EF4-FFF2-40B4-BE49-F238E27FC236}">
                    <a16:creationId xmlns:a16="http://schemas.microsoft.com/office/drawing/2014/main" id="{37571882-EA86-E22A-09A1-D66D8FFDCD2B}"/>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15" name="Google Shape;352;p10">
              <a:extLst>
                <a:ext uri="{FF2B5EF4-FFF2-40B4-BE49-F238E27FC236}">
                  <a16:creationId xmlns:a16="http://schemas.microsoft.com/office/drawing/2014/main" id="{1D92909F-6144-2DD9-7D1B-F7CBB3D1B98A}"/>
                </a:ext>
              </a:extLst>
            </p:cNvPr>
            <p:cNvGrpSpPr/>
            <p:nvPr/>
          </p:nvGrpSpPr>
          <p:grpSpPr>
            <a:xfrm>
              <a:off x="1770769" y="5476475"/>
              <a:ext cx="360445" cy="369332"/>
              <a:chOff x="2487338" y="891033"/>
              <a:chExt cx="360445" cy="369332"/>
            </a:xfrm>
          </p:grpSpPr>
          <p:sp>
            <p:nvSpPr>
              <p:cNvPr id="19" name="Google Shape;353;p10">
                <a:extLst>
                  <a:ext uri="{FF2B5EF4-FFF2-40B4-BE49-F238E27FC236}">
                    <a16:creationId xmlns:a16="http://schemas.microsoft.com/office/drawing/2014/main" id="{E4909726-61BA-D521-0673-A90EEB09CDDB}"/>
                  </a:ext>
                </a:extLst>
              </p:cNvPr>
              <p:cNvSpPr/>
              <p:nvPr/>
            </p:nvSpPr>
            <p:spPr>
              <a:xfrm>
                <a:off x="2487338" y="907769"/>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354;p10">
                <a:extLst>
                  <a:ext uri="{FF2B5EF4-FFF2-40B4-BE49-F238E27FC236}">
                    <a16:creationId xmlns:a16="http://schemas.microsoft.com/office/drawing/2014/main" id="{C4C29A54-5B8C-E55F-606C-F5DB562DD0AA}"/>
                  </a:ext>
                </a:extLst>
              </p:cNvPr>
              <p:cNvSpPr txBox="1"/>
              <p:nvPr/>
            </p:nvSpPr>
            <p:spPr>
              <a:xfrm>
                <a:off x="2523331" y="89103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6" name="Google Shape;355;p10">
              <a:extLst>
                <a:ext uri="{FF2B5EF4-FFF2-40B4-BE49-F238E27FC236}">
                  <a16:creationId xmlns:a16="http://schemas.microsoft.com/office/drawing/2014/main" id="{6D4DC1D5-5EDE-1AC3-E2FA-18989A19A442}"/>
                </a:ext>
              </a:extLst>
            </p:cNvPr>
            <p:cNvGrpSpPr/>
            <p:nvPr/>
          </p:nvGrpSpPr>
          <p:grpSpPr>
            <a:xfrm>
              <a:off x="1770769" y="6218481"/>
              <a:ext cx="360445" cy="369332"/>
              <a:chOff x="2430842" y="967603"/>
              <a:chExt cx="360445" cy="369332"/>
            </a:xfrm>
          </p:grpSpPr>
          <p:sp>
            <p:nvSpPr>
              <p:cNvPr id="17" name="Google Shape;356;p10">
                <a:extLst>
                  <a:ext uri="{FF2B5EF4-FFF2-40B4-BE49-F238E27FC236}">
                    <a16:creationId xmlns:a16="http://schemas.microsoft.com/office/drawing/2014/main" id="{7DF2FE05-058A-82E2-F43F-ED8386905315}"/>
                  </a:ext>
                </a:extLst>
              </p:cNvPr>
              <p:cNvSpPr/>
              <p:nvPr/>
            </p:nvSpPr>
            <p:spPr>
              <a:xfrm>
                <a:off x="2430842" y="975971"/>
                <a:ext cx="360445" cy="352596"/>
              </a:xfrm>
              <a:prstGeom prst="flowChartConnector">
                <a:avLst/>
              </a:prstGeom>
              <a:solidFill>
                <a:schemeClr val="accent4"/>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357;p10">
                <a:extLst>
                  <a:ext uri="{FF2B5EF4-FFF2-40B4-BE49-F238E27FC236}">
                    <a16:creationId xmlns:a16="http://schemas.microsoft.com/office/drawing/2014/main" id="{BE8C8A9B-7DE0-1CCB-B822-DB75F2395844}"/>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Tree>
    <p:extLst>
      <p:ext uri="{BB962C8B-B14F-4D97-AF65-F5344CB8AC3E}">
        <p14:creationId xmlns:p14="http://schemas.microsoft.com/office/powerpoint/2010/main" val="3037190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421F6-C295-3AF9-DC20-4E01F7543B33}"/>
              </a:ext>
            </a:extLst>
          </p:cNvPr>
          <p:cNvSpPr>
            <a:spLocks noGrp="1"/>
          </p:cNvSpPr>
          <p:nvPr>
            <p:ph type="title"/>
          </p:nvPr>
        </p:nvSpPr>
        <p:spPr>
          <a:xfrm>
            <a:off x="0" y="-8829"/>
            <a:ext cx="12192000" cy="749493"/>
          </a:xfrm>
          <a:solidFill>
            <a:srgbClr val="002060"/>
          </a:solidFill>
          <a:ln>
            <a:solidFill>
              <a:srgbClr val="002060"/>
            </a:solidFill>
          </a:ln>
        </p:spPr>
        <p:txBody>
          <a:bodyPr>
            <a:normAutofit fontScale="90000"/>
          </a:bodyPr>
          <a:lstStyle/>
          <a:p>
            <a:r>
              <a:rPr lang="en-GB" sz="2800" b="1" dirty="0">
                <a:solidFill>
                  <a:schemeClr val="bg1"/>
                </a:solidFill>
                <a:latin typeface="Arial" panose="020B0604020202020204" pitchFamily="34" charset="0"/>
                <a:cs typeface="Arial" panose="020B0604020202020204" pitchFamily="34" charset="0"/>
              </a:rPr>
              <a:t>Contents</a:t>
            </a:r>
            <a:br>
              <a:rPr lang="en-GB" sz="2800" b="1" dirty="0">
                <a:solidFill>
                  <a:schemeClr val="bg1"/>
                </a:solidFill>
                <a:latin typeface="Arial" panose="020B0604020202020204" pitchFamily="34" charset="0"/>
                <a:cs typeface="Arial" panose="020B0604020202020204" pitchFamily="34" charset="0"/>
              </a:rPr>
            </a:br>
            <a:r>
              <a:rPr lang="en-GB" sz="1200" b="1" i="1" dirty="0">
                <a:solidFill>
                  <a:schemeClr val="bg1"/>
                </a:solidFill>
                <a:latin typeface="Arial" panose="020B0604020202020204" pitchFamily="34" charset="0"/>
                <a:cs typeface="Arial" panose="020B0604020202020204" pitchFamily="34" charset="0"/>
              </a:rPr>
              <a:t>Part I provides a high level overview of processes taken following a suspected suicide and Part II provides detailed guidance on implementing a response.  Part III provides information about training and resources and also support to help with the preparation, planning and prevention process.</a:t>
            </a:r>
            <a:endParaRPr lang="en-GB" sz="2800" b="1" i="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B433985-DCAF-FBFC-3EB6-109B185E2191}"/>
              </a:ext>
            </a:extLst>
          </p:cNvPr>
          <p:cNvSpPr txBox="1"/>
          <p:nvPr/>
        </p:nvSpPr>
        <p:spPr>
          <a:xfrm>
            <a:off x="211178" y="910453"/>
            <a:ext cx="5729731" cy="2724150"/>
          </a:xfrm>
          <a:prstGeom prst="roundRect">
            <a:avLst/>
          </a:prstGeom>
          <a:solidFill>
            <a:srgbClr val="DCE7E6"/>
          </a:solidFill>
        </p:spPr>
        <p:txBody>
          <a:bodyPr wrap="square" rtlCol="0">
            <a:spAutoFit/>
          </a:bodyPr>
          <a:lstStyle/>
          <a:p>
            <a:r>
              <a:rPr lang="en-GB" sz="2400" b="1" u="sng"/>
              <a:t>PART I: EXEC SUMMARY OF PROCESSES</a:t>
            </a:r>
          </a:p>
          <a:p>
            <a:endParaRPr lang="en-GB" sz="1000" b="1" u="sng"/>
          </a:p>
          <a:p>
            <a:r>
              <a:rPr lang="en-GB" b="1">
                <a:solidFill>
                  <a:srgbClr val="002060"/>
                </a:solidFill>
                <a:hlinkClick r:id="rId2" action="ppaction://hlinksldjump"/>
              </a:rPr>
              <a:t>Key Contact Information </a:t>
            </a:r>
            <a:endParaRPr lang="en-GB" b="1">
              <a:solidFill>
                <a:srgbClr val="002060"/>
              </a:solidFill>
            </a:endParaRPr>
          </a:p>
          <a:p>
            <a:endParaRPr lang="en-GB" sz="1000" b="1">
              <a:solidFill>
                <a:srgbClr val="002060"/>
              </a:solidFill>
            </a:endParaRPr>
          </a:p>
          <a:p>
            <a:endParaRPr lang="en-GB" sz="1000" b="1">
              <a:solidFill>
                <a:srgbClr val="002060"/>
              </a:solidFill>
            </a:endParaRPr>
          </a:p>
          <a:p>
            <a:r>
              <a:rPr lang="en-GB" b="1">
                <a:solidFill>
                  <a:srgbClr val="002060"/>
                </a:solidFill>
              </a:rPr>
              <a:t>Stages Flowcharts/Checklists</a:t>
            </a:r>
          </a:p>
          <a:p>
            <a:pPr marL="285750" indent="-285750">
              <a:buFont typeface="Arial" panose="020B0604020202020204" pitchFamily="34" charset="0"/>
              <a:buChar char="•"/>
            </a:pPr>
            <a:r>
              <a:rPr lang="en-GB">
                <a:solidFill>
                  <a:srgbClr val="002060"/>
                </a:solidFill>
                <a:hlinkClick r:id="rId3" action="ppaction://hlinksldjump"/>
              </a:rPr>
              <a:t>Notification of Suspected Suicide</a:t>
            </a:r>
            <a:endParaRPr lang="en-GB" sz="1000">
              <a:solidFill>
                <a:srgbClr val="002060"/>
              </a:solidFill>
            </a:endParaRPr>
          </a:p>
          <a:p>
            <a:pPr marL="285750" indent="-285750">
              <a:buFont typeface="Arial" panose="020B0604020202020204" pitchFamily="34" charset="0"/>
              <a:buChar char="•"/>
            </a:pPr>
            <a:r>
              <a:rPr lang="en-GB">
                <a:solidFill>
                  <a:srgbClr val="002060"/>
                </a:solidFill>
                <a:hlinkClick r:id="rId4" action="ppaction://hlinksldjump"/>
              </a:rPr>
              <a:t>Convening a Postvention Response Team</a:t>
            </a:r>
            <a:endParaRPr lang="en-GB">
              <a:solidFill>
                <a:srgbClr val="002060"/>
              </a:solidFill>
            </a:endParaRPr>
          </a:p>
          <a:p>
            <a:pPr marL="285750" indent="-285750">
              <a:buFont typeface="Arial" panose="020B0604020202020204" pitchFamily="34" charset="0"/>
              <a:buChar char="•"/>
            </a:pPr>
            <a:r>
              <a:rPr lang="en-GB">
                <a:solidFill>
                  <a:srgbClr val="002060"/>
                </a:solidFill>
                <a:hlinkClick r:id="rId5" action="ppaction://hlinksldjump"/>
              </a:rPr>
              <a:t>Postvention Response From Week 2 Onwards</a:t>
            </a:r>
            <a:endParaRPr lang="en-GB">
              <a:solidFill>
                <a:srgbClr val="002060"/>
              </a:solidFill>
            </a:endParaRPr>
          </a:p>
          <a:p>
            <a:pPr lvl="1"/>
            <a:endParaRPr lang="en-GB" sz="1000">
              <a:solidFill>
                <a:srgbClr val="002060"/>
              </a:solidFill>
            </a:endParaRPr>
          </a:p>
        </p:txBody>
      </p:sp>
      <p:sp>
        <p:nvSpPr>
          <p:cNvPr id="9" name="TextBox 8">
            <a:extLst>
              <a:ext uri="{FF2B5EF4-FFF2-40B4-BE49-F238E27FC236}">
                <a16:creationId xmlns:a16="http://schemas.microsoft.com/office/drawing/2014/main" id="{944192C1-0DB9-1323-5405-51B2FE2ED2A5}"/>
              </a:ext>
            </a:extLst>
          </p:cNvPr>
          <p:cNvSpPr txBox="1"/>
          <p:nvPr/>
        </p:nvSpPr>
        <p:spPr>
          <a:xfrm>
            <a:off x="5991952" y="556835"/>
            <a:ext cx="6372464" cy="8156079"/>
          </a:xfrm>
          <a:prstGeom prst="rect">
            <a:avLst/>
          </a:prstGeom>
          <a:noFill/>
        </p:spPr>
        <p:txBody>
          <a:bodyPr wrap="square" lIns="91440" tIns="45720" rIns="91440" bIns="45720" rtlCol="0" anchor="t">
            <a:spAutoFit/>
          </a:bodyPr>
          <a:lstStyle/>
          <a:p>
            <a:pPr lvl="1"/>
            <a:endParaRPr lang="en-GB" sz="1600" dirty="0">
              <a:solidFill>
                <a:srgbClr val="002060"/>
              </a:solidFill>
            </a:endParaRPr>
          </a:p>
          <a:p>
            <a:r>
              <a:rPr lang="en-GB" sz="1600" b="1" dirty="0">
                <a:solidFill>
                  <a:srgbClr val="002060"/>
                </a:solidFill>
              </a:rPr>
              <a:t>Support for students and staff</a:t>
            </a:r>
            <a:endParaRPr lang="en-GB" sz="1600" b="1" dirty="0">
              <a:solidFill>
                <a:srgbClr val="002060"/>
              </a:solidFill>
              <a:cs typeface="Calibri"/>
            </a:endParaRPr>
          </a:p>
          <a:p>
            <a:pPr marL="285750" indent="-285750">
              <a:buFont typeface="Arial" panose="020B0604020202020204" pitchFamily="34" charset="0"/>
              <a:buChar char="•"/>
            </a:pPr>
            <a:r>
              <a:rPr lang="en-GB" sz="1600" dirty="0">
                <a:solidFill>
                  <a:srgbClr val="002060"/>
                </a:solidFill>
                <a:hlinkClick r:id="rId6" action="ppaction://hlinksldjump"/>
              </a:rPr>
              <a:t>Communicating with students and staff</a:t>
            </a:r>
            <a:endParaRPr lang="en-GB" sz="1600" dirty="0">
              <a:solidFill>
                <a:srgbClr val="002060"/>
              </a:solidFill>
            </a:endParaRPr>
          </a:p>
          <a:p>
            <a:pPr lvl="1"/>
            <a:endParaRPr lang="en-GB" sz="1600" dirty="0">
              <a:solidFill>
                <a:srgbClr val="002060"/>
              </a:solidFill>
            </a:endParaRPr>
          </a:p>
          <a:p>
            <a:r>
              <a:rPr lang="en-GB" sz="1600" b="1" dirty="0">
                <a:solidFill>
                  <a:srgbClr val="002060"/>
                </a:solidFill>
              </a:rPr>
              <a:t>Identifying and Supporting Vulnerable Children and Young People</a:t>
            </a:r>
            <a:endParaRPr lang="en-GB" sz="1600" b="1" dirty="0">
              <a:solidFill>
                <a:srgbClr val="002060"/>
              </a:solidFill>
              <a:cs typeface="Calibri"/>
            </a:endParaRPr>
          </a:p>
          <a:p>
            <a:pPr marL="285750" indent="-285750">
              <a:buFont typeface="Arial" panose="020B0604020202020204" pitchFamily="34" charset="0"/>
              <a:buChar char="•"/>
            </a:pPr>
            <a:r>
              <a:rPr lang="en-GB" sz="1600" dirty="0">
                <a:solidFill>
                  <a:srgbClr val="002060"/>
                </a:solidFill>
                <a:hlinkClick r:id="rId7" action="ppaction://hlinksldjump"/>
              </a:rPr>
              <a:t>Know the warning signs and how to support</a:t>
            </a:r>
            <a:endParaRPr lang="en-GB" sz="1600" dirty="0">
              <a:solidFill>
                <a:srgbClr val="002060"/>
              </a:solidFill>
            </a:endParaRPr>
          </a:p>
          <a:p>
            <a:endParaRPr lang="en-GB" sz="1600" dirty="0">
              <a:solidFill>
                <a:srgbClr val="002060"/>
              </a:solidFill>
            </a:endParaRPr>
          </a:p>
          <a:p>
            <a:r>
              <a:rPr lang="en-GB" sz="1600" b="1" dirty="0">
                <a:solidFill>
                  <a:srgbClr val="002060"/>
                </a:solidFill>
                <a:hlinkClick r:id="rId8" action="ppaction://hlinksldjump"/>
              </a:rPr>
              <a:t>Supporting the JAR Process</a:t>
            </a:r>
            <a:endParaRPr lang="en-GB" sz="1600" b="1" dirty="0">
              <a:solidFill>
                <a:srgbClr val="002060"/>
              </a:solidFill>
            </a:endParaRPr>
          </a:p>
          <a:p>
            <a:endParaRPr lang="en-GB" sz="1600" b="1" dirty="0">
              <a:solidFill>
                <a:srgbClr val="002060"/>
              </a:solidFill>
            </a:endParaRPr>
          </a:p>
          <a:p>
            <a:r>
              <a:rPr lang="en-GB" sz="1600" b="1" dirty="0">
                <a:solidFill>
                  <a:srgbClr val="002060"/>
                </a:solidFill>
                <a:hlinkClick r:id="rId9" action="ppaction://hlinksldjump"/>
              </a:rPr>
              <a:t>Check-In: The First Week in Review</a:t>
            </a:r>
            <a:endParaRPr lang="en-GB" sz="1600" b="1" dirty="0">
              <a:solidFill>
                <a:srgbClr val="002060"/>
              </a:solidFill>
            </a:endParaRPr>
          </a:p>
          <a:p>
            <a:endParaRPr lang="en-GB" sz="1600" b="1" dirty="0">
              <a:solidFill>
                <a:srgbClr val="002060"/>
              </a:solidFill>
            </a:endParaRPr>
          </a:p>
          <a:p>
            <a:r>
              <a:rPr lang="en-GB" sz="1600" b="1" dirty="0">
                <a:solidFill>
                  <a:srgbClr val="002060"/>
                </a:solidFill>
              </a:rPr>
              <a:t>Week 2 Onwards</a:t>
            </a:r>
            <a:endParaRPr lang="en-GB" sz="1600" b="1" dirty="0">
              <a:solidFill>
                <a:srgbClr val="002060"/>
              </a:solidFill>
              <a:cs typeface="Calibri"/>
            </a:endParaRPr>
          </a:p>
          <a:p>
            <a:pPr marL="285750" indent="-285750">
              <a:buFont typeface="Arial" panose="020B0604020202020204" pitchFamily="34" charset="0"/>
              <a:buChar char="•"/>
            </a:pPr>
            <a:r>
              <a:rPr lang="en-GB" sz="1600" dirty="0">
                <a:solidFill>
                  <a:srgbClr val="002060"/>
                </a:solidFill>
                <a:hlinkClick r:id="rId10" action="ppaction://hlinksldjump"/>
              </a:rPr>
              <a:t>Guidance on memorials and funerals</a:t>
            </a:r>
            <a:endParaRPr lang="en-GB" sz="1600" dirty="0">
              <a:solidFill>
                <a:srgbClr val="002060"/>
              </a:solidFill>
            </a:endParaRPr>
          </a:p>
          <a:p>
            <a:endParaRPr lang="en-GB" sz="1600" dirty="0">
              <a:solidFill>
                <a:srgbClr val="002060"/>
              </a:solidFill>
            </a:endParaRPr>
          </a:p>
          <a:p>
            <a:r>
              <a:rPr lang="en-GB" sz="1600" b="1" dirty="0">
                <a:solidFill>
                  <a:srgbClr val="002060"/>
                </a:solidFill>
                <a:hlinkClick r:id="rId11" action="ppaction://hlinksldjump"/>
              </a:rPr>
              <a:t>Reviewing Evaluating &amp; Learning from the Response</a:t>
            </a:r>
            <a:endParaRPr lang="en-GB" sz="1600" b="1" dirty="0">
              <a:solidFill>
                <a:srgbClr val="002060"/>
              </a:solidFill>
              <a:hlinkClick r:id="rId12" action="ppaction://hlinksldjump"/>
            </a:endParaRPr>
          </a:p>
          <a:p>
            <a:pPr>
              <a:lnSpc>
                <a:spcPct val="150000"/>
              </a:lnSpc>
            </a:pPr>
            <a:r>
              <a:rPr lang="en-GB" sz="1600" b="1" dirty="0">
                <a:solidFill>
                  <a:srgbClr val="002060"/>
                </a:solidFill>
                <a:hlinkClick r:id="rId12" action="ppaction://hlinksldjump"/>
              </a:rPr>
              <a:t>Check-In: Week 2- 6 Months in Review</a:t>
            </a:r>
            <a:endParaRPr lang="en-GB" sz="1600" b="1" dirty="0">
              <a:solidFill>
                <a:srgbClr val="002060"/>
              </a:solidFill>
            </a:endParaRPr>
          </a:p>
          <a:p>
            <a:pPr>
              <a:lnSpc>
                <a:spcPct val="150000"/>
              </a:lnSpc>
            </a:pPr>
            <a:r>
              <a:rPr lang="en-GB" sz="1600" b="1" dirty="0">
                <a:solidFill>
                  <a:srgbClr val="002060"/>
                </a:solidFill>
                <a:cs typeface="Arial"/>
                <a:hlinkClick r:id="rId13" action="ppaction://hlinksldjump"/>
              </a:rPr>
              <a:t>Check-In: Long-Term Suicide Prevention in Review</a:t>
            </a:r>
            <a:endParaRPr lang="en-GB" sz="1600" b="1" dirty="0">
              <a:solidFill>
                <a:srgbClr val="002060"/>
              </a:solidFill>
              <a:cs typeface="Arial"/>
            </a:endParaRPr>
          </a:p>
          <a:p>
            <a:pPr>
              <a:lnSpc>
                <a:spcPct val="150000"/>
              </a:lnSpc>
            </a:pPr>
            <a:endParaRPr lang="en-GB" sz="1600" b="1" dirty="0">
              <a:solidFill>
                <a:srgbClr val="002060"/>
              </a:solidFill>
            </a:endParaRPr>
          </a:p>
          <a:p>
            <a:r>
              <a:rPr lang="en-GB" sz="2000" b="1" u="sng" dirty="0">
                <a:cs typeface="Calibri"/>
              </a:rPr>
              <a:t>PART III:  PREPARATION, PLANNING &amp; PREVENTION</a:t>
            </a:r>
            <a:endParaRPr lang="en-GB" sz="2000" b="1" u="sng" dirty="0">
              <a:highlight>
                <a:srgbClr val="FFFF00"/>
              </a:highlight>
              <a:cs typeface="Calibri"/>
            </a:endParaRPr>
          </a:p>
          <a:p>
            <a:pPr marL="285750" indent="-285750">
              <a:buFont typeface="Arial" panose="020B0604020202020204" pitchFamily="34" charset="0"/>
              <a:buChar char="•"/>
            </a:pPr>
            <a:r>
              <a:rPr lang="en-GB" sz="1600" dirty="0">
                <a:solidFill>
                  <a:srgbClr val="002060"/>
                </a:solidFill>
                <a:hlinkClick r:id="rId14" action="ppaction://hlinksldjump"/>
              </a:rPr>
              <a:t>Training for Staff</a:t>
            </a:r>
            <a:endParaRPr lang="en-GB" sz="1600" dirty="0">
              <a:solidFill>
                <a:srgbClr val="002060"/>
              </a:solidFill>
            </a:endParaRPr>
          </a:p>
          <a:p>
            <a:pPr marL="285750" indent="-285750">
              <a:buFont typeface="Arial" panose="020B0604020202020204" pitchFamily="34" charset="0"/>
              <a:buChar char="•"/>
            </a:pPr>
            <a:r>
              <a:rPr lang="en-GB" sz="1600" dirty="0">
                <a:solidFill>
                  <a:srgbClr val="002060"/>
                </a:solidFill>
                <a:cs typeface="Arial"/>
                <a:hlinkClick r:id="rId15" action="ppaction://hlinksldjump"/>
              </a:rPr>
              <a:t>Resources for promoting positive mental health and resilience within your setting</a:t>
            </a:r>
            <a:endParaRPr lang="en-GB" sz="1600" dirty="0">
              <a:solidFill>
                <a:srgbClr val="002060"/>
              </a:solidFill>
              <a:cs typeface="Arial"/>
            </a:endParaRPr>
          </a:p>
          <a:p>
            <a:pPr marL="285750" indent="-285750">
              <a:buFont typeface="Arial" panose="020B0604020202020204" pitchFamily="34" charset="0"/>
              <a:buChar char="•"/>
            </a:pPr>
            <a:r>
              <a:rPr lang="en-GB" sz="1600" dirty="0">
                <a:solidFill>
                  <a:srgbClr val="002060"/>
                </a:solidFill>
                <a:cs typeface="Arial"/>
                <a:hlinkClick r:id="rId13" action="ppaction://hlinksldjump"/>
              </a:rPr>
              <a:t>Signposting to Mental Health Support Services</a:t>
            </a:r>
            <a:endParaRPr lang="en-GB" sz="1600" dirty="0">
              <a:solidFill>
                <a:srgbClr val="002060"/>
              </a:solidFill>
              <a:cs typeface="Arial"/>
            </a:endParaRPr>
          </a:p>
          <a:p>
            <a:pPr marL="285750" indent="-285750">
              <a:buFont typeface="Arial" panose="020B0604020202020204" pitchFamily="34" charset="0"/>
              <a:buChar char="•"/>
            </a:pPr>
            <a:r>
              <a:rPr lang="en-GB" sz="1600" dirty="0">
                <a:solidFill>
                  <a:srgbClr val="002060"/>
                </a:solidFill>
                <a:cs typeface="Arial"/>
                <a:hlinkClick r:id="rId16" action="ppaction://hlinksldjump"/>
              </a:rPr>
              <a:t>Suicide Prevention &amp; Postvention Policy Guide</a:t>
            </a:r>
            <a:endParaRPr lang="en-GB" sz="1600" dirty="0">
              <a:solidFill>
                <a:srgbClr val="002060"/>
              </a:solidFill>
              <a:cs typeface="Arial"/>
            </a:endParaRPr>
          </a:p>
          <a:p>
            <a:pPr marL="285750" indent="-285750">
              <a:buFont typeface="Arial" panose="020B0604020202020204" pitchFamily="34" charset="0"/>
              <a:buChar char="•"/>
            </a:pPr>
            <a:endParaRPr lang="en-GB" sz="1600" dirty="0">
              <a:solidFill>
                <a:srgbClr val="002060"/>
              </a:solidFill>
              <a:cs typeface="Arial"/>
            </a:endParaRPr>
          </a:p>
          <a:p>
            <a:pPr marL="285750" indent="-285750">
              <a:buFont typeface="Arial" panose="020B0604020202020204" pitchFamily="34" charset="0"/>
              <a:buChar char="•"/>
            </a:pPr>
            <a:endParaRPr lang="en-GB" sz="1600" dirty="0">
              <a:solidFill>
                <a:srgbClr val="002060"/>
              </a:solidFill>
              <a:cs typeface="Arial"/>
            </a:endParaRPr>
          </a:p>
          <a:p>
            <a:pPr marL="285750" indent="-285750">
              <a:buFont typeface="Arial" panose="020B0604020202020204" pitchFamily="34" charset="0"/>
              <a:buChar char="•"/>
            </a:pPr>
            <a:endParaRPr lang="en-GB" sz="1600" dirty="0">
              <a:solidFill>
                <a:srgbClr val="002060"/>
              </a:solidFill>
              <a:cs typeface="Arial"/>
            </a:endParaRPr>
          </a:p>
          <a:p>
            <a:pPr marL="285750" indent="-285750">
              <a:buFont typeface="Arial" panose="020B0604020202020204" pitchFamily="34" charset="0"/>
              <a:buChar char="•"/>
            </a:pPr>
            <a:endParaRPr lang="en-GB" sz="1600" dirty="0">
              <a:solidFill>
                <a:srgbClr val="002060"/>
              </a:solidFill>
            </a:endParaRPr>
          </a:p>
          <a:p>
            <a:pPr marL="285750" indent="-285750">
              <a:buFont typeface="Arial" panose="020B0604020202020204" pitchFamily="34" charset="0"/>
              <a:buChar char="•"/>
            </a:pPr>
            <a:endParaRPr lang="en-GB" sz="1600" dirty="0">
              <a:solidFill>
                <a:srgbClr val="002060"/>
              </a:solidFill>
            </a:endParaRPr>
          </a:p>
          <a:p>
            <a:pPr marL="285750" indent="-285750">
              <a:buFont typeface="Arial" panose="020B0604020202020204" pitchFamily="34" charset="0"/>
              <a:buChar char="•"/>
            </a:pPr>
            <a:endParaRPr lang="en-GB" sz="1600" b="1" dirty="0">
              <a:solidFill>
                <a:srgbClr val="002060"/>
              </a:solidFill>
            </a:endParaRPr>
          </a:p>
          <a:p>
            <a:endParaRPr lang="en-GB" sz="1600" b="1" dirty="0">
              <a:solidFill>
                <a:srgbClr val="002060"/>
              </a:solidFill>
            </a:endParaRPr>
          </a:p>
        </p:txBody>
      </p:sp>
      <p:sp>
        <p:nvSpPr>
          <p:cNvPr id="75" name="TextBox 74">
            <a:extLst>
              <a:ext uri="{FF2B5EF4-FFF2-40B4-BE49-F238E27FC236}">
                <a16:creationId xmlns:a16="http://schemas.microsoft.com/office/drawing/2014/main" id="{85464CBB-E599-1B5E-F68A-0BA20DA7992B}"/>
              </a:ext>
            </a:extLst>
          </p:cNvPr>
          <p:cNvSpPr txBox="1"/>
          <p:nvPr/>
        </p:nvSpPr>
        <p:spPr>
          <a:xfrm>
            <a:off x="211178" y="3804392"/>
            <a:ext cx="5372197" cy="461665"/>
          </a:xfrm>
          <a:prstGeom prst="rect">
            <a:avLst/>
          </a:prstGeom>
          <a:noFill/>
        </p:spPr>
        <p:txBody>
          <a:bodyPr wrap="square">
            <a:spAutoFit/>
          </a:bodyPr>
          <a:lstStyle/>
          <a:p>
            <a:r>
              <a:rPr lang="en-GB" sz="2400" b="1" u="sng"/>
              <a:t>PART II: DETAILED RESPONSE GUIDANCE</a:t>
            </a:r>
          </a:p>
        </p:txBody>
      </p:sp>
      <p:sp>
        <p:nvSpPr>
          <p:cNvPr id="77" name="TextBox 76">
            <a:extLst>
              <a:ext uri="{FF2B5EF4-FFF2-40B4-BE49-F238E27FC236}">
                <a16:creationId xmlns:a16="http://schemas.microsoft.com/office/drawing/2014/main" id="{B82DFD93-2DEF-FF86-A145-76ACC07B3BDC}"/>
              </a:ext>
            </a:extLst>
          </p:cNvPr>
          <p:cNvSpPr txBox="1"/>
          <p:nvPr/>
        </p:nvSpPr>
        <p:spPr>
          <a:xfrm>
            <a:off x="262220" y="4266057"/>
            <a:ext cx="5905514" cy="2308324"/>
          </a:xfrm>
          <a:prstGeom prst="rect">
            <a:avLst/>
          </a:prstGeom>
          <a:noFill/>
        </p:spPr>
        <p:txBody>
          <a:bodyPr wrap="square">
            <a:spAutoFit/>
          </a:bodyPr>
          <a:lstStyle/>
          <a:p>
            <a:r>
              <a:rPr lang="en-GB" sz="1800" b="1" dirty="0">
                <a:solidFill>
                  <a:srgbClr val="002060"/>
                </a:solidFill>
                <a:hlinkClick r:id="rId17" action="ppaction://hlinksldjump"/>
              </a:rPr>
              <a:t>Background: Why does Postvention matter?</a:t>
            </a:r>
            <a:endParaRPr lang="en-GB" sz="1800" b="1" dirty="0">
              <a:solidFill>
                <a:srgbClr val="002060"/>
              </a:solidFill>
            </a:endParaRPr>
          </a:p>
          <a:p>
            <a:endParaRPr lang="en-GB" sz="1000" b="1" dirty="0">
              <a:solidFill>
                <a:srgbClr val="002060"/>
              </a:solidFill>
            </a:endParaRPr>
          </a:p>
          <a:p>
            <a:r>
              <a:rPr lang="en-GB" sz="1600" b="1" dirty="0">
                <a:solidFill>
                  <a:srgbClr val="002060"/>
                </a:solidFill>
                <a:hlinkClick r:id="rId18" action="ppaction://hlinksldjump"/>
              </a:rPr>
              <a:t>Notification of Suspected Suicide: </a:t>
            </a:r>
            <a:endParaRPr lang="en-GB" sz="1600" b="1" dirty="0">
              <a:solidFill>
                <a:srgbClr val="002060"/>
              </a:solidFill>
            </a:endParaRPr>
          </a:p>
          <a:p>
            <a:pPr marL="285750" indent="-285750">
              <a:buFont typeface="Arial" panose="020B0604020202020204" pitchFamily="34" charset="0"/>
              <a:buChar char="•"/>
            </a:pPr>
            <a:r>
              <a:rPr lang="en-GB" sz="1600" dirty="0">
                <a:solidFill>
                  <a:srgbClr val="002060"/>
                </a:solidFill>
                <a:hlinkClick r:id="rId19" action="ppaction://hlinksldjump"/>
              </a:rPr>
              <a:t>Roles &amp; Responsibilities Summary Checklist</a:t>
            </a:r>
            <a:endParaRPr lang="en-GB" sz="1600" dirty="0">
              <a:solidFill>
                <a:srgbClr val="002060"/>
              </a:solidFill>
            </a:endParaRPr>
          </a:p>
          <a:p>
            <a:endParaRPr lang="en-GB" sz="1000" dirty="0">
              <a:solidFill>
                <a:srgbClr val="002060"/>
              </a:solidFill>
            </a:endParaRPr>
          </a:p>
          <a:p>
            <a:r>
              <a:rPr lang="en-GB" sz="1600" b="1" dirty="0">
                <a:solidFill>
                  <a:srgbClr val="002060"/>
                </a:solidFill>
                <a:hlinkClick r:id="rId20" action="ppaction://hlinksldjump"/>
              </a:rPr>
              <a:t>Convening a Postvention Response Team:</a:t>
            </a:r>
            <a:endParaRPr lang="en-GB" sz="1600" b="1" dirty="0">
              <a:solidFill>
                <a:srgbClr val="002060"/>
              </a:solidFill>
            </a:endParaRPr>
          </a:p>
          <a:p>
            <a:pPr marL="285750" indent="-285750">
              <a:buFont typeface="Arial" panose="020B0604020202020204" pitchFamily="34" charset="0"/>
              <a:buChar char="•"/>
            </a:pPr>
            <a:r>
              <a:rPr lang="en-GB" sz="1600" dirty="0">
                <a:solidFill>
                  <a:srgbClr val="002060"/>
                </a:solidFill>
                <a:hlinkClick r:id="rId21" action="ppaction://hlinksldjump"/>
              </a:rPr>
              <a:t>Detailed Roles and Responsibilities of the postvention response team</a:t>
            </a:r>
            <a:endParaRPr lang="en-GB" sz="1600" dirty="0">
              <a:solidFill>
                <a:srgbClr val="002060"/>
              </a:solidFill>
            </a:endParaRPr>
          </a:p>
          <a:p>
            <a:endParaRPr lang="en-GB" sz="1000" dirty="0">
              <a:solidFill>
                <a:srgbClr val="002060"/>
              </a:solidFill>
            </a:endParaRPr>
          </a:p>
          <a:p>
            <a:r>
              <a:rPr lang="en-GB" sz="1600" b="1" dirty="0">
                <a:solidFill>
                  <a:srgbClr val="002060"/>
                </a:solidFill>
                <a:hlinkClick r:id="rId22" action="ppaction://hlinksldjump"/>
              </a:rPr>
              <a:t>Timely Communication with Family of the Deceased</a:t>
            </a:r>
            <a:r>
              <a:rPr lang="en-GB" sz="1600" b="1" dirty="0">
                <a:solidFill>
                  <a:srgbClr val="002060"/>
                </a:solidFill>
              </a:rPr>
              <a:t> </a:t>
            </a:r>
          </a:p>
        </p:txBody>
      </p:sp>
      <p:sp>
        <p:nvSpPr>
          <p:cNvPr id="7" name="Slide Number Placeholder 6">
            <a:extLst>
              <a:ext uri="{FF2B5EF4-FFF2-40B4-BE49-F238E27FC236}">
                <a16:creationId xmlns:a16="http://schemas.microsoft.com/office/drawing/2014/main" id="{F71699E8-8A68-7E43-EA2A-04882503A0C9}"/>
              </a:ext>
            </a:extLst>
          </p:cNvPr>
          <p:cNvSpPr>
            <a:spLocks noGrp="1"/>
          </p:cNvSpPr>
          <p:nvPr>
            <p:ph type="sldNum" sz="quarter" idx="12"/>
          </p:nvPr>
        </p:nvSpPr>
        <p:spPr/>
        <p:txBody>
          <a:bodyPr/>
          <a:lstStyle/>
          <a:p>
            <a:fld id="{54D5FAE9-ACED-44FF-B97E-F0BAA2A292A9}" type="slidenum">
              <a:rPr lang="en-GB" smtClean="0"/>
              <a:t>7</a:t>
            </a:fld>
            <a:endParaRPr lang="en-GB"/>
          </a:p>
        </p:txBody>
      </p:sp>
    </p:spTree>
    <p:extLst>
      <p:ext uri="{BB962C8B-B14F-4D97-AF65-F5344CB8AC3E}">
        <p14:creationId xmlns:p14="http://schemas.microsoft.com/office/powerpoint/2010/main" val="44760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B021E7-E97D-4BA9-1F5D-122B43FC0360}"/>
              </a:ext>
            </a:extLst>
          </p:cNvPr>
          <p:cNvSpPr txBox="1">
            <a:spLocks/>
          </p:cNvSpPr>
          <p:nvPr/>
        </p:nvSpPr>
        <p:spPr>
          <a:xfrm>
            <a:off x="0" y="1154865"/>
            <a:ext cx="12192000" cy="2075654"/>
          </a:xfrm>
          <a:prstGeom prst="rect">
            <a:avLst/>
          </a:prstGeom>
          <a:solidFill>
            <a:srgbClr val="002060"/>
          </a:solidFill>
          <a:ln>
            <a:solidFill>
              <a:srgbClr val="002060"/>
            </a:solidFill>
          </a:ln>
        </p:spPr>
        <p:txBody>
          <a:bodyPr vert="horz" lIns="91440" tIns="45720" rIns="91440" bIns="45720" rtlCol="0" anchor="ctr">
            <a:normAutofit fontScale="97500"/>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solidFill>
                  <a:schemeClr val="bg1"/>
                </a:solidFill>
                <a:latin typeface="Arial" panose="020B0604020202020204" pitchFamily="34" charset="0"/>
                <a:cs typeface="Arial" panose="020B0604020202020204" pitchFamily="34" charset="0"/>
              </a:rPr>
              <a:t>PART I: Executive Summary of Processes</a:t>
            </a:r>
          </a:p>
        </p:txBody>
      </p:sp>
      <p:sp>
        <p:nvSpPr>
          <p:cNvPr id="5" name="Content Placeholder 2">
            <a:extLst>
              <a:ext uri="{FF2B5EF4-FFF2-40B4-BE49-F238E27FC236}">
                <a16:creationId xmlns:a16="http://schemas.microsoft.com/office/drawing/2014/main" id="{011020ED-8ABA-B382-DF3D-5AF1F1AAF4B2}"/>
              </a:ext>
            </a:extLst>
          </p:cNvPr>
          <p:cNvSpPr>
            <a:spLocks noGrp="1"/>
          </p:cNvSpPr>
          <p:nvPr>
            <p:ph idx="1"/>
          </p:nvPr>
        </p:nvSpPr>
        <p:spPr>
          <a:xfrm>
            <a:off x="1070812" y="3429000"/>
            <a:ext cx="10515600" cy="1738423"/>
          </a:xfrm>
        </p:spPr>
        <p:txBody>
          <a:bodyPr vert="horz" lIns="91440" tIns="45720" rIns="91440" bIns="45720" rtlCol="0" anchor="t">
            <a:normAutofit/>
          </a:bodyPr>
          <a:lstStyle/>
          <a:p>
            <a:pPr marL="0" indent="0" algn="ctr">
              <a:buNone/>
            </a:pPr>
            <a:r>
              <a:rPr lang="en-GB" dirty="0">
                <a:latin typeface="Arial"/>
                <a:cs typeface="Arial"/>
              </a:rPr>
              <a:t>Pages 8-13 </a:t>
            </a:r>
            <a:r>
              <a:rPr lang="en-GB" sz="2800" dirty="0">
                <a:latin typeface="Arial"/>
                <a:cs typeface="Arial"/>
              </a:rPr>
              <a:t>provide a high level overview of the steps your organisation should take after a suspected suicide.</a:t>
            </a:r>
            <a:endParaRPr lang="en-GB" sz="2800" dirty="0">
              <a:latin typeface="Calibri"/>
              <a:cs typeface="Calibri"/>
            </a:endParaRPr>
          </a:p>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4059B17-A161-F671-32DB-35BB667C4645}"/>
              </a:ext>
            </a:extLst>
          </p:cNvPr>
          <p:cNvSpPr txBox="1"/>
          <p:nvPr/>
        </p:nvSpPr>
        <p:spPr>
          <a:xfrm>
            <a:off x="0" y="6488668"/>
            <a:ext cx="11887200" cy="369332"/>
          </a:xfrm>
          <a:prstGeom prst="rect">
            <a:avLst/>
          </a:prstGeom>
          <a:noFill/>
        </p:spPr>
        <p:txBody>
          <a:bodyPr wrap="square" rtlCol="0">
            <a:spAutoFit/>
          </a:bodyPr>
          <a:lstStyle/>
          <a:p>
            <a:r>
              <a:rPr lang="en-GB" i="1"/>
              <a:t>This section includes: Process maps for each stage of the process &amp; key contact information for wraparound support offer</a:t>
            </a:r>
          </a:p>
        </p:txBody>
      </p:sp>
      <p:sp>
        <p:nvSpPr>
          <p:cNvPr id="3" name="Slide Number Placeholder 2">
            <a:extLst>
              <a:ext uri="{FF2B5EF4-FFF2-40B4-BE49-F238E27FC236}">
                <a16:creationId xmlns:a16="http://schemas.microsoft.com/office/drawing/2014/main" id="{748AD397-B68D-6AB2-FCB2-6D0D1BEAAE0E}"/>
              </a:ext>
            </a:extLst>
          </p:cNvPr>
          <p:cNvSpPr>
            <a:spLocks noGrp="1"/>
          </p:cNvSpPr>
          <p:nvPr>
            <p:ph type="sldNum" sz="quarter" idx="12"/>
          </p:nvPr>
        </p:nvSpPr>
        <p:spPr/>
        <p:txBody>
          <a:bodyPr/>
          <a:lstStyle/>
          <a:p>
            <a:fld id="{54D5FAE9-ACED-44FF-B97E-F0BAA2A292A9}" type="slidenum">
              <a:rPr lang="en-GB" smtClean="0"/>
              <a:t>8</a:t>
            </a:fld>
            <a:endParaRPr lang="en-GB"/>
          </a:p>
        </p:txBody>
      </p:sp>
    </p:spTree>
    <p:extLst>
      <p:ext uri="{BB962C8B-B14F-4D97-AF65-F5344CB8AC3E}">
        <p14:creationId xmlns:p14="http://schemas.microsoft.com/office/powerpoint/2010/main" val="354688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71C9590-5EF9-52D5-C0F5-280D8AF148D2}"/>
              </a:ext>
            </a:extLst>
          </p:cNvPr>
          <p:cNvGraphicFramePr>
            <a:graphicFrameLocks noGrp="1"/>
          </p:cNvGraphicFramePr>
          <p:nvPr>
            <p:extLst>
              <p:ext uri="{D42A27DB-BD31-4B8C-83A1-F6EECF244321}">
                <p14:modId xmlns:p14="http://schemas.microsoft.com/office/powerpoint/2010/main" val="822892019"/>
              </p:ext>
            </p:extLst>
          </p:nvPr>
        </p:nvGraphicFramePr>
        <p:xfrm>
          <a:off x="0" y="839036"/>
          <a:ext cx="12192002" cy="6020934"/>
        </p:xfrm>
        <a:graphic>
          <a:graphicData uri="http://schemas.openxmlformats.org/drawingml/2006/table">
            <a:tbl>
              <a:tblPr firstRow="1" bandRow="1">
                <a:tableStyleId>{93296810-A885-4BE3-A3E7-6D5BEEA58F35}</a:tableStyleId>
              </a:tblPr>
              <a:tblGrid>
                <a:gridCol w="1796908">
                  <a:extLst>
                    <a:ext uri="{9D8B030D-6E8A-4147-A177-3AD203B41FA5}">
                      <a16:colId xmlns:a16="http://schemas.microsoft.com/office/drawing/2014/main" val="3173834662"/>
                    </a:ext>
                  </a:extLst>
                </a:gridCol>
                <a:gridCol w="5252479">
                  <a:extLst>
                    <a:ext uri="{9D8B030D-6E8A-4147-A177-3AD203B41FA5}">
                      <a16:colId xmlns:a16="http://schemas.microsoft.com/office/drawing/2014/main" val="2092094253"/>
                    </a:ext>
                  </a:extLst>
                </a:gridCol>
                <a:gridCol w="5142615">
                  <a:extLst>
                    <a:ext uri="{9D8B030D-6E8A-4147-A177-3AD203B41FA5}">
                      <a16:colId xmlns:a16="http://schemas.microsoft.com/office/drawing/2014/main" val="884201732"/>
                    </a:ext>
                  </a:extLst>
                </a:gridCol>
              </a:tblGrid>
              <a:tr h="335641">
                <a:tc>
                  <a:txBody>
                    <a:bodyPr/>
                    <a:lstStyle/>
                    <a:p>
                      <a:pPr algn="ctr"/>
                      <a:r>
                        <a:rPr lang="en-GB" sz="1600">
                          <a:solidFill>
                            <a:schemeClr val="bg1"/>
                          </a:solidFill>
                        </a:rPr>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a:solidFill>
                            <a:schemeClr val="bg1"/>
                          </a:solidFill>
                        </a:rPr>
                        <a:t>Description of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600">
                          <a:solidFill>
                            <a:schemeClr val="bg1"/>
                          </a:solidFill>
                        </a:rPr>
                        <a:t>Contact 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87466986"/>
                  </a:ext>
                </a:extLst>
              </a:tr>
              <a:tr h="457973">
                <a:tc>
                  <a:txBody>
                    <a:bodyPr/>
                    <a:lstStyle/>
                    <a:p>
                      <a:r>
                        <a:rPr lang="en-GB" sz="1200" b="1">
                          <a:solidFill>
                            <a:schemeClr val="tx1"/>
                          </a:solidFill>
                        </a:rPr>
                        <a:t>Hampshire Inclusion and Advisory Service (HIAS)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Font typeface="Arial" panose="020B0604020202020204" pitchFamily="34" charset="0"/>
                        <a:buNone/>
                      </a:pPr>
                      <a:r>
                        <a:rPr lang="en-GB" sz="1100" dirty="0">
                          <a:solidFill>
                            <a:schemeClr val="tx1"/>
                          </a:solidFill>
                        </a:rPr>
                        <a:t>Supporting senior leadership at the school.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100" b="0" u="none" strike="noStrike" kern="1200" baseline="0" dirty="0">
                          <a:solidFill>
                            <a:schemeClr val="tx1"/>
                          </a:solidFill>
                        </a:rPr>
                        <a:t>Please contact your HIAS Safeguarding Lead and the relevant County Education Manager for your setting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31732053"/>
                  </a:ext>
                </a:extLst>
              </a:tr>
              <a:tr h="1381592">
                <a:tc>
                  <a:txBody>
                    <a:bodyPr/>
                    <a:lstStyle/>
                    <a:p>
                      <a:r>
                        <a:rPr lang="en-GB" sz="1200" b="1">
                          <a:hlinkClick r:id="rId2"/>
                        </a:rPr>
                        <a:t>Hampshire and Isle of Wight Educational Psychology </a:t>
                      </a:r>
                      <a:endParaRPr lang="en-GB"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buFont typeface="Arial" panose="020B0604020202020204" pitchFamily="34" charset="0"/>
                        <a:buNone/>
                      </a:pPr>
                      <a:r>
                        <a:rPr lang="en-GB" sz="1100" dirty="0"/>
                        <a:t>Educational Psychologists provide support and guidance to schools and colleges in response to a suspected suicide death of a student or staff member. Support is offered to any setting, regardless of whether you have an existing service level agreement with them or not. HIEP have also created two critical incident packs that provide guidance and signposting for settings. </a:t>
                      </a:r>
                    </a:p>
                    <a:p>
                      <a:pPr marL="0" indent="0">
                        <a:buFont typeface="Arial" panose="020B0604020202020204" pitchFamily="34" charset="0"/>
                        <a:buNone/>
                      </a:pPr>
                      <a:endParaRPr lang="en-GB" sz="1100" dirty="0"/>
                    </a:p>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chemeClr val="tx1"/>
                          </a:solidFill>
                        </a:rPr>
                        <a:t>If service level agreement in place, HIEP can also support on organisational, policy and curriculum development, training and staff supervision.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buFont typeface="Arial" panose="020B0604020202020204" pitchFamily="34" charset="0"/>
                        <a:buNone/>
                      </a:pPr>
                      <a:r>
                        <a:rPr lang="en-GB" sz="1100"/>
                        <a:t>Following a suspected suicide death, as soon as possible, an educational psychologist will be in touch with the Headteacher/other senior leader. </a:t>
                      </a:r>
                    </a:p>
                    <a:p>
                      <a:pPr marL="0" marR="0" lvl="0" indent="0" algn="l" defTabSz="9144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t>If you need to get in touch directly:</a:t>
                      </a:r>
                      <a:endParaRPr lang="en-GB" sz="1100" b="0" u="none" strike="noStrike" kern="1200" baseline="0">
                        <a:solidFill>
                          <a:schemeClr val="dk1"/>
                        </a:solidFill>
                      </a:endParaRPr>
                    </a:p>
                    <a:p>
                      <a:pPr marL="171450" indent="-171450">
                        <a:buFont typeface="Arial" panose="020B0604020202020204" pitchFamily="34" charset="0"/>
                        <a:buChar char="•"/>
                      </a:pPr>
                      <a:r>
                        <a:rPr lang="nn-NO" sz="1100" b="0" u="none" strike="noStrike" kern="1200" baseline="0">
                          <a:solidFill>
                            <a:schemeClr val="dk1"/>
                          </a:solidFill>
                        </a:rPr>
                        <a:t>West – Dr Anna Nolan, 01962 876239 </a:t>
                      </a:r>
                    </a:p>
                    <a:p>
                      <a:pPr marL="171450" indent="-171450">
                        <a:buFont typeface="Arial" panose="020B0604020202020204" pitchFamily="34" charset="0"/>
                        <a:buChar char="•"/>
                      </a:pPr>
                      <a:r>
                        <a:rPr lang="en-GB" sz="1100" b="0" u="none" strike="noStrike" kern="1200" baseline="0">
                          <a:solidFill>
                            <a:schemeClr val="dk1"/>
                          </a:solidFill>
                        </a:rPr>
                        <a:t>North – Dan Taylor, 01252 814835 </a:t>
                      </a:r>
                    </a:p>
                    <a:p>
                      <a:pPr marL="171450" indent="-171450">
                        <a:buFont typeface="Arial" panose="020B0604020202020204" pitchFamily="34" charset="0"/>
                        <a:buChar char="•"/>
                      </a:pPr>
                      <a:r>
                        <a:rPr lang="en-GB" sz="1100" b="0" u="none" strike="noStrike" kern="1200" baseline="0">
                          <a:solidFill>
                            <a:schemeClr val="dk1"/>
                          </a:solidFill>
                        </a:rPr>
                        <a:t>East – Rachel Ingram, 01252 814729 </a:t>
                      </a:r>
                    </a:p>
                    <a:p>
                      <a:pPr marL="171450" indent="-171450">
                        <a:buFont typeface="Arial" panose="020B0604020202020204" pitchFamily="34" charset="0"/>
                        <a:buChar char="•"/>
                      </a:pPr>
                      <a:r>
                        <a:rPr lang="en-GB" sz="1100" b="0" u="none" strike="noStrike" kern="1200" baseline="0">
                          <a:solidFill>
                            <a:schemeClr val="dk1"/>
                          </a:solidFill>
                        </a:rPr>
                        <a:t>South and Isle of Wight – Dr Rebecca Murphy, 02392 441496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23335861"/>
                  </a:ext>
                </a:extLst>
              </a:tr>
              <a:tr h="1316728">
                <a:tc>
                  <a:txBody>
                    <a:bodyPr/>
                    <a:lstStyle/>
                    <a:p>
                      <a:r>
                        <a:rPr lang="en-GB" sz="1200" b="1">
                          <a:hlinkClick r:id="rId3"/>
                        </a:rPr>
                        <a:t>Hampshire CAMHS</a:t>
                      </a:r>
                      <a:endParaRPr lang="en-GB" sz="12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Font typeface="Arial" panose="020B0604020202020204" pitchFamily="34" charset="0"/>
                        <a:buNone/>
                      </a:pPr>
                      <a:r>
                        <a:rPr lang="en-GB" sz="1100" b="1" dirty="0"/>
                        <a:t>Following a suspected suicide or death of a young person:</a:t>
                      </a:r>
                    </a:p>
                    <a:p>
                      <a:pPr marL="171450" indent="-171450">
                        <a:buFont typeface="Arial" panose="020B0604020202020204" pitchFamily="34" charset="0"/>
                        <a:buChar char="•"/>
                      </a:pPr>
                      <a:r>
                        <a:rPr lang="en-GB" sz="1100" dirty="0"/>
                        <a:t>All young people that need to be referred via SPA to be referred in usual way.</a:t>
                      </a:r>
                    </a:p>
                    <a:p>
                      <a:pPr marL="171450" indent="-171450">
                        <a:buFont typeface="Arial" panose="020B0604020202020204" pitchFamily="34" charset="0"/>
                        <a:buChar char="•"/>
                      </a:pPr>
                      <a:r>
                        <a:rPr lang="en-GB" sz="1100" dirty="0"/>
                        <a:t>In-School support alongside other agencies.</a:t>
                      </a:r>
                    </a:p>
                    <a:p>
                      <a:pPr marL="171450" indent="-171450">
                        <a:buFont typeface="Arial" panose="020B0604020202020204" pitchFamily="34" charset="0"/>
                        <a:buChar char="•"/>
                      </a:pPr>
                      <a:r>
                        <a:rPr lang="en-GB" sz="1100" dirty="0"/>
                        <a:t>Meet with leadership team and identify any risky young people affected by the suicide and support referral into appropriate services.</a:t>
                      </a:r>
                    </a:p>
                    <a:p>
                      <a:pPr marL="171450" indent="-171450">
                        <a:buFont typeface="Arial" panose="020B0604020202020204" pitchFamily="34" charset="0"/>
                        <a:buChar char="•"/>
                      </a:pPr>
                      <a:r>
                        <a:rPr lang="en-GB" sz="1100" dirty="0"/>
                        <a:t>To be involved in one off group-work offer to the school alongside others (e.g., Amparo)</a:t>
                      </a:r>
                    </a:p>
                    <a:p>
                      <a:pPr marL="171450" indent="-171450">
                        <a:buFont typeface="Arial" panose="020B0604020202020204" pitchFamily="34" charset="0"/>
                        <a:buChar char="•"/>
                      </a:pPr>
                      <a:r>
                        <a:rPr lang="en-GB" sz="1100" dirty="0"/>
                        <a:t>Support staff/professionals with gaps in knowledge self-harm/ACEs etc.</a:t>
                      </a:r>
                    </a:p>
                    <a:p>
                      <a:pPr marL="171450" indent="-171450">
                        <a:buFont typeface="Arial" panose="020B0604020202020204" pitchFamily="34" charset="0"/>
                        <a:buChar char="•"/>
                      </a:pPr>
                      <a:r>
                        <a:rPr lang="en-GB" sz="1100" dirty="0"/>
                        <a:t>Young people who are of concern and open to CAMHS will be followed up by the local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100" kern="1200">
                          <a:solidFill>
                            <a:schemeClr val="dk1"/>
                          </a:solidFill>
                          <a:effectLst/>
                          <a:latin typeface="+mn-lt"/>
                          <a:ea typeface="+mn-ea"/>
                          <a:cs typeface="+mn-cs"/>
                        </a:rPr>
                        <a:t>Requests to CAMHS for Postvention Support should be made to; </a:t>
                      </a:r>
                    </a:p>
                    <a:p>
                      <a:pPr marL="171450" marR="0" lvl="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a:solidFill>
                            <a:schemeClr val="dk1"/>
                          </a:solidFill>
                          <a:effectLst/>
                          <a:latin typeface="+mn-lt"/>
                          <a:ea typeface="+mn-ea"/>
                          <a:cs typeface="+mn-cs"/>
                        </a:rPr>
                        <a:t>North Hampshire: </a:t>
                      </a:r>
                      <a:r>
                        <a:rPr lang="en-GB" sz="1100" u="sng" kern="1200">
                          <a:solidFill>
                            <a:schemeClr val="dk1"/>
                          </a:solidFill>
                          <a:effectLst/>
                          <a:latin typeface="+mn-lt"/>
                          <a:ea typeface="+mn-ea"/>
                          <a:cs typeface="+mn-cs"/>
                          <a:hlinkClick r:id="rId4"/>
                        </a:rPr>
                        <a:t>HantsCAMHSSPA@spft.nhs.uk</a:t>
                      </a:r>
                      <a:r>
                        <a:rPr lang="en-GB" sz="800" kern="1200">
                          <a:solidFill>
                            <a:schemeClr val="dk1"/>
                          </a:solidFill>
                          <a:effectLst/>
                          <a:latin typeface="+mn-lt"/>
                          <a:ea typeface="+mn-ea"/>
                          <a:cs typeface="+mn-cs"/>
                        </a:rPr>
                        <a:t> </a:t>
                      </a:r>
                    </a:p>
                    <a:p>
                      <a:pPr marL="171450" marR="0" lvl="0" indent="-171450" algn="l" defTabSz="9144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a:solidFill>
                            <a:schemeClr val="dk1"/>
                          </a:solidFill>
                          <a:effectLst/>
                          <a:latin typeface="+mn-lt"/>
                          <a:ea typeface="+mn-ea"/>
                          <a:cs typeface="+mn-cs"/>
                        </a:rPr>
                        <a:t>South East Hampshire: </a:t>
                      </a:r>
                      <a:r>
                        <a:rPr lang="en-GB" sz="1100" u="sng" kern="1200">
                          <a:solidFill>
                            <a:schemeClr val="dk1"/>
                          </a:solidFill>
                          <a:effectLst/>
                          <a:latin typeface="+mn-lt"/>
                          <a:ea typeface="+mn-ea"/>
                          <a:cs typeface="+mn-cs"/>
                          <a:hlinkClick r:id="rId4"/>
                        </a:rPr>
                        <a:t>HantsCAMHSSPA@spft.nhs.uk</a:t>
                      </a:r>
                      <a:r>
                        <a:rPr lang="en-GB" sz="800" kern="1200">
                          <a:solidFill>
                            <a:schemeClr val="dk1"/>
                          </a:solidFill>
                          <a:effectLst/>
                          <a:latin typeface="+mn-lt"/>
                          <a:ea typeface="+mn-ea"/>
                          <a:cs typeface="+mn-cs"/>
                        </a:rPr>
                        <a:t> </a:t>
                      </a:r>
                    </a:p>
                    <a:p>
                      <a:pPr marL="171450" indent="-171450">
                        <a:buFont typeface="Arial" panose="020B0604020202020204" pitchFamily="34" charset="0"/>
                        <a:buChar char="•"/>
                      </a:pPr>
                      <a:r>
                        <a:rPr lang="en-GB" sz="1100" kern="1200">
                          <a:solidFill>
                            <a:schemeClr val="dk1"/>
                          </a:solidFill>
                          <a:effectLst/>
                          <a:latin typeface="+mn-lt"/>
                          <a:ea typeface="+mn-ea"/>
                          <a:cs typeface="+mn-cs"/>
                        </a:rPr>
                        <a:t>West Hampshire: </a:t>
                      </a:r>
                      <a:r>
                        <a:rPr lang="en-GB" sz="1100" u="sng" kern="1200">
                          <a:solidFill>
                            <a:schemeClr val="dk1"/>
                          </a:solidFill>
                          <a:effectLst/>
                          <a:latin typeface="+mn-lt"/>
                          <a:ea typeface="+mn-ea"/>
                          <a:cs typeface="+mn-cs"/>
                          <a:hlinkClick r:id="rId4"/>
                        </a:rPr>
                        <a:t>HantsCAMHSSPA@spft.nhs.uk</a:t>
                      </a:r>
                      <a:r>
                        <a:rPr lang="en-GB" sz="800" kern="1200">
                          <a:solidFill>
                            <a:schemeClr val="dk1"/>
                          </a:solidFill>
                          <a:effectLst/>
                          <a:latin typeface="+mn-lt"/>
                          <a:ea typeface="+mn-ea"/>
                          <a:cs typeface="+mn-cs"/>
                        </a:rPr>
                        <a:t> </a:t>
                      </a:r>
                      <a:endParaRPr lang="en-GB" sz="1100" kern="1200">
                        <a:solidFill>
                          <a:schemeClr val="dk1"/>
                        </a:solidFill>
                        <a:effectLst/>
                        <a:latin typeface="+mn-lt"/>
                        <a:ea typeface="+mn-ea"/>
                        <a:cs typeface="+mn-cs"/>
                      </a:endParaRPr>
                    </a:p>
                    <a:p>
                      <a:endParaRPr lang="en-GB" sz="1100" kern="1200">
                        <a:solidFill>
                          <a:schemeClr val="dk1"/>
                        </a:solidFill>
                        <a:effectLst/>
                        <a:latin typeface="+mn-lt"/>
                        <a:ea typeface="+mn-ea"/>
                        <a:cs typeface="+mn-cs"/>
                      </a:endParaRPr>
                    </a:p>
                    <a:p>
                      <a:r>
                        <a:rPr lang="en-GB" sz="1100" kern="1200">
                          <a:solidFill>
                            <a:schemeClr val="dk1"/>
                          </a:solidFill>
                          <a:effectLst/>
                          <a:latin typeface="+mn-lt"/>
                          <a:ea typeface="+mn-ea"/>
                          <a:cs typeface="+mn-cs"/>
                        </a:rPr>
                        <a:t>And also copied to Hampshire Safeguarding: </a:t>
                      </a:r>
                      <a:r>
                        <a:rPr lang="en-GB" sz="1100" u="sng" kern="1200">
                          <a:solidFill>
                            <a:schemeClr val="dk1"/>
                          </a:solidFill>
                          <a:effectLst/>
                          <a:latin typeface="+mn-lt"/>
                          <a:ea typeface="+mn-ea"/>
                          <a:cs typeface="+mn-cs"/>
                          <a:hlinkClick r:id="rId5"/>
                        </a:rPr>
                        <a:t>Spnt.hantssafeguardingcamhs@nhs.net</a:t>
                      </a:r>
                      <a:r>
                        <a:rPr lang="en-GB" sz="1100" kern="1200">
                          <a:solidFill>
                            <a:schemeClr val="dk1"/>
                          </a:solidFill>
                          <a:effectLst/>
                          <a:latin typeface="+mn-lt"/>
                          <a:ea typeface="+mn-ea"/>
                          <a:cs typeface="+mn-cs"/>
                        </a:rPr>
                        <a:t> </a:t>
                      </a:r>
                    </a:p>
                    <a:p>
                      <a:endParaRPr lang="en-GB" sz="1100" kern="1200">
                        <a:solidFill>
                          <a:schemeClr val="dk1"/>
                        </a:solidFill>
                        <a:effectLst/>
                        <a:latin typeface="+mn-lt"/>
                        <a:ea typeface="+mn-ea"/>
                        <a:cs typeface="+mn-cs"/>
                      </a:endParaRPr>
                    </a:p>
                    <a:p>
                      <a:r>
                        <a:rPr lang="en-GB" sz="1100" kern="1200">
                          <a:solidFill>
                            <a:schemeClr val="dk1"/>
                          </a:solidFill>
                          <a:effectLst/>
                          <a:latin typeface="+mn-lt"/>
                          <a:ea typeface="+mn-ea"/>
                          <a:cs typeface="+mn-cs"/>
                        </a:rPr>
                        <a:t>All emails should be titled: </a:t>
                      </a:r>
                      <a:r>
                        <a:rPr lang="en-GB" sz="1100" b="1" kern="1200">
                          <a:solidFill>
                            <a:schemeClr val="dk1"/>
                          </a:solidFill>
                          <a:effectLst/>
                          <a:latin typeface="+mn-lt"/>
                          <a:ea typeface="+mn-ea"/>
                          <a:cs typeface="+mn-cs"/>
                        </a:rPr>
                        <a:t>URGENT POSTVENTION SUPPORT FOR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31484867"/>
                  </a:ext>
                </a:extLst>
              </a:tr>
              <a:tr h="203082">
                <a:tc>
                  <a:txBody>
                    <a:bodyPr/>
                    <a:lstStyle/>
                    <a:p>
                      <a:r>
                        <a:rPr lang="en-GB" sz="1200" b="1"/>
                        <a:t>Amparo Bereavement Support 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100" u="sng" kern="1200">
                          <a:solidFill>
                            <a:schemeClr val="dk1"/>
                          </a:solidFill>
                          <a:effectLst/>
                          <a:hlinkClick r:id="rId6"/>
                        </a:rPr>
                        <a:t>Hampshire (Including SHIP) – Amparo</a:t>
                      </a:r>
                      <a:endParaRPr lang="en-GB" sz="1100" u="sng" kern="1200">
                        <a:solidFill>
                          <a:schemeClr val="dk1"/>
                        </a:solidFill>
                        <a:effectLst/>
                      </a:endParaRPr>
                    </a:p>
                    <a:p>
                      <a:pPr marL="171450" indent="-171450">
                        <a:buFont typeface="Arial" panose="020B0604020202020204" pitchFamily="34" charset="0"/>
                        <a:buChar char="•"/>
                      </a:pPr>
                      <a:r>
                        <a:rPr lang="en-GB" sz="1100"/>
                        <a:t>Anyone affected by a suspected suicide death</a:t>
                      </a:r>
                    </a:p>
                    <a:p>
                      <a:pPr marL="171450" indent="-171450">
                        <a:buFont typeface="Arial" panose="020B0604020202020204" pitchFamily="34" charset="0"/>
                        <a:buChar char="•"/>
                      </a:pPr>
                      <a:r>
                        <a:rPr lang="en-GB" sz="1100"/>
                        <a:t>Covers both children and adults-irrespective of their relationship to the person who has died or when the suspected suicide occurred</a:t>
                      </a:r>
                    </a:p>
                    <a:p>
                      <a:pPr marL="171450" indent="-171450">
                        <a:buFont typeface="Arial" panose="020B0604020202020204" pitchFamily="34" charset="0"/>
                        <a:buChar char="•"/>
                      </a:pPr>
                      <a:r>
                        <a:rPr lang="en-GB" sz="1100"/>
                        <a:t>Can support your setting with communicating with the family of the deceased as well as students and staff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100" b="1" kern="1200">
                          <a:solidFill>
                            <a:schemeClr val="dk1"/>
                          </a:solidFill>
                          <a:effectLst/>
                          <a:latin typeface="+mn-lt"/>
                          <a:ea typeface="+mn-ea"/>
                          <a:cs typeface="+mn-cs"/>
                        </a:rPr>
                        <a:t>Referral Process:</a:t>
                      </a:r>
                      <a:endParaRPr lang="en-GB" sz="1100" kern="1200">
                        <a:solidFill>
                          <a:schemeClr val="dk1"/>
                        </a:solidFill>
                        <a:effectLst/>
                        <a:latin typeface="+mn-lt"/>
                        <a:ea typeface="+mn-ea"/>
                        <a:cs typeface="+mn-cs"/>
                      </a:endParaRPr>
                    </a:p>
                    <a:p>
                      <a:pPr lvl="0"/>
                      <a:r>
                        <a:rPr lang="en-GB" sz="1100" kern="1200">
                          <a:solidFill>
                            <a:schemeClr val="dk1"/>
                          </a:solidFill>
                          <a:effectLst/>
                          <a:latin typeface="+mn-lt"/>
                          <a:ea typeface="+mn-ea"/>
                          <a:cs typeface="+mn-cs"/>
                        </a:rPr>
                        <a:t>Complete referral form online </a:t>
                      </a:r>
                      <a:r>
                        <a:rPr lang="en-GB" sz="1100" u="sng" kern="1200">
                          <a:solidFill>
                            <a:schemeClr val="dk1"/>
                          </a:solidFill>
                          <a:effectLst/>
                          <a:latin typeface="+mn-lt"/>
                          <a:ea typeface="+mn-ea"/>
                          <a:cs typeface="+mn-cs"/>
                          <a:hlinkClick r:id="rId7"/>
                        </a:rPr>
                        <a:t>https://amparo.org.uk/</a:t>
                      </a:r>
                      <a:r>
                        <a:rPr lang="en-GB" sz="1100" kern="1200">
                          <a:solidFill>
                            <a:schemeClr val="dk1"/>
                          </a:solidFill>
                          <a:effectLst/>
                          <a:latin typeface="+mn-lt"/>
                          <a:ea typeface="+mn-ea"/>
                          <a:cs typeface="+mn-cs"/>
                        </a:rPr>
                        <a:t> (consent required)</a:t>
                      </a:r>
                    </a:p>
                    <a:p>
                      <a:pPr lvl="0"/>
                      <a:r>
                        <a:rPr lang="en-GB" sz="1100" kern="1200">
                          <a:solidFill>
                            <a:schemeClr val="dk1"/>
                          </a:solidFill>
                          <a:effectLst/>
                          <a:latin typeface="+mn-lt"/>
                          <a:ea typeface="+mn-ea"/>
                          <a:cs typeface="+mn-cs"/>
                        </a:rPr>
                        <a:t>The referral team will allocate a Suicide Liaison Worker who will begin to attempt contact within 24 hours</a:t>
                      </a:r>
                    </a:p>
                    <a:p>
                      <a:pPr lvl="0"/>
                      <a:r>
                        <a:rPr lang="en-GB" sz="1100" kern="1200">
                          <a:solidFill>
                            <a:schemeClr val="dk1"/>
                          </a:solidFill>
                          <a:effectLst/>
                          <a:latin typeface="+mn-lt"/>
                          <a:ea typeface="+mn-ea"/>
                          <a:cs typeface="+mn-cs"/>
                        </a:rPr>
                        <a:t>Amparo offers to contact the Beneficiary within 7 days and complete a support plan and begin to signpost to relevant agencies. </a:t>
                      </a:r>
                    </a:p>
                    <a:p>
                      <a:pPr lvl="0"/>
                      <a:r>
                        <a:rPr lang="en-GB" sz="1100" kern="1200">
                          <a:solidFill>
                            <a:schemeClr val="dk1"/>
                          </a:solidFill>
                          <a:effectLst/>
                          <a:latin typeface="+mn-lt"/>
                          <a:ea typeface="+mn-ea"/>
                          <a:cs typeface="+mn-cs"/>
                        </a:rPr>
                        <a:t>The SLW may contact the Coroner’s Officer for more information or to pass over any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3691937"/>
                  </a:ext>
                </a:extLst>
              </a:tr>
              <a:tr h="584189">
                <a:tc>
                  <a:txBody>
                    <a:bodyPr/>
                    <a:lstStyle/>
                    <a:p>
                      <a:r>
                        <a:rPr lang="en-GB" sz="1200" b="1"/>
                        <a:t>Hampshire Public Health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Font typeface="Arial" panose="020B0604020202020204" pitchFamily="34" charset="0"/>
                        <a:buNone/>
                      </a:pPr>
                      <a:r>
                        <a:rPr lang="en-GB" sz="1100">
                          <a:solidFill>
                            <a:schemeClr val="tx1"/>
                          </a:solidFill>
                        </a:rPr>
                        <a:t>Hampshire Public Health can provide support and guidance </a:t>
                      </a:r>
                      <a:r>
                        <a:rPr lang="en-GB" sz="1100" b="0">
                          <a:solidFill>
                            <a:schemeClr val="tx1"/>
                          </a:solidFill>
                        </a:rPr>
                        <a:t>around</a:t>
                      </a:r>
                      <a:r>
                        <a:rPr lang="en-GB" sz="1100" b="1">
                          <a:solidFill>
                            <a:schemeClr val="tx1"/>
                          </a:solidFill>
                        </a:rPr>
                        <a:t> communications</a:t>
                      </a:r>
                      <a:r>
                        <a:rPr lang="en-GB" sz="1100">
                          <a:solidFill>
                            <a:schemeClr val="tx1"/>
                          </a:solidFill>
                        </a:rPr>
                        <a:t>, signposting to resources and advice on creating a whole settings approach to suicide prevention and postvention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100" kern="1200" dirty="0">
                          <a:solidFill>
                            <a:schemeClr val="dk1"/>
                          </a:solidFill>
                          <a:effectLst/>
                          <a:latin typeface="+mn-lt"/>
                          <a:ea typeface="+mn-ea"/>
                          <a:cs typeface="+mn-cs"/>
                          <a:hlinkClick r:id="rId8"/>
                        </a:rPr>
                        <a:t>publichealthhampshire@hants.gov.uk</a:t>
                      </a:r>
                      <a:r>
                        <a:rPr lang="en-GB" sz="1100" kern="1200" dirty="0">
                          <a:solidFill>
                            <a:schemeClr val="dk1"/>
                          </a:solidFill>
                          <a:effectLst/>
                          <a:latin typeface="+mn-lt"/>
                          <a:ea typeface="+mn-ea"/>
                          <a:cs typeface="+mn-cs"/>
                        </a:rPr>
                        <a:t> </a:t>
                      </a:r>
                      <a:endParaRPr lang="en-GB" sz="1100" kern="1200" dirty="0">
                        <a:solidFill>
                          <a:schemeClr val="dk1"/>
                        </a:solidFill>
                        <a:effectLst/>
                        <a:highlight>
                          <a:srgbClr val="FFFF00"/>
                        </a:highligh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87357563"/>
                  </a:ext>
                </a:extLst>
              </a:tr>
            </a:tbl>
          </a:graphicData>
        </a:graphic>
      </p:graphicFrame>
      <p:sp>
        <p:nvSpPr>
          <p:cNvPr id="5" name="TextBox 4">
            <a:extLst>
              <a:ext uri="{FF2B5EF4-FFF2-40B4-BE49-F238E27FC236}">
                <a16:creationId xmlns:a16="http://schemas.microsoft.com/office/drawing/2014/main" id="{1AD67F01-FF19-3BAC-CA24-0368E2880A41}"/>
              </a:ext>
            </a:extLst>
          </p:cNvPr>
          <p:cNvSpPr txBox="1"/>
          <p:nvPr/>
        </p:nvSpPr>
        <p:spPr>
          <a:xfrm>
            <a:off x="-4" y="-35868"/>
            <a:ext cx="12192000" cy="584775"/>
          </a:xfrm>
          <a:prstGeom prst="rect">
            <a:avLst/>
          </a:prstGeom>
          <a:solidFill>
            <a:srgbClr val="002060"/>
          </a:solidFill>
          <a:ln>
            <a:solidFill>
              <a:srgbClr val="002060"/>
            </a:solidFill>
          </a:ln>
        </p:spPr>
        <p:txBody>
          <a:bodyPr wrap="square" rtlCol="0">
            <a:spAutoFit/>
          </a:bodyPr>
          <a:lstStyle/>
          <a:p>
            <a:r>
              <a:rPr lang="en-GB" sz="3200" b="1" u="sng">
                <a:solidFill>
                  <a:schemeClr val="bg1"/>
                </a:solidFill>
              </a:rPr>
              <a:t>Key Contacts (1 of 2)</a:t>
            </a:r>
          </a:p>
        </p:txBody>
      </p:sp>
      <p:sp>
        <p:nvSpPr>
          <p:cNvPr id="10" name="TextBox 9">
            <a:extLst>
              <a:ext uri="{FF2B5EF4-FFF2-40B4-BE49-F238E27FC236}">
                <a16:creationId xmlns:a16="http://schemas.microsoft.com/office/drawing/2014/main" id="{CC59511B-1BDE-807A-3818-61EF6B0EB527}"/>
              </a:ext>
            </a:extLst>
          </p:cNvPr>
          <p:cNvSpPr txBox="1"/>
          <p:nvPr/>
        </p:nvSpPr>
        <p:spPr>
          <a:xfrm>
            <a:off x="2" y="555472"/>
            <a:ext cx="12191998" cy="276999"/>
          </a:xfrm>
          <a:prstGeom prst="rect">
            <a:avLst/>
          </a:prstGeom>
          <a:noFill/>
        </p:spPr>
        <p:txBody>
          <a:bodyPr wrap="square">
            <a:spAutoFit/>
          </a:bodyPr>
          <a:lstStyle/>
          <a:p>
            <a:pPr marL="0" indent="0">
              <a:spcBef>
                <a:spcPts val="0"/>
              </a:spcBef>
              <a:buNone/>
            </a:pPr>
            <a:r>
              <a:rPr lang="en-GB" sz="1200" b="1">
                <a:latin typeface="Arial" panose="020B0604020202020204" pitchFamily="34" charset="0"/>
                <a:cs typeface="Arial" panose="020B0604020202020204" pitchFamily="34" charset="0"/>
              </a:rPr>
              <a:t>There are a number of organisations and services available to support your setting through all stages of your postvention response. </a:t>
            </a:r>
          </a:p>
        </p:txBody>
      </p:sp>
      <p:grpSp>
        <p:nvGrpSpPr>
          <p:cNvPr id="3" name="Google Shape;336;p10">
            <a:extLst>
              <a:ext uri="{FF2B5EF4-FFF2-40B4-BE49-F238E27FC236}">
                <a16:creationId xmlns:a16="http://schemas.microsoft.com/office/drawing/2014/main" id="{1B3146C1-51BA-E790-D158-5F142251150C}"/>
              </a:ext>
            </a:extLst>
          </p:cNvPr>
          <p:cNvGrpSpPr/>
          <p:nvPr/>
        </p:nvGrpSpPr>
        <p:grpSpPr>
          <a:xfrm>
            <a:off x="8809079" y="55822"/>
            <a:ext cx="3253429" cy="401393"/>
            <a:chOff x="121959" y="6298503"/>
            <a:chExt cx="3253429" cy="401393"/>
          </a:xfrm>
        </p:grpSpPr>
        <p:grpSp>
          <p:nvGrpSpPr>
            <p:cNvPr id="8" name="Google Shape;337;p10">
              <a:extLst>
                <a:ext uri="{FF2B5EF4-FFF2-40B4-BE49-F238E27FC236}">
                  <a16:creationId xmlns:a16="http://schemas.microsoft.com/office/drawing/2014/main" id="{2D28696F-F684-6558-F685-17086F10ECDA}"/>
                </a:ext>
              </a:extLst>
            </p:cNvPr>
            <p:cNvGrpSpPr/>
            <p:nvPr/>
          </p:nvGrpSpPr>
          <p:grpSpPr>
            <a:xfrm>
              <a:off x="121959" y="6298503"/>
              <a:ext cx="360445" cy="369332"/>
              <a:chOff x="2430842" y="967603"/>
              <a:chExt cx="360445" cy="369332"/>
            </a:xfrm>
          </p:grpSpPr>
          <p:sp>
            <p:nvSpPr>
              <p:cNvPr id="28" name="Google Shape;338;p10">
                <a:extLst>
                  <a:ext uri="{FF2B5EF4-FFF2-40B4-BE49-F238E27FC236}">
                    <a16:creationId xmlns:a16="http://schemas.microsoft.com/office/drawing/2014/main" id="{DF8BB02B-48DC-F24E-7B27-4DF0EF65B9F7}"/>
                  </a:ext>
                </a:extLst>
              </p:cNvPr>
              <p:cNvSpPr/>
              <p:nvPr/>
            </p:nvSpPr>
            <p:spPr>
              <a:xfrm>
                <a:off x="2430842" y="975971"/>
                <a:ext cx="360445" cy="352596"/>
              </a:xfrm>
              <a:prstGeom prst="flowChartConnector">
                <a:avLst/>
              </a:prstGeom>
              <a:solidFill>
                <a:schemeClr val="accen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339;p10">
                <a:extLst>
                  <a:ext uri="{FF2B5EF4-FFF2-40B4-BE49-F238E27FC236}">
                    <a16:creationId xmlns:a16="http://schemas.microsoft.com/office/drawing/2014/main" id="{738FBD67-298F-1928-C1BF-FDF4CD808502}"/>
                  </a:ext>
                </a:extLst>
              </p:cNvPr>
              <p:cNvSpPr txBox="1"/>
              <p:nvPr/>
            </p:nvSpPr>
            <p:spPr>
              <a:xfrm>
                <a:off x="2470402" y="967603"/>
                <a:ext cx="298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a:p>
            </p:txBody>
          </p:sp>
        </p:grpSp>
        <p:grpSp>
          <p:nvGrpSpPr>
            <p:cNvPr id="9" name="Google Shape;340;p10">
              <a:extLst>
                <a:ext uri="{FF2B5EF4-FFF2-40B4-BE49-F238E27FC236}">
                  <a16:creationId xmlns:a16="http://schemas.microsoft.com/office/drawing/2014/main" id="{673FF1BC-7DB5-0745-9636-D454168EB8B5}"/>
                </a:ext>
              </a:extLst>
            </p:cNvPr>
            <p:cNvGrpSpPr/>
            <p:nvPr/>
          </p:nvGrpSpPr>
          <p:grpSpPr>
            <a:xfrm>
              <a:off x="590670" y="6305070"/>
              <a:ext cx="360445" cy="369332"/>
              <a:chOff x="2430842" y="967603"/>
              <a:chExt cx="360445" cy="369332"/>
            </a:xfrm>
          </p:grpSpPr>
          <p:sp>
            <p:nvSpPr>
              <p:cNvPr id="26" name="Google Shape;341;p10">
                <a:extLst>
                  <a:ext uri="{FF2B5EF4-FFF2-40B4-BE49-F238E27FC236}">
                    <a16:creationId xmlns:a16="http://schemas.microsoft.com/office/drawing/2014/main" id="{3B7B420A-D66D-DC91-01BB-4E9CE656ED14}"/>
                  </a:ext>
                </a:extLst>
              </p:cNvPr>
              <p:cNvSpPr/>
              <p:nvPr/>
            </p:nvSpPr>
            <p:spPr>
              <a:xfrm>
                <a:off x="2430842" y="975971"/>
                <a:ext cx="360445" cy="352596"/>
              </a:xfrm>
              <a:prstGeom prst="flowChartConnector">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342;p10">
                <a:extLst>
                  <a:ext uri="{FF2B5EF4-FFF2-40B4-BE49-F238E27FC236}">
                    <a16:creationId xmlns:a16="http://schemas.microsoft.com/office/drawing/2014/main" id="{6D243386-5D5D-3C24-007B-46D1F07AE07F}"/>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a:p>
            </p:txBody>
          </p:sp>
        </p:grpSp>
        <p:grpSp>
          <p:nvGrpSpPr>
            <p:cNvPr id="11" name="Google Shape;343;p10">
              <a:extLst>
                <a:ext uri="{FF2B5EF4-FFF2-40B4-BE49-F238E27FC236}">
                  <a16:creationId xmlns:a16="http://schemas.microsoft.com/office/drawing/2014/main" id="{B59D5C91-95BD-DBA4-7396-41C6A6A41F6F}"/>
                </a:ext>
              </a:extLst>
            </p:cNvPr>
            <p:cNvGrpSpPr/>
            <p:nvPr/>
          </p:nvGrpSpPr>
          <p:grpSpPr>
            <a:xfrm>
              <a:off x="1098941" y="6305070"/>
              <a:ext cx="360445" cy="369332"/>
              <a:chOff x="2430842" y="967603"/>
              <a:chExt cx="360445" cy="369332"/>
            </a:xfrm>
          </p:grpSpPr>
          <p:sp>
            <p:nvSpPr>
              <p:cNvPr id="24" name="Google Shape;344;p10">
                <a:extLst>
                  <a:ext uri="{FF2B5EF4-FFF2-40B4-BE49-F238E27FC236}">
                    <a16:creationId xmlns:a16="http://schemas.microsoft.com/office/drawing/2014/main" id="{E12F2585-A955-9DD1-E35F-BE05CC7AA149}"/>
                  </a:ext>
                </a:extLst>
              </p:cNvPr>
              <p:cNvSpPr/>
              <p:nvPr/>
            </p:nvSpPr>
            <p:spPr>
              <a:xfrm>
                <a:off x="2430842" y="975971"/>
                <a:ext cx="360445" cy="352596"/>
              </a:xfrm>
              <a:prstGeom prst="flowChartConnector">
                <a:avLst/>
              </a:prstGeom>
              <a:solidFill>
                <a:schemeClr val="accent6"/>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345;p10">
                <a:extLst>
                  <a:ext uri="{FF2B5EF4-FFF2-40B4-BE49-F238E27FC236}">
                    <a16:creationId xmlns:a16="http://schemas.microsoft.com/office/drawing/2014/main" id="{5ADF0AC5-A207-C306-474C-BEFEB2A31AA7}"/>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a:p>
            </p:txBody>
          </p:sp>
        </p:grpSp>
        <p:grpSp>
          <p:nvGrpSpPr>
            <p:cNvPr id="12" name="Google Shape;346;p10">
              <a:extLst>
                <a:ext uri="{FF2B5EF4-FFF2-40B4-BE49-F238E27FC236}">
                  <a16:creationId xmlns:a16="http://schemas.microsoft.com/office/drawing/2014/main" id="{CDF356D1-D5AD-62B5-B733-92FED061E9A2}"/>
                </a:ext>
              </a:extLst>
            </p:cNvPr>
            <p:cNvGrpSpPr/>
            <p:nvPr/>
          </p:nvGrpSpPr>
          <p:grpSpPr>
            <a:xfrm>
              <a:off x="1586056" y="6298503"/>
              <a:ext cx="360445" cy="369332"/>
              <a:chOff x="2430842" y="967603"/>
              <a:chExt cx="360445" cy="369332"/>
            </a:xfrm>
          </p:grpSpPr>
          <p:sp>
            <p:nvSpPr>
              <p:cNvPr id="22" name="Google Shape;347;p10">
                <a:extLst>
                  <a:ext uri="{FF2B5EF4-FFF2-40B4-BE49-F238E27FC236}">
                    <a16:creationId xmlns:a16="http://schemas.microsoft.com/office/drawing/2014/main" id="{20AE7443-4631-CEBB-567B-533C83779032}"/>
                  </a:ext>
                </a:extLst>
              </p:cNvPr>
              <p:cNvSpPr/>
              <p:nvPr/>
            </p:nvSpPr>
            <p:spPr>
              <a:xfrm>
                <a:off x="2430842" y="975971"/>
                <a:ext cx="360445" cy="352596"/>
              </a:xfrm>
              <a:prstGeom prst="flowChartConnector">
                <a:avLst/>
              </a:prstGeom>
              <a:solidFill>
                <a:srgbClr val="5B9BD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348;p10">
                <a:extLst>
                  <a:ext uri="{FF2B5EF4-FFF2-40B4-BE49-F238E27FC236}">
                    <a16:creationId xmlns:a16="http://schemas.microsoft.com/office/drawing/2014/main" id="{12172AEB-22F5-34C3-62C3-D27417195348}"/>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a:p>
            </p:txBody>
          </p:sp>
        </p:grpSp>
        <p:grpSp>
          <p:nvGrpSpPr>
            <p:cNvPr id="13" name="Google Shape;349;p10">
              <a:extLst>
                <a:ext uri="{FF2B5EF4-FFF2-40B4-BE49-F238E27FC236}">
                  <a16:creationId xmlns:a16="http://schemas.microsoft.com/office/drawing/2014/main" id="{8192DB22-5828-48B0-7187-22E71041C856}"/>
                </a:ext>
              </a:extLst>
            </p:cNvPr>
            <p:cNvGrpSpPr/>
            <p:nvPr/>
          </p:nvGrpSpPr>
          <p:grpSpPr>
            <a:xfrm>
              <a:off x="2075923" y="6313828"/>
              <a:ext cx="360445" cy="369332"/>
              <a:chOff x="2430842" y="967603"/>
              <a:chExt cx="360445" cy="369332"/>
            </a:xfrm>
          </p:grpSpPr>
          <p:sp>
            <p:nvSpPr>
              <p:cNvPr id="20" name="Google Shape;350;p10">
                <a:extLst>
                  <a:ext uri="{FF2B5EF4-FFF2-40B4-BE49-F238E27FC236}">
                    <a16:creationId xmlns:a16="http://schemas.microsoft.com/office/drawing/2014/main" id="{9E68000E-06FE-87EB-1174-9EE8F58F2546}"/>
                  </a:ext>
                </a:extLst>
              </p:cNvPr>
              <p:cNvSpPr/>
              <p:nvPr/>
            </p:nvSpPr>
            <p:spPr>
              <a:xfrm>
                <a:off x="2430842" y="975971"/>
                <a:ext cx="360445" cy="352596"/>
              </a:xfrm>
              <a:prstGeom prst="flowChartConnector">
                <a:avLst/>
              </a:prstGeom>
              <a:solidFill>
                <a:srgbClr val="007078"/>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351;p10">
                <a:extLst>
                  <a:ext uri="{FF2B5EF4-FFF2-40B4-BE49-F238E27FC236}">
                    <a16:creationId xmlns:a16="http://schemas.microsoft.com/office/drawing/2014/main" id="{F0A4E8F0-15FA-D58E-D988-8640137B2D7C}"/>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5</a:t>
                </a:r>
                <a:endParaRPr/>
              </a:p>
            </p:txBody>
          </p:sp>
        </p:grpSp>
        <p:grpSp>
          <p:nvGrpSpPr>
            <p:cNvPr id="14" name="Google Shape;352;p10">
              <a:extLst>
                <a:ext uri="{FF2B5EF4-FFF2-40B4-BE49-F238E27FC236}">
                  <a16:creationId xmlns:a16="http://schemas.microsoft.com/office/drawing/2014/main" id="{0E362E63-B62D-C840-F0BA-5DBA0BFDF468}"/>
                </a:ext>
              </a:extLst>
            </p:cNvPr>
            <p:cNvGrpSpPr/>
            <p:nvPr/>
          </p:nvGrpSpPr>
          <p:grpSpPr>
            <a:xfrm>
              <a:off x="2575268" y="6330564"/>
              <a:ext cx="360445" cy="369332"/>
              <a:chOff x="2450952" y="987900"/>
              <a:chExt cx="360445" cy="369332"/>
            </a:xfrm>
          </p:grpSpPr>
          <p:sp>
            <p:nvSpPr>
              <p:cNvPr id="18" name="Google Shape;353;p10">
                <a:extLst>
                  <a:ext uri="{FF2B5EF4-FFF2-40B4-BE49-F238E27FC236}">
                    <a16:creationId xmlns:a16="http://schemas.microsoft.com/office/drawing/2014/main" id="{681B331B-88F5-ECC8-EEDC-2ED44EC04BCB}"/>
                  </a:ext>
                </a:extLst>
              </p:cNvPr>
              <p:cNvSpPr/>
              <p:nvPr/>
            </p:nvSpPr>
            <p:spPr>
              <a:xfrm>
                <a:off x="2450952" y="987900"/>
                <a:ext cx="360445" cy="352596"/>
              </a:xfrm>
              <a:prstGeom prst="flowChartConnector">
                <a:avLst/>
              </a:prstGeom>
              <a:solidFill>
                <a:schemeClr val="accent2"/>
              </a:solidFill>
              <a:ln w="1270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354;p10">
                <a:extLst>
                  <a:ext uri="{FF2B5EF4-FFF2-40B4-BE49-F238E27FC236}">
                    <a16:creationId xmlns:a16="http://schemas.microsoft.com/office/drawing/2014/main" id="{7758A3E8-082F-B39B-88B5-0FCD68F99D21}"/>
                  </a:ext>
                </a:extLst>
              </p:cNvPr>
              <p:cNvSpPr txBox="1"/>
              <p:nvPr/>
            </p:nvSpPr>
            <p:spPr>
              <a:xfrm>
                <a:off x="2478282" y="987900"/>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6</a:t>
                </a:r>
                <a:endParaRPr/>
              </a:p>
            </p:txBody>
          </p:sp>
        </p:grpSp>
        <p:grpSp>
          <p:nvGrpSpPr>
            <p:cNvPr id="15" name="Google Shape;355;p10">
              <a:extLst>
                <a:ext uri="{FF2B5EF4-FFF2-40B4-BE49-F238E27FC236}">
                  <a16:creationId xmlns:a16="http://schemas.microsoft.com/office/drawing/2014/main" id="{50081846-AD0C-1E05-145F-F789BA7A8088}"/>
                </a:ext>
              </a:extLst>
            </p:cNvPr>
            <p:cNvGrpSpPr/>
            <p:nvPr/>
          </p:nvGrpSpPr>
          <p:grpSpPr>
            <a:xfrm>
              <a:off x="3014943" y="6305070"/>
              <a:ext cx="360445" cy="369332"/>
              <a:chOff x="2430842" y="967603"/>
              <a:chExt cx="360445" cy="369332"/>
            </a:xfrm>
          </p:grpSpPr>
          <p:sp>
            <p:nvSpPr>
              <p:cNvPr id="16" name="Google Shape;356;p10">
                <a:extLst>
                  <a:ext uri="{FF2B5EF4-FFF2-40B4-BE49-F238E27FC236}">
                    <a16:creationId xmlns:a16="http://schemas.microsoft.com/office/drawing/2014/main" id="{EFEF0EB6-38A0-AE66-8313-A7295B3F4E89}"/>
                  </a:ext>
                </a:extLst>
              </p:cNvPr>
              <p:cNvSpPr/>
              <p:nvPr/>
            </p:nvSpPr>
            <p:spPr>
              <a:xfrm>
                <a:off x="2430842" y="975971"/>
                <a:ext cx="360445" cy="352596"/>
              </a:xfrm>
              <a:prstGeom prst="flowChartConnector">
                <a:avLst/>
              </a:prstGeom>
              <a:solidFill>
                <a:schemeClr val="accent4"/>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357;p10">
                <a:extLst>
                  <a:ext uri="{FF2B5EF4-FFF2-40B4-BE49-F238E27FC236}">
                    <a16:creationId xmlns:a16="http://schemas.microsoft.com/office/drawing/2014/main" id="{244A565E-A1AD-2EEA-1FDC-A6CF08C336FE}"/>
                  </a:ext>
                </a:extLst>
              </p:cNvPr>
              <p:cNvSpPr txBox="1"/>
              <p:nvPr/>
            </p:nvSpPr>
            <p:spPr>
              <a:xfrm>
                <a:off x="2470402" y="967603"/>
                <a:ext cx="2648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7</a:t>
                </a:r>
                <a:endParaRPr/>
              </a:p>
            </p:txBody>
          </p:sp>
        </p:grpSp>
      </p:grpSp>
      <p:sp>
        <p:nvSpPr>
          <p:cNvPr id="2" name="Slide Number Placeholder 1">
            <a:extLst>
              <a:ext uri="{FF2B5EF4-FFF2-40B4-BE49-F238E27FC236}">
                <a16:creationId xmlns:a16="http://schemas.microsoft.com/office/drawing/2014/main" id="{75D39FC3-BC02-6CEF-7893-DA863038497E}"/>
              </a:ext>
            </a:extLst>
          </p:cNvPr>
          <p:cNvSpPr>
            <a:spLocks noGrp="1"/>
          </p:cNvSpPr>
          <p:nvPr>
            <p:ph type="sldNum" sz="quarter" idx="12"/>
          </p:nvPr>
        </p:nvSpPr>
        <p:spPr/>
        <p:txBody>
          <a:bodyPr/>
          <a:lstStyle/>
          <a:p>
            <a:fld id="{54D5FAE9-ACED-44FF-B97E-F0BAA2A292A9}" type="slidenum">
              <a:rPr lang="en-GB" smtClean="0"/>
              <a:t>9</a:t>
            </a:fld>
            <a:endParaRPr lang="en-GB"/>
          </a:p>
        </p:txBody>
      </p:sp>
    </p:spTree>
    <p:extLst>
      <p:ext uri="{BB962C8B-B14F-4D97-AF65-F5344CB8AC3E}">
        <p14:creationId xmlns:p14="http://schemas.microsoft.com/office/powerpoint/2010/main" val="1393050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D81E8248CF2DE419151886F49E7451F" ma:contentTypeVersion="16" ma:contentTypeDescription="Create a new document." ma:contentTypeScope="" ma:versionID="6bfaf96f5d1c1e2acafcc33fd9c3dbcc">
  <xsd:schema xmlns:xsd="http://www.w3.org/2001/XMLSchema" xmlns:xs="http://www.w3.org/2001/XMLSchema" xmlns:p="http://schemas.microsoft.com/office/2006/metadata/properties" xmlns:ns2="4e9dd03f-2e57-4b28-b945-173e434e9251" xmlns:ns3="9c173929-7565-47c8-bb64-b3c2f548f430" xmlns:ns4="c5dbf80e-f509-45f6-9fe5-406e3eefabbb" targetNamespace="http://schemas.microsoft.com/office/2006/metadata/properties" ma:root="true" ma:fieldsID="1ac6002b76433df89201918a7b269dff" ns2:_="" ns3:_="" ns4:_="">
    <xsd:import namespace="4e9dd03f-2e57-4b28-b945-173e434e9251"/>
    <xsd:import namespace="9c173929-7565-47c8-bb64-b3c2f548f430"/>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2:SharedWithUsers" minOccurs="0"/>
                <xsd:element ref="ns2:SharedWithDetail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9dd03f-2e57-4b28-b945-173e434e925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173929-7565-47c8-bb64-b3c2f548f4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d752b2c1-7caf-45d1-9c4b-4fe9df9290af}" ma:internalName="TaxCatchAll" ma:showField="CatchAllData" ma:web="4e9dd03f-2e57-4b28-b945-173e434e92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c5dbf80e-f509-45f6-9fe5-406e3eefabbb" xsi:nil="true"/>
    <_dlc_DocId xmlns="4e9dd03f-2e57-4b28-b945-173e434e9251">7HE66H4RTQF2-233921732-1404</_dlc_DocId>
    <_dlc_DocIdUrl xmlns="4e9dd03f-2e57-4b28-b945-173e434e9251">
      <Url>https://hants.sharepoint.com/sites/Hamps7083/_layouts/15/DocIdRedir.aspx?ID=7HE66H4RTQF2-233921732-1404</Url>
      <Description>7HE66H4RTQF2-233921732-1404</Description>
    </_dlc_DocIdUrl>
    <lcf76f155ced4ddcb4097134ff3c332f xmlns="9c173929-7565-47c8-bb64-b3c2f548f4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57B615-CE08-49DB-AD09-7596BBA369CB}">
  <ds:schemaRefs>
    <ds:schemaRef ds:uri="http://schemas.microsoft.com/sharepoint/v3/contenttype/forms"/>
  </ds:schemaRefs>
</ds:datastoreItem>
</file>

<file path=customXml/itemProps2.xml><?xml version="1.0" encoding="utf-8"?>
<ds:datastoreItem xmlns:ds="http://schemas.openxmlformats.org/officeDocument/2006/customXml" ds:itemID="{E006D421-8926-4A9D-9734-16ACC0E5AF80}">
  <ds:schemaRefs>
    <ds:schemaRef ds:uri="http://schemas.microsoft.com/sharepoint/events"/>
  </ds:schemaRefs>
</ds:datastoreItem>
</file>

<file path=customXml/itemProps3.xml><?xml version="1.0" encoding="utf-8"?>
<ds:datastoreItem xmlns:ds="http://schemas.openxmlformats.org/officeDocument/2006/customXml" ds:itemID="{E72AA405-35A9-4541-9EC8-E56D2D245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9dd03f-2e57-4b28-b945-173e434e9251"/>
    <ds:schemaRef ds:uri="9c173929-7565-47c8-bb64-b3c2f548f430"/>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008F24F-F004-4E37-9508-EF58B4CF7DD5}">
  <ds:schemaRefs>
    <ds:schemaRef ds:uri="c5dbf80e-f509-45f6-9fe5-406e3eefabbb"/>
    <ds:schemaRef ds:uri="http://purl.org/dc/elements/1.1/"/>
    <ds:schemaRef ds:uri="http://schemas.microsoft.com/office/2006/metadata/properties"/>
    <ds:schemaRef ds:uri="http://schemas.openxmlformats.org/package/2006/metadata/core-properties"/>
    <ds:schemaRef ds:uri="http://purl.org/dc/terms/"/>
    <ds:schemaRef ds:uri="74c118c0-36e9-4872-8fe9-71365e16ad0c"/>
    <ds:schemaRef ds:uri="http://schemas.microsoft.com/office/2006/documentManagement/types"/>
    <ds:schemaRef ds:uri="http://schemas.microsoft.com/office/infopath/2007/PartnerControls"/>
    <ds:schemaRef ds:uri="http://www.w3.org/XML/1998/namespace"/>
    <ds:schemaRef ds:uri="http://purl.org/dc/dcmitype/"/>
    <ds:schemaRef ds:uri="4e9dd03f-2e57-4b28-b945-173e434e9251"/>
    <ds:schemaRef ds:uri="9c173929-7565-47c8-bb64-b3c2f548f430"/>
  </ds:schemaRefs>
</ds:datastoreItem>
</file>

<file path=docProps/app.xml><?xml version="1.0" encoding="utf-8"?>
<Properties xmlns="http://schemas.openxmlformats.org/officeDocument/2006/extended-properties" xmlns:vt="http://schemas.openxmlformats.org/officeDocument/2006/docPropsVTypes">
  <Template>Office Theme</Template>
  <TotalTime>3298</TotalTime>
  <Words>10212</Words>
  <Application>Microsoft Office PowerPoint</Application>
  <PresentationFormat>Widescreen</PresentationFormat>
  <Paragraphs>920</Paragraphs>
  <Slides>37</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Calibri Light</vt:lpstr>
      <vt:lpstr>Verdana</vt:lpstr>
      <vt:lpstr>Wingdings</vt:lpstr>
      <vt:lpstr>Office Theme</vt:lpstr>
      <vt:lpstr>1_Office Theme</vt:lpstr>
      <vt:lpstr> Suicide Prevention &amp; Postvention Protocol</vt:lpstr>
      <vt:lpstr>PowerPoint Presentation</vt:lpstr>
      <vt:lpstr>PowerPoint Presentation</vt:lpstr>
      <vt:lpstr>PowerPoint Presentation</vt:lpstr>
      <vt:lpstr>PowerPoint Presentation</vt:lpstr>
      <vt:lpstr>PowerPoint Presentation</vt:lpstr>
      <vt:lpstr>Contents Part I provides a high level overview of processes taken following a suspected suicide and Part II provides detailed guidance on implementing a response.  Part III provides information about training and resources and also support to help with the preparation, planning and prevention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Prevention &amp; Postvention</dc:title>
  <dc:creator>Hodge, Rachel</dc:creator>
  <cp:lastModifiedBy>McCue, Susan</cp:lastModifiedBy>
  <cp:revision>2</cp:revision>
  <dcterms:created xsi:type="dcterms:W3CDTF">2022-11-23T15:13:22Z</dcterms:created>
  <dcterms:modified xsi:type="dcterms:W3CDTF">2023-09-26T15:33:58Z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0x0101008D81E8248CF2DE419151886F49E7451F</vt:lpwstr>
  </property>
  <property fmtid="{D5CDD505-2E9C-101B-9397-08002B2CF9AE}" pid="3" name="_dlc_policyId">
    <vt:lpwstr>0x0101004E1B537BC2B2AD43A5AF5311D732D3AA|1208973698</vt:lpwstr>
  </property>
  <property fmtid="{D5CDD505-2E9C-101B-9397-08002B2CF9AE}" pid="4"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y fmtid="{D5CDD505-2E9C-101B-9397-08002B2CF9AE}" pid="5" name="_dlc_DocIdItemGuid">
    <vt:lpwstr>41cbfe9a-5bc5-4522-a906-7679f4e782e8</vt:lpwstr>
  </property>
  <property fmtid="{D5CDD505-2E9C-101B-9397-08002B2CF9AE}" pid="6" name="ac537b2b288345fc9b1037ff64972d0a">
    <vt:lpwstr/>
  </property>
  <property fmtid="{D5CDD505-2E9C-101B-9397-08002B2CF9AE}" pid="7" name="Public Health Responsibilities">
    <vt:lpwstr>122;#Suicide Prevention|40d1ff22-5d33-405f-b618-20d14c603610</vt:lpwstr>
  </property>
  <property fmtid="{D5CDD505-2E9C-101B-9397-08002B2CF9AE}" pid="8" name="AHC_x0020_Partnership_x0020_Groups_x0020_and_x0020_Meetings">
    <vt:lpwstr/>
  </property>
  <property fmtid="{D5CDD505-2E9C-101B-9397-08002B2CF9AE}" pid="9" name="MediaServiceImageTags">
    <vt:lpwstr/>
  </property>
  <property fmtid="{D5CDD505-2E9C-101B-9397-08002B2CF9AE}" pid="10" name="lcf76f155ced4ddcb4097134ff3c332f">
    <vt:lpwstr/>
  </property>
  <property fmtid="{D5CDD505-2E9C-101B-9397-08002B2CF9AE}" pid="11" name="h96b702e8c6240bf9cd673023638ccc2">
    <vt:lpwstr/>
  </property>
  <property fmtid="{D5CDD505-2E9C-101B-9397-08002B2CF9AE}" pid="12" name="Public_x0020_Health_x0020_Contracting">
    <vt:lpwstr/>
  </property>
  <property fmtid="{D5CDD505-2E9C-101B-9397-08002B2CF9AE}" pid="13" name="Public_x0020_Health_x0020_Intelligence">
    <vt:lpwstr/>
  </property>
  <property fmtid="{D5CDD505-2E9C-101B-9397-08002B2CF9AE}" pid="14" name="fba29daacfc8453e87da58b4edd4c633">
    <vt:lpwstr/>
  </property>
  <property fmtid="{D5CDD505-2E9C-101B-9397-08002B2CF9AE}" pid="15" name="Document Type">
    <vt:lpwstr/>
  </property>
  <property fmtid="{D5CDD505-2E9C-101B-9397-08002B2CF9AE}" pid="16" name="feaae73d254f45228e72c3c7fbb87583">
    <vt:lpwstr/>
  </property>
  <property fmtid="{D5CDD505-2E9C-101B-9397-08002B2CF9AE}" pid="17" name="Public_x0020_Health_x0020_Leadership">
    <vt:lpwstr/>
  </property>
  <property fmtid="{D5CDD505-2E9C-101B-9397-08002B2CF9AE}" pid="18" name="AHC Partnership Groups and Meetings">
    <vt:lpwstr/>
  </property>
  <property fmtid="{D5CDD505-2E9C-101B-9397-08002B2CF9AE}" pid="19" name="Public Health Contracting">
    <vt:lpwstr/>
  </property>
  <property fmtid="{D5CDD505-2E9C-101B-9397-08002B2CF9AE}" pid="20" name="Public Health Leadership">
    <vt:lpwstr/>
  </property>
  <property fmtid="{D5CDD505-2E9C-101B-9397-08002B2CF9AE}" pid="21" name="Public Health Intelligence">
    <vt:lpwstr/>
  </property>
  <property fmtid="{D5CDD505-2E9C-101B-9397-08002B2CF9AE}" pid="22" name="_dlc_ExpireDate">
    <vt:filetime>2025-06-23T08:03:03Z</vt:filetime>
  </property>
</Properties>
</file>