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
  </p:notesMasterIdLst>
  <p:sldIdLst>
    <p:sldId id="258" r:id="rId2"/>
    <p:sldId id="262" r:id="rId3"/>
    <p:sldId id="265" r:id="rId4"/>
    <p:sldId id="264" r:id="rId5"/>
    <p:sldId id="257"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cfsgsb" initials="" lastIdx="2" clrIdx="0"/>
  <p:cmAuthor id="1" name="Patel, Sanjay"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9" autoAdjust="0"/>
    <p:restoredTop sz="88725" autoAdjust="0"/>
  </p:normalViewPr>
  <p:slideViewPr>
    <p:cSldViewPr>
      <p:cViewPr varScale="1">
        <p:scale>
          <a:sx n="76" d="100"/>
          <a:sy n="76" d="100"/>
        </p:scale>
        <p:origin x="188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C47F35E-0C4D-4118-9CEB-F414468E6692}" type="datetimeFigureOut">
              <a:rPr lang="en-GB"/>
              <a:pPr>
                <a:defRPr/>
              </a:pPr>
              <a:t>13/05/2022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213850D-48B0-4F68-BA8C-16BAFD259DB2}" type="slidenum">
              <a:rPr lang="en-GB"/>
              <a:pPr>
                <a:defRPr/>
              </a:pPr>
              <a:t>‹#›</a:t>
            </a:fld>
            <a:endParaRPr lang="en-GB" dirty="0"/>
          </a:p>
        </p:txBody>
      </p:sp>
    </p:spTree>
    <p:extLst>
      <p:ext uri="{BB962C8B-B14F-4D97-AF65-F5344CB8AC3E}">
        <p14:creationId xmlns:p14="http://schemas.microsoft.com/office/powerpoint/2010/main" val="32553257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1C0B442-C37E-497E-A830-07665ECB7866}" type="datetimeFigureOut">
              <a:rPr lang="en-GB"/>
              <a:pPr>
                <a:defRPr/>
              </a:pPr>
              <a:t>13/05/2022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9967349-01A5-4FB1-ABB3-1C65A22088B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95B8690-6E6E-4235-86FA-CF4712BF08DF}" type="datetimeFigureOut">
              <a:rPr lang="en-GB"/>
              <a:pPr>
                <a:defRPr/>
              </a:pPr>
              <a:t>13/05/2022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D352F9-3C7D-4EC3-8DE7-932E9FB7B091}"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2895B4B-5BD1-4745-9CB1-9C11AB78607D}" type="datetimeFigureOut">
              <a:rPr lang="en-GB"/>
              <a:pPr>
                <a:defRPr/>
              </a:pPr>
              <a:t>13/05/2022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C2113E-D257-4680-AB51-73731E145288}"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51A48FE-B3F9-420D-B719-D57CB04E1EDA}" type="datetimeFigureOut">
              <a:rPr lang="en-GB"/>
              <a:pPr>
                <a:defRPr/>
              </a:pPr>
              <a:t>13/05/2022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40ACD2F-8324-4EB8-B1A1-BB8F8588E788}"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A28E508-8A28-4BF0-ACB2-5068C474D798}" type="datetimeFigureOut">
              <a:rPr lang="en-GB"/>
              <a:pPr>
                <a:defRPr/>
              </a:pPr>
              <a:t>13/05/2022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22E64E-206D-4B6B-8BB1-BD6A361EA9A0}"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4F7C009-8FD2-4AF1-9850-BCC865F3C903}" type="datetimeFigureOut">
              <a:rPr lang="en-GB"/>
              <a:pPr>
                <a:defRPr/>
              </a:pPr>
              <a:t>13/05/2022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34FA36F-C8DE-450A-87A5-CCAB109567E2}"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BD3DEF37-F124-4D98-9985-C4C85A34731B}" type="datetimeFigureOut">
              <a:rPr lang="en-GB"/>
              <a:pPr>
                <a:defRPr/>
              </a:pPr>
              <a:t>13/05/2022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E5739B0-A88B-492C-AA41-2534FCDEBD46}"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6B57E08-D81A-45A6-B4AB-77F3585BC391}" type="datetimeFigureOut">
              <a:rPr lang="en-GB"/>
              <a:pPr>
                <a:defRPr/>
              </a:pPr>
              <a:t>13/05/2022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0A790E8-CF76-4134-BF3C-121CFBB12E8E}"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9AC0C98-5808-43D8-B9C3-59DDB17CF8D8}" type="datetimeFigureOut">
              <a:rPr lang="en-GB"/>
              <a:pPr>
                <a:defRPr/>
              </a:pPr>
              <a:t>13/05/2022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599444B-7E8F-46C6-93E8-EFE9B406C9CF}"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706031C-26D9-48FC-97A2-AB15B4826FE5}" type="datetimeFigureOut">
              <a:rPr lang="en-GB"/>
              <a:pPr>
                <a:defRPr/>
              </a:pPr>
              <a:t>13/05/2022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0E201C3-D5CF-4800-8A08-1B8DF4AB4FE1}"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8198A62-75B9-4E33-A3E5-00285CC9E819}" type="datetimeFigureOut">
              <a:rPr lang="en-GB"/>
              <a:pPr>
                <a:defRPr/>
              </a:pPr>
              <a:t>13/05/2022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0D073B8-DA2A-40BA-88AF-40B7C9D746DF}"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defRPr>
            </a:lvl1pPr>
          </a:lstStyle>
          <a:p>
            <a:pPr>
              <a:defRPr/>
            </a:pPr>
            <a:fld id="{04162022-D3C7-43A6-A8CE-D8EE0120B3FB}" type="datetimeFigureOut">
              <a:rPr lang="en-GB"/>
              <a:pPr>
                <a:defRPr/>
              </a:pPr>
              <a:t>13/05/2022</a:t>
            </a:fld>
            <a:endParaRPr lang="en-GB"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dirty="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0E5E4944-B158-41A3-9407-4BC18CF81FB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a:defRPr>
      </a:lvl2pPr>
      <a:lvl3pPr algn="l" defTabSz="685800" rtl="0" fontAlgn="base">
        <a:lnSpc>
          <a:spcPct val="90000"/>
        </a:lnSpc>
        <a:spcBef>
          <a:spcPct val="0"/>
        </a:spcBef>
        <a:spcAft>
          <a:spcPct val="0"/>
        </a:spcAft>
        <a:defRPr sz="3300">
          <a:solidFill>
            <a:schemeClr val="tx1"/>
          </a:solidFill>
          <a:latin typeface="Calibri Light"/>
        </a:defRPr>
      </a:lvl3pPr>
      <a:lvl4pPr algn="l" defTabSz="685800" rtl="0" fontAlgn="base">
        <a:lnSpc>
          <a:spcPct val="90000"/>
        </a:lnSpc>
        <a:spcBef>
          <a:spcPct val="0"/>
        </a:spcBef>
        <a:spcAft>
          <a:spcPct val="0"/>
        </a:spcAft>
        <a:defRPr sz="3300">
          <a:solidFill>
            <a:schemeClr val="tx1"/>
          </a:solidFill>
          <a:latin typeface="Calibri Light"/>
        </a:defRPr>
      </a:lvl4pPr>
      <a:lvl5pPr algn="l" defTabSz="685800" rtl="0" fontAlgn="base">
        <a:lnSpc>
          <a:spcPct val="90000"/>
        </a:lnSpc>
        <a:spcBef>
          <a:spcPct val="0"/>
        </a:spcBef>
        <a:spcAft>
          <a:spcPct val="0"/>
        </a:spcAft>
        <a:defRPr sz="3300">
          <a:solidFill>
            <a:schemeClr val="tx1"/>
          </a:solidFill>
          <a:latin typeface="Calibri Light"/>
        </a:defRPr>
      </a:lvl5pPr>
      <a:lvl6pPr marL="457200" algn="l" defTabSz="685800" rtl="0" fontAlgn="base">
        <a:lnSpc>
          <a:spcPct val="90000"/>
        </a:lnSpc>
        <a:spcBef>
          <a:spcPct val="0"/>
        </a:spcBef>
        <a:spcAft>
          <a:spcPct val="0"/>
        </a:spcAft>
        <a:defRPr sz="3300">
          <a:solidFill>
            <a:schemeClr val="tx1"/>
          </a:solidFill>
          <a:latin typeface="Calibri Light"/>
        </a:defRPr>
      </a:lvl6pPr>
      <a:lvl7pPr marL="914400" algn="l" defTabSz="685800" rtl="0" fontAlgn="base">
        <a:lnSpc>
          <a:spcPct val="90000"/>
        </a:lnSpc>
        <a:spcBef>
          <a:spcPct val="0"/>
        </a:spcBef>
        <a:spcAft>
          <a:spcPct val="0"/>
        </a:spcAft>
        <a:defRPr sz="3300">
          <a:solidFill>
            <a:schemeClr val="tx1"/>
          </a:solidFill>
          <a:latin typeface="Calibri Light"/>
        </a:defRPr>
      </a:lvl7pPr>
      <a:lvl8pPr marL="1371600" algn="l" defTabSz="685800" rtl="0" fontAlgn="base">
        <a:lnSpc>
          <a:spcPct val="90000"/>
        </a:lnSpc>
        <a:spcBef>
          <a:spcPct val="0"/>
        </a:spcBef>
        <a:spcAft>
          <a:spcPct val="0"/>
        </a:spcAft>
        <a:defRPr sz="3300">
          <a:solidFill>
            <a:schemeClr val="tx1"/>
          </a:solidFill>
          <a:latin typeface="Calibri Light"/>
        </a:defRPr>
      </a:lvl8pPr>
      <a:lvl9pPr marL="1828800" algn="l" defTabSz="685800" rtl="0" fontAlgn="base">
        <a:lnSpc>
          <a:spcPct val="90000"/>
        </a:lnSpc>
        <a:spcBef>
          <a:spcPct val="0"/>
        </a:spcBef>
        <a:spcAft>
          <a:spcPct val="0"/>
        </a:spcAft>
        <a:defRPr sz="3300">
          <a:solidFill>
            <a:schemeClr val="tx1"/>
          </a:solidFill>
          <a:latin typeface="Calibri Light"/>
        </a:defRPr>
      </a:lvl9pPr>
    </p:titleStyle>
    <p:bodyStyle>
      <a:lvl1pPr marL="171450" indent="-171450" algn="l" defTabSz="685800" rtl="0" fontAlgn="base">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3219450" y="260350"/>
            <a:ext cx="5673725" cy="1071563"/>
          </a:xfrm>
        </p:spPr>
        <p:txBody>
          <a:bodyPr/>
          <a:lstStyle/>
          <a:p>
            <a:r>
              <a:rPr lang="en-GB" sz="2400" u="sng"/>
              <a:t>Pan-Hampshire and Isle of Wight Self Harm Pathway for Non Health Professionals </a:t>
            </a:r>
          </a:p>
        </p:txBody>
      </p:sp>
      <p:sp>
        <p:nvSpPr>
          <p:cNvPr id="3" name="Content Placeholder 2"/>
          <p:cNvSpPr>
            <a:spLocks noGrp="1"/>
          </p:cNvSpPr>
          <p:nvPr>
            <p:ph idx="1"/>
          </p:nvPr>
        </p:nvSpPr>
        <p:spPr>
          <a:xfrm>
            <a:off x="3284538" y="1331913"/>
            <a:ext cx="5495925" cy="5265737"/>
          </a:xfrm>
        </p:spPr>
        <p:txBody>
          <a:bodyPr wrap="square" numCol="1" anchor="t" anchorCtr="0" compatLnSpc="1">
            <a:prstTxWarp prst="textNoShape">
              <a:avLst/>
            </a:prstTxWarp>
          </a:bodyPr>
          <a:lstStyle/>
          <a:p>
            <a:pPr marL="0" indent="0">
              <a:lnSpc>
                <a:spcPct val="70000"/>
              </a:lnSpc>
              <a:buFont typeface="Arial" charset="0"/>
              <a:buNone/>
            </a:pPr>
            <a:r>
              <a:rPr lang="en-GB" sz="1500" b="1"/>
              <a:t>This pathway relates to all children under 18 years who present with self-harm behaviour in the community as follows:</a:t>
            </a:r>
          </a:p>
          <a:p>
            <a:pPr marL="0" indent="0">
              <a:lnSpc>
                <a:spcPct val="70000"/>
              </a:lnSpc>
              <a:buFont typeface="Arial" charset="0"/>
              <a:buNone/>
            </a:pPr>
            <a:endParaRPr lang="en-GB" sz="1300" b="1" u="sng"/>
          </a:p>
          <a:p>
            <a:pPr marL="0" indent="0">
              <a:lnSpc>
                <a:spcPct val="70000"/>
              </a:lnSpc>
              <a:buFont typeface="Arial" charset="0"/>
              <a:buNone/>
            </a:pPr>
            <a:r>
              <a:rPr lang="en-GB" sz="1300" b="1" u="sng"/>
              <a:t>Self-harm</a:t>
            </a:r>
          </a:p>
          <a:p>
            <a:pPr marL="0" indent="0">
              <a:lnSpc>
                <a:spcPct val="70000"/>
              </a:lnSpc>
              <a:buFont typeface="Arial" charset="0"/>
              <a:buNone/>
            </a:pPr>
            <a:endParaRPr lang="en-GB" sz="1300"/>
          </a:p>
          <a:p>
            <a:pPr marL="0" indent="0">
              <a:lnSpc>
                <a:spcPct val="70000"/>
              </a:lnSpc>
              <a:buFont typeface="Arial" charset="0"/>
              <a:buNone/>
            </a:pPr>
            <a:r>
              <a:rPr lang="en-GB" sz="1300"/>
              <a:t>Self-harm describes a wide range of things that people do to themselves in a deliberate and usually hidden way. In the vast majority of cases self-harm remains a secretive behaviour that can go on for a long time without being discovered. Self-harm can involve:</a:t>
            </a:r>
          </a:p>
          <a:p>
            <a:pPr marL="0" indent="0">
              <a:lnSpc>
                <a:spcPct val="70000"/>
              </a:lnSpc>
              <a:buFont typeface="Arial" charset="0"/>
              <a:buNone/>
            </a:pPr>
            <a:endParaRPr lang="en-GB" sz="1300"/>
          </a:p>
          <a:p>
            <a:pPr marL="0" indent="0">
              <a:lnSpc>
                <a:spcPct val="70000"/>
              </a:lnSpc>
            </a:pPr>
            <a:r>
              <a:rPr lang="en-GB" sz="1300"/>
              <a:t>Attempted hanging;</a:t>
            </a:r>
          </a:p>
          <a:p>
            <a:pPr marL="0" indent="0">
              <a:lnSpc>
                <a:spcPct val="70000"/>
              </a:lnSpc>
            </a:pPr>
            <a:r>
              <a:rPr lang="en-GB" sz="1300"/>
              <a:t>Overdosing of tablets or medicines;</a:t>
            </a:r>
          </a:p>
          <a:p>
            <a:pPr marL="0" indent="0">
              <a:lnSpc>
                <a:spcPct val="70000"/>
              </a:lnSpc>
            </a:pPr>
            <a:r>
              <a:rPr lang="en-GB" sz="1300"/>
              <a:t>Cutting, often to the arms using razor blades, broken glass or knives;</a:t>
            </a:r>
          </a:p>
          <a:p>
            <a:pPr marL="0" indent="0">
              <a:lnSpc>
                <a:spcPct val="70000"/>
              </a:lnSpc>
            </a:pPr>
            <a:r>
              <a:rPr lang="en-GB" sz="1300"/>
              <a:t>Burning using cigarettes or caustic agents;</a:t>
            </a:r>
          </a:p>
          <a:p>
            <a:pPr marL="0" indent="0">
              <a:lnSpc>
                <a:spcPct val="70000"/>
              </a:lnSpc>
            </a:pPr>
            <a:r>
              <a:rPr lang="en-GB" sz="1300"/>
              <a:t>Punching and Bruising;</a:t>
            </a:r>
          </a:p>
          <a:p>
            <a:pPr marL="0" indent="0">
              <a:lnSpc>
                <a:spcPct val="70000"/>
              </a:lnSpc>
            </a:pPr>
            <a:r>
              <a:rPr lang="en-GB" sz="1300"/>
              <a:t>Inserting or swallowing objects;</a:t>
            </a:r>
          </a:p>
          <a:p>
            <a:pPr marL="0" indent="0">
              <a:lnSpc>
                <a:spcPct val="70000"/>
              </a:lnSpc>
            </a:pPr>
            <a:r>
              <a:rPr lang="en-GB" sz="1300"/>
              <a:t>Head banging;</a:t>
            </a:r>
          </a:p>
          <a:p>
            <a:pPr marL="0" indent="0">
              <a:lnSpc>
                <a:spcPct val="70000"/>
              </a:lnSpc>
            </a:pPr>
            <a:r>
              <a:rPr lang="en-GB" sz="1300"/>
              <a:t>Pulling out hair or eyelashes.</a:t>
            </a:r>
          </a:p>
          <a:p>
            <a:pPr marL="0" indent="0">
              <a:lnSpc>
                <a:spcPct val="70000"/>
              </a:lnSpc>
              <a:buFont typeface="Arial" charset="0"/>
              <a:buNone/>
            </a:pPr>
            <a:endParaRPr lang="en-GB" sz="1300"/>
          </a:p>
          <a:p>
            <a:pPr marL="0" indent="0">
              <a:lnSpc>
                <a:spcPct val="70000"/>
              </a:lnSpc>
              <a:buFont typeface="Arial" charset="0"/>
              <a:buNone/>
            </a:pPr>
            <a:r>
              <a:rPr lang="en-GB" sz="1300"/>
              <a:t>Self harm can sometimes be a coping mechanism with the aim of relieving emotional distress.</a:t>
            </a:r>
          </a:p>
          <a:p>
            <a:pPr marL="0" indent="0">
              <a:lnSpc>
                <a:spcPct val="70000"/>
              </a:lnSpc>
              <a:buFont typeface="Arial" charset="0"/>
              <a:buNone/>
            </a:pPr>
            <a:endParaRPr lang="en-GB" sz="1300"/>
          </a:p>
          <a:p>
            <a:pPr marL="0" indent="0">
              <a:lnSpc>
                <a:spcPct val="70000"/>
              </a:lnSpc>
              <a:buFont typeface="Arial" charset="0"/>
              <a:buNone/>
            </a:pPr>
            <a:r>
              <a:rPr lang="en-GB" sz="1300"/>
              <a:t>NB. it must be recognised that the emotional distress that leads to self harm can also lead to suicidal thoughts and actions.</a:t>
            </a:r>
          </a:p>
        </p:txBody>
      </p:sp>
      <p:pic>
        <p:nvPicPr>
          <p:cNvPr id="8" name="Picture 7" descr="HSCP Logo">
            <a:extLst>
              <a:ext uri="{FF2B5EF4-FFF2-40B4-BE49-F238E27FC236}">
                <a16:creationId xmlns:a16="http://schemas.microsoft.com/office/drawing/2014/main" id="{29E8FAC4-B871-4EA3-9691-36A6E84AADA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5957" y="529675"/>
            <a:ext cx="1724025" cy="831215"/>
          </a:xfrm>
          <a:prstGeom prst="rect">
            <a:avLst/>
          </a:prstGeom>
          <a:noFill/>
          <a:ln>
            <a:noFill/>
          </a:ln>
        </p:spPr>
      </p:pic>
      <p:pic>
        <p:nvPicPr>
          <p:cNvPr id="9" name="Picture 8">
            <a:extLst>
              <a:ext uri="{FF2B5EF4-FFF2-40B4-BE49-F238E27FC236}">
                <a16:creationId xmlns:a16="http://schemas.microsoft.com/office/drawing/2014/main" id="{19665E90-03D8-41B2-8329-C942C394DE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99592" y="1700808"/>
            <a:ext cx="1332044" cy="1224136"/>
          </a:xfrm>
          <a:prstGeom prst="rect">
            <a:avLst/>
          </a:prstGeom>
        </p:spPr>
      </p:pic>
      <p:pic>
        <p:nvPicPr>
          <p:cNvPr id="10" name="Picture 9">
            <a:extLst>
              <a:ext uri="{FF2B5EF4-FFF2-40B4-BE49-F238E27FC236}">
                <a16:creationId xmlns:a16="http://schemas.microsoft.com/office/drawing/2014/main" id="{7AFDB71B-EA5B-4018-9DD0-97EF910CE83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36139" y="3380704"/>
            <a:ext cx="1724025" cy="831215"/>
          </a:xfrm>
          <a:prstGeom prst="rect">
            <a:avLst/>
          </a:prstGeom>
        </p:spPr>
      </p:pic>
      <p:pic>
        <p:nvPicPr>
          <p:cNvPr id="11" name="Picture 10">
            <a:extLst>
              <a:ext uri="{FF2B5EF4-FFF2-40B4-BE49-F238E27FC236}">
                <a16:creationId xmlns:a16="http://schemas.microsoft.com/office/drawing/2014/main" id="{5AB8194F-C050-4A4C-9997-9C6F199FD9C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115616" y="4941168"/>
            <a:ext cx="1116020" cy="12202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5476" name="Group 116"/>
          <p:cNvGraphicFramePr>
            <a:graphicFrameLocks noGrp="1"/>
          </p:cNvGraphicFramePr>
          <p:nvPr>
            <p:extLst>
              <p:ext uri="{D42A27DB-BD31-4B8C-83A1-F6EECF244321}">
                <p14:modId xmlns:p14="http://schemas.microsoft.com/office/powerpoint/2010/main" val="4071296183"/>
              </p:ext>
            </p:extLst>
          </p:nvPr>
        </p:nvGraphicFramePr>
        <p:xfrm>
          <a:off x="179388" y="158750"/>
          <a:ext cx="8785225" cy="6592660"/>
        </p:xfrm>
        <a:graphic>
          <a:graphicData uri="http://schemas.openxmlformats.org/drawingml/2006/table">
            <a:tbl>
              <a:tblPr/>
              <a:tblGrid>
                <a:gridCol w="827087">
                  <a:extLst>
                    <a:ext uri="{9D8B030D-6E8A-4147-A177-3AD203B41FA5}">
                      <a16:colId xmlns:a16="http://schemas.microsoft.com/office/drawing/2014/main" val="20000"/>
                    </a:ext>
                  </a:extLst>
                </a:gridCol>
                <a:gridCol w="3803650">
                  <a:extLst>
                    <a:ext uri="{9D8B030D-6E8A-4147-A177-3AD203B41FA5}">
                      <a16:colId xmlns:a16="http://schemas.microsoft.com/office/drawing/2014/main" val="20001"/>
                    </a:ext>
                  </a:extLst>
                </a:gridCol>
                <a:gridCol w="4154488">
                  <a:extLst>
                    <a:ext uri="{9D8B030D-6E8A-4147-A177-3AD203B41FA5}">
                      <a16:colId xmlns:a16="http://schemas.microsoft.com/office/drawing/2014/main" val="20002"/>
                    </a:ext>
                  </a:extLst>
                </a:gridCol>
              </a:tblGrid>
              <a:tr h="630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FFFFFF"/>
                          </a:solidFill>
                          <a:effectLst/>
                          <a:latin typeface="Calibri" pitchFamily="34" charset="0"/>
                        </a:rPr>
                        <a:t>Risk</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FFFFFF"/>
                          </a:solidFill>
                          <a:effectLst/>
                          <a:latin typeface="Calibri" pitchFamily="34" charset="0"/>
                        </a:rPr>
                        <a:t>Possible scenarios</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FFFFFF"/>
                          </a:solidFill>
                          <a:effectLst/>
                          <a:latin typeface="Calibri" pitchFamily="34" charset="0"/>
                        </a:rPr>
                        <a:t>Suggested Response</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67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Calibri" pitchFamily="34" charset="0"/>
                        </a:rPr>
                        <a:t>High to</a:t>
                      </a:r>
                      <a:r>
                        <a:rPr kumimoji="0" lang="en-GB" sz="1200" b="0" i="0" u="none" strike="noStrike" cap="none" normalizeH="0" baseline="0">
                          <a:ln>
                            <a:noFill/>
                          </a:ln>
                          <a:solidFill>
                            <a:schemeClr val="bg2"/>
                          </a:solidFill>
                          <a:effectLst/>
                          <a:latin typeface="Calibri" pitchFamily="34" charset="0"/>
                        </a:rPr>
                        <a:t> </a:t>
                      </a:r>
                      <a:r>
                        <a:rPr kumimoji="0" lang="en-GB" sz="1200" b="0" i="0" u="none" strike="noStrike" cap="none" normalizeH="0" baseline="0">
                          <a:ln>
                            <a:noFill/>
                          </a:ln>
                          <a:solidFill>
                            <a:schemeClr val="tx1"/>
                          </a:solidFill>
                          <a:effectLst/>
                          <a:latin typeface="Calibri" pitchFamily="34" charset="0"/>
                        </a:rPr>
                        <a:t>Others</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Calibri" pitchFamily="34" charset="0"/>
                        </a:rPr>
                        <a:t>There is a significant risk posed to others due to disturbed or violent behaviour.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Calibri" pitchFamily="34" charset="0"/>
                        </a:rPr>
                        <a:t>Significant self harm requiring immediate intervention where there is also a risk to others by intervening – for example serious self harm with a blade and the child is unwilling to give it up.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Calibri" pitchFamily="34" charset="0"/>
                        </a:rPr>
                        <a:t>Incidents involving weapons.</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Staff may use common law powers to prevent serious harm, and should feel empowered to take reasonable and proportionate action to protect both themselves and the child as necessary.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Ambulance should be called without delay, if active restraint is being used then make this clear during the call, restraint is classed as a medical emergency.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Police* should be considered at an early stage, especially where there are weapons involved. (*See guidance on slide 3)</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162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High to Self</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Significant, potentially life threatening self harm or overdose, where the child is resistant or reluctant to accept help, or has expressed a wish to leave.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(Ambulance will be able to deal with Resistance or Reluctance, if Violent or Aggressive beyond the ability to manage then consider Police*)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 See guidance on slide 3</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Staff may use common law powers to prevent serious harm, if </a:t>
                      </a:r>
                      <a:r>
                        <a:rPr kumimoji="0" lang="en-GB" sz="1200" b="1" i="0" u="none" strike="noStrike" cap="none" normalizeH="0" baseline="0">
                          <a:ln>
                            <a:noFill/>
                          </a:ln>
                          <a:solidFill>
                            <a:srgbClr val="000000"/>
                          </a:solidFill>
                          <a:effectLst/>
                          <a:latin typeface="Calibri" pitchFamily="34" charset="0"/>
                        </a:rPr>
                        <a:t>any</a:t>
                      </a:r>
                      <a:r>
                        <a:rPr kumimoji="0" lang="en-GB" sz="1200" b="0" i="0" u="none" strike="noStrike" cap="none" normalizeH="0" baseline="0">
                          <a:ln>
                            <a:noFill/>
                          </a:ln>
                          <a:solidFill>
                            <a:srgbClr val="000000"/>
                          </a:solidFill>
                          <a:effectLst/>
                          <a:latin typeface="Calibri" pitchFamily="34" charset="0"/>
                        </a:rPr>
                        <a:t> restraint is to be used then this is considered to be a medical emergency due to the risks involved, and so Ambulance to be called without delay.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If the child is in need of a MHA assessment </a:t>
                      </a:r>
                      <a:r>
                        <a:rPr kumimoji="0" lang="en-GB" sz="1200" b="1" i="0" u="none" strike="noStrike" cap="none" normalizeH="0" baseline="0">
                          <a:ln>
                            <a:noFill/>
                          </a:ln>
                          <a:solidFill>
                            <a:srgbClr val="000000"/>
                          </a:solidFill>
                          <a:effectLst/>
                          <a:latin typeface="Calibri" pitchFamily="34" charset="0"/>
                        </a:rPr>
                        <a:t>and </a:t>
                      </a:r>
                      <a:r>
                        <a:rPr kumimoji="0" lang="en-GB" sz="1200" b="0" i="0" u="none" strike="noStrike" cap="none" normalizeH="0" baseline="0">
                          <a:ln>
                            <a:noFill/>
                          </a:ln>
                          <a:solidFill>
                            <a:srgbClr val="000000"/>
                          </a:solidFill>
                          <a:effectLst/>
                          <a:latin typeface="Calibri" pitchFamily="34" charset="0"/>
                        </a:rPr>
                        <a:t>is in “immediate need of care or control” and is </a:t>
                      </a:r>
                      <a:r>
                        <a:rPr kumimoji="0" lang="en-GB" sz="1200" b="1" i="0" u="none" strike="noStrike" cap="none" normalizeH="0" baseline="0">
                          <a:ln>
                            <a:noFill/>
                          </a:ln>
                          <a:solidFill>
                            <a:srgbClr val="000000"/>
                          </a:solidFill>
                          <a:effectLst/>
                          <a:latin typeface="Calibri" pitchFamily="34" charset="0"/>
                        </a:rPr>
                        <a:t>not </a:t>
                      </a:r>
                      <a:r>
                        <a:rPr kumimoji="0" lang="en-GB" sz="1200" b="0" i="0" u="none" strike="noStrike" cap="none" normalizeH="0" baseline="0">
                          <a:ln>
                            <a:noFill/>
                          </a:ln>
                          <a:solidFill>
                            <a:srgbClr val="000000"/>
                          </a:solidFill>
                          <a:effectLst/>
                          <a:latin typeface="Calibri" pitchFamily="34" charset="0"/>
                        </a:rPr>
                        <a:t>in a house / flat / room / garden – Police can be requested to consider detaining the child under s136 MHA.</a:t>
                      </a:r>
                      <a:endParaRPr kumimoji="0" lang="en-GB" sz="1200" b="1" i="0" u="none" strike="noStrike" cap="none" normalizeH="0" baseline="0">
                        <a:ln>
                          <a:noFill/>
                        </a:ln>
                        <a:solidFill>
                          <a:srgbClr val="000000"/>
                        </a:solidFill>
                        <a:effectLst/>
                        <a:latin typeface="Calibri" pitchFamily="34" charset="0"/>
                      </a:endParaRP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2"/>
                  </a:ext>
                </a:extLst>
              </a:tr>
              <a:tr h="920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Med / High</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Acutely distressed or disturbed with or without a secondary medical need.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Actively Suicidal or potential overdose.</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Calibri" pitchFamily="34" charset="0"/>
                        </a:rPr>
                        <a:t>Take advice from CAMHS and / or NHS 111.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Calibri" pitchFamily="34" charset="0"/>
                        </a:rPr>
                        <a:t>Consider 999 Ambulance, especially for overdose.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Calibri" pitchFamily="34" charset="0"/>
                        </a:rPr>
                        <a:t>Consider conveyance to ED.</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3"/>
                  </a:ext>
                </a:extLst>
              </a:tr>
              <a:tr h="801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Med / Low</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Suicidal Ideation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Self harm that could be significant but not life threatening, requiring treatment beyond basic first aid.</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During working hours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contact CAMHS single point of access, or if open to CAMHS contact that specific team.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OOH consider calling NHS 111 for triage or attending A&amp;E.</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4"/>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Low</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0000"/>
                          </a:solidFill>
                          <a:effectLst/>
                          <a:latin typeface="Calibri" pitchFamily="34" charset="0"/>
                        </a:rPr>
                        <a:t>Minor or cosmetic self harm not requiring treatment beyond minor first aid.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000000"/>
                        </a:solidFill>
                        <a:effectLst/>
                        <a:latin typeface="Calibri" pitchFamily="34" charset="0"/>
                      </a:endParaRP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00"/>
                          </a:solidFill>
                          <a:effectLst/>
                          <a:latin typeface="Calibri" pitchFamily="34" charset="0"/>
                        </a:rPr>
                        <a:t>Child to see GP or school counselling service. Consider calling  the 111 Service if the route for support is not clear.</a:t>
                      </a:r>
                    </a:p>
                  </a:txBody>
                  <a:tcPr marL="71700" marR="71700" marT="35849" marB="358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884238" y="50800"/>
            <a:ext cx="7375525" cy="730250"/>
          </a:xfrm>
        </p:spPr>
        <p:txBody>
          <a:bodyPr/>
          <a:lstStyle/>
          <a:p>
            <a:pPr algn="ctr"/>
            <a:r>
              <a:rPr lang="en-GB" sz="3500" b="1" u="sng"/>
              <a:t>Further considerations</a:t>
            </a:r>
          </a:p>
        </p:txBody>
      </p:sp>
      <p:sp>
        <p:nvSpPr>
          <p:cNvPr id="3" name="Content Placeholder 2"/>
          <p:cNvSpPr>
            <a:spLocks noGrp="1"/>
          </p:cNvSpPr>
          <p:nvPr>
            <p:ph idx="1"/>
          </p:nvPr>
        </p:nvSpPr>
        <p:spPr>
          <a:xfrm>
            <a:off x="266700" y="692150"/>
            <a:ext cx="8610600" cy="6049963"/>
          </a:xfrm>
        </p:spPr>
        <p:txBody>
          <a:bodyPr wrap="square" numCol="1" anchor="t" anchorCtr="0" compatLnSpc="1">
            <a:prstTxWarp prst="textNoShape">
              <a:avLst/>
            </a:prstTxWarp>
            <a:noAutofit/>
          </a:bodyPr>
          <a:lstStyle/>
          <a:p>
            <a:pPr marL="0" indent="0">
              <a:buFont typeface="Arial" charset="0"/>
              <a:buNone/>
            </a:pPr>
            <a:r>
              <a:rPr lang="en-GB" sz="1300" u="sng">
                <a:solidFill>
                  <a:srgbClr val="000000"/>
                </a:solidFill>
              </a:rPr>
              <a:t>The following factors should be used when considering whether a child is in need of urgent medical treatment / psychological support and should be taken to a Hospital Emergency Department:</a:t>
            </a:r>
            <a:endParaRPr lang="en-GB" sz="1300">
              <a:solidFill>
                <a:srgbClr val="000000"/>
              </a:solidFill>
            </a:endParaRPr>
          </a:p>
          <a:p>
            <a:pPr lvl="1"/>
            <a:r>
              <a:rPr lang="en-GB" sz="1300">
                <a:solidFill>
                  <a:srgbClr val="000000"/>
                </a:solidFill>
              </a:rPr>
              <a:t>Has declared or is suspected to have overdosed on illegal or prescription drugs</a:t>
            </a:r>
          </a:p>
          <a:p>
            <a:pPr lvl="1"/>
            <a:r>
              <a:rPr lang="en-GB" sz="1300">
                <a:solidFill>
                  <a:srgbClr val="000000"/>
                </a:solidFill>
              </a:rPr>
              <a:t>Has consumed large volumes of alcohol</a:t>
            </a:r>
          </a:p>
          <a:p>
            <a:pPr lvl="1"/>
            <a:r>
              <a:rPr lang="en-GB" sz="1300">
                <a:solidFill>
                  <a:srgbClr val="000000"/>
                </a:solidFill>
              </a:rPr>
              <a:t>Has injuries i.e. cuts, broken bones that require medical attention</a:t>
            </a:r>
          </a:p>
          <a:p>
            <a:pPr lvl="1"/>
            <a:r>
              <a:rPr lang="en-GB" sz="1300">
                <a:solidFill>
                  <a:srgbClr val="000000"/>
                </a:solidFill>
              </a:rPr>
              <a:t>Has declared or is suspected of attempted asphyxiation / hanging </a:t>
            </a:r>
          </a:p>
          <a:p>
            <a:pPr lvl="1"/>
            <a:r>
              <a:rPr lang="en-GB" sz="1300">
                <a:solidFill>
                  <a:srgbClr val="000000"/>
                </a:solidFill>
              </a:rPr>
              <a:t>Is actively suicidal, i.e. continues to state that they will commit suicide and needs to be prevented from doing so.</a:t>
            </a:r>
          </a:p>
          <a:p>
            <a:pPr marL="0" indent="0">
              <a:buFont typeface="Arial" charset="0"/>
              <a:buNone/>
            </a:pPr>
            <a:endParaRPr lang="en-GB" sz="1300">
              <a:solidFill>
                <a:srgbClr val="000000"/>
              </a:solidFill>
            </a:endParaRPr>
          </a:p>
          <a:p>
            <a:pPr marL="0" indent="0">
              <a:buFont typeface="Arial" charset="0"/>
              <a:buNone/>
            </a:pPr>
            <a:r>
              <a:rPr lang="en-GB" sz="1300" u="sng">
                <a:solidFill>
                  <a:srgbClr val="000000"/>
                </a:solidFill>
              </a:rPr>
              <a:t>Consider also completing a Safeguarding referral alongside calling other agencies, if:</a:t>
            </a:r>
          </a:p>
          <a:p>
            <a:pPr lvl="1"/>
            <a:r>
              <a:rPr lang="en-GB" sz="1300">
                <a:solidFill>
                  <a:srgbClr val="000000"/>
                </a:solidFill>
              </a:rPr>
              <a:t>Noteworthy safeguarding concerns exist</a:t>
            </a:r>
          </a:p>
          <a:p>
            <a:pPr lvl="1"/>
            <a:r>
              <a:rPr lang="en-GB" sz="1300">
                <a:solidFill>
                  <a:srgbClr val="000000"/>
                </a:solidFill>
              </a:rPr>
              <a:t>There are less specific, but active concerns about Safeguarding, in particular relating to Child Sexual, or Criminal Exploitation</a:t>
            </a:r>
          </a:p>
          <a:p>
            <a:pPr marL="0" indent="0">
              <a:buFont typeface="Arial" charset="0"/>
              <a:buNone/>
            </a:pPr>
            <a:r>
              <a:rPr lang="en-GB" sz="1300" u="sng">
                <a:solidFill>
                  <a:srgbClr val="000000"/>
                </a:solidFill>
              </a:rPr>
              <a:t>* When considering whether to call the Police to respond to an incident of self harm:</a:t>
            </a:r>
          </a:p>
          <a:p>
            <a:pPr marL="0" indent="0"/>
            <a:r>
              <a:rPr lang="en-GB" sz="1300"/>
              <a:t>If the child is presenting a significant, current risk of serious harm to themselves or another then staff can use common law powers to prevent serious harm. If restraint is used then this is considered to be a medical emergency due to the enormous risks involved, and so an Ambulance to be called without delay. </a:t>
            </a:r>
          </a:p>
          <a:p>
            <a:pPr marL="0" indent="0"/>
            <a:r>
              <a:rPr lang="en-GB" sz="1300"/>
              <a:t>Police attendance can be considered, however Police restraint techniques rely on pain compliance, hyper extension of joints, pressure points etc which is highly dangerous and almost always inappropriate for a vulnerable person, especially a child. This level of action will sometimes be necessary, but you must consider if this is likely to increase or reduce the immediate risks.</a:t>
            </a:r>
          </a:p>
          <a:p>
            <a:pPr marL="0" indent="0"/>
            <a:r>
              <a:rPr lang="en-GB" sz="1300"/>
              <a:t>The professional present will remain responsible for the welfare of the child, this responsibility does not get displaced by the presence of a Police officer.</a:t>
            </a:r>
          </a:p>
          <a:p>
            <a:pPr marL="0" indent="0"/>
            <a:r>
              <a:rPr lang="en-GB" sz="1300"/>
              <a:t>If you are considering Police support then think about what Police officers may be required to do. Police have no power in law to stop someone self harming, and techniques to "disarm" someone will often increase risks rather than reduce them.</a:t>
            </a:r>
          </a:p>
          <a:p>
            <a:pPr marL="0" indent="0"/>
            <a:r>
              <a:rPr lang="en-GB" sz="1300"/>
              <a:t>Police will consider attending in order to prevent or deal with offences, protect staff (using s3 Criminal Law Act), consider detention using s136 Mental Health Act if grounds exist, assist staff in utilising the Mental Capacity Act where there is a risk towards staff in effectively actioning this.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981075"/>
            <a:ext cx="2825750" cy="838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r>
              <a:rPr lang="en-US" sz="1600">
                <a:solidFill>
                  <a:srgbClr val="000000"/>
                </a:solidFill>
                <a:ea typeface="Calibri" pitchFamily="34" charset="0"/>
                <a:cs typeface="Times New Roman" pitchFamily="18" charset="0"/>
              </a:rPr>
              <a:t>Is the child presenting </a:t>
            </a:r>
            <a:r>
              <a:rPr lang="en-GB" sz="1600">
                <a:solidFill>
                  <a:srgbClr val="000000"/>
                </a:solidFill>
                <a:ea typeface="Calibri" pitchFamily="34" charset="0"/>
                <a:cs typeface="Times New Roman" pitchFamily="18" charset="0"/>
              </a:rPr>
              <a:t>a </a:t>
            </a:r>
            <a:r>
              <a:rPr lang="en-US" sz="1600">
                <a:solidFill>
                  <a:srgbClr val="000000"/>
                </a:solidFill>
                <a:ea typeface="Calibri" pitchFamily="34" charset="0"/>
                <a:cs typeface="Times New Roman" pitchFamily="18" charset="0"/>
              </a:rPr>
              <a:t>severe</a:t>
            </a:r>
            <a:r>
              <a:rPr lang="en-GB" sz="1600">
                <a:solidFill>
                  <a:srgbClr val="000000"/>
                </a:solidFill>
                <a:ea typeface="Calibri" pitchFamily="34" charset="0"/>
                <a:cs typeface="Times New Roman" pitchFamily="18" charset="0"/>
              </a:rPr>
              <a:t>, current risk of causing serious harm to themselves</a:t>
            </a:r>
          </a:p>
        </p:txBody>
      </p:sp>
      <p:sp>
        <p:nvSpPr>
          <p:cNvPr id="3" name="TextBox 2"/>
          <p:cNvSpPr txBox="1"/>
          <p:nvPr/>
        </p:nvSpPr>
        <p:spPr>
          <a:xfrm>
            <a:off x="539750" y="2951163"/>
            <a:ext cx="2808288" cy="838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GB" sz="1600" dirty="0"/>
              <a:t>Is urgent medical treatment required and/or is the child acutely distressed?</a:t>
            </a:r>
          </a:p>
        </p:txBody>
      </p:sp>
      <p:sp>
        <p:nvSpPr>
          <p:cNvPr id="5" name="TextBox 4"/>
          <p:cNvSpPr txBox="1"/>
          <p:nvPr/>
        </p:nvSpPr>
        <p:spPr>
          <a:xfrm>
            <a:off x="539750" y="4433888"/>
            <a:ext cx="2808288" cy="10826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GB" sz="1600" dirty="0"/>
              <a:t>Is the child stable, in the context of significant, urgent concerns about self harming, or other mental health issues?</a:t>
            </a:r>
          </a:p>
        </p:txBody>
      </p:sp>
      <p:sp>
        <p:nvSpPr>
          <p:cNvPr id="6" name="TextBox 5"/>
          <p:cNvSpPr txBox="1"/>
          <p:nvPr/>
        </p:nvSpPr>
        <p:spPr>
          <a:xfrm>
            <a:off x="539750" y="6003925"/>
            <a:ext cx="2808288" cy="59372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GB" sz="1600" dirty="0"/>
              <a:t>Is </a:t>
            </a:r>
            <a:r>
              <a:rPr lang="en-US" sz="1600" dirty="0">
                <a:cs typeface="Times New Roman" pitchFamily="18" charset="0"/>
              </a:rPr>
              <a:t>the c</a:t>
            </a:r>
            <a:r>
              <a:rPr lang="en-GB" sz="1600" dirty="0" err="1"/>
              <a:t>hild</a:t>
            </a:r>
            <a:r>
              <a:rPr lang="en-GB" sz="1600" dirty="0"/>
              <a:t> stable, without urgent, significant concerns?</a:t>
            </a:r>
          </a:p>
        </p:txBody>
      </p:sp>
      <p:grpSp>
        <p:nvGrpSpPr>
          <p:cNvPr id="17413" name="Group 15"/>
          <p:cNvGrpSpPr>
            <a:grpSpLocks/>
          </p:cNvGrpSpPr>
          <p:nvPr/>
        </p:nvGrpSpPr>
        <p:grpSpPr bwMode="auto">
          <a:xfrm>
            <a:off x="3563938" y="1125538"/>
            <a:ext cx="936625" cy="504825"/>
            <a:chOff x="3491880" y="836712"/>
            <a:chExt cx="936104" cy="504056"/>
          </a:xfrm>
        </p:grpSpPr>
        <p:sp>
          <p:nvSpPr>
            <p:cNvPr id="7" name="Right Arrow 6"/>
            <p:cNvSpPr/>
            <p:nvPr/>
          </p:nvSpPr>
          <p:spPr>
            <a:xfrm>
              <a:off x="3491880" y="836712"/>
              <a:ext cx="936104" cy="504056"/>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rgbClr val="FF0000"/>
                </a:solidFill>
              </a:endParaRPr>
            </a:p>
          </p:txBody>
        </p:sp>
        <p:sp>
          <p:nvSpPr>
            <p:cNvPr id="17444" name="TextBox 11"/>
            <p:cNvSpPr txBox="1">
              <a:spLocks noChangeArrowheads="1"/>
            </p:cNvSpPr>
            <p:nvPr/>
          </p:nvSpPr>
          <p:spPr bwMode="auto">
            <a:xfrm>
              <a:off x="3707660" y="908041"/>
              <a:ext cx="509304" cy="33603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grpSp>
        <p:nvGrpSpPr>
          <p:cNvPr id="17414" name="Group 16"/>
          <p:cNvGrpSpPr>
            <a:grpSpLocks/>
          </p:cNvGrpSpPr>
          <p:nvPr/>
        </p:nvGrpSpPr>
        <p:grpSpPr bwMode="auto">
          <a:xfrm>
            <a:off x="1619250" y="2133600"/>
            <a:ext cx="720725" cy="431800"/>
            <a:chOff x="1547664" y="1484784"/>
            <a:chExt cx="720080" cy="432048"/>
          </a:xfrm>
        </p:grpSpPr>
        <p:sp>
          <p:nvSpPr>
            <p:cNvPr id="14" name="Down Arrow 13"/>
            <p:cNvSpPr/>
            <p:nvPr/>
          </p:nvSpPr>
          <p:spPr>
            <a:xfrm>
              <a:off x="1547664" y="1556263"/>
              <a:ext cx="575747" cy="360569"/>
            </a:xfrm>
            <a:prstGeom prst="down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a:p>
          </p:txBody>
        </p:sp>
        <p:sp>
          <p:nvSpPr>
            <p:cNvPr id="17442" name="TextBox 14"/>
            <p:cNvSpPr txBox="1">
              <a:spLocks noChangeArrowheads="1"/>
            </p:cNvSpPr>
            <p:nvPr/>
          </p:nvSpPr>
          <p:spPr bwMode="auto">
            <a:xfrm>
              <a:off x="1619672" y="1484784"/>
              <a:ext cx="648072" cy="338554"/>
            </a:xfrm>
            <a:prstGeom prst="rect">
              <a:avLst/>
            </a:prstGeom>
            <a:noFill/>
            <a:ln w="9525">
              <a:noFill/>
              <a:miter lim="800000"/>
              <a:headEnd/>
              <a:tailEnd/>
            </a:ln>
          </p:spPr>
          <p:txBody>
            <a:bodyPr>
              <a:spAutoFit/>
            </a:bodyPr>
            <a:lstStyle/>
            <a:p>
              <a:r>
                <a:rPr lang="en-GB" sz="1600">
                  <a:latin typeface="Calibri" pitchFamily="34" charset="0"/>
                </a:rPr>
                <a:t>No</a:t>
              </a:r>
            </a:p>
          </p:txBody>
        </p:sp>
      </p:grpSp>
      <p:grpSp>
        <p:nvGrpSpPr>
          <p:cNvPr id="17415" name="Group 17"/>
          <p:cNvGrpSpPr>
            <a:grpSpLocks/>
          </p:cNvGrpSpPr>
          <p:nvPr/>
        </p:nvGrpSpPr>
        <p:grpSpPr bwMode="auto">
          <a:xfrm>
            <a:off x="6011863" y="4868863"/>
            <a:ext cx="936625" cy="504825"/>
            <a:chOff x="3491880" y="836712"/>
            <a:chExt cx="936104" cy="504056"/>
          </a:xfrm>
        </p:grpSpPr>
        <p:sp>
          <p:nvSpPr>
            <p:cNvPr id="19" name="Right Arrow 18"/>
            <p:cNvSpPr/>
            <p:nvPr/>
          </p:nvSpPr>
          <p:spPr>
            <a:xfrm>
              <a:off x="3491880" y="836712"/>
              <a:ext cx="936104" cy="504056"/>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rgbClr val="FF0000"/>
                </a:solidFill>
              </a:endParaRPr>
            </a:p>
          </p:txBody>
        </p:sp>
        <p:sp>
          <p:nvSpPr>
            <p:cNvPr id="17440" name="TextBox 19"/>
            <p:cNvSpPr txBox="1">
              <a:spLocks noChangeArrowheads="1"/>
            </p:cNvSpPr>
            <p:nvPr/>
          </p:nvSpPr>
          <p:spPr bwMode="auto">
            <a:xfrm>
              <a:off x="3707660" y="908041"/>
              <a:ext cx="509304" cy="33603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grpSp>
        <p:nvGrpSpPr>
          <p:cNvPr id="17416" name="Group 20"/>
          <p:cNvGrpSpPr>
            <a:grpSpLocks/>
          </p:cNvGrpSpPr>
          <p:nvPr/>
        </p:nvGrpSpPr>
        <p:grpSpPr bwMode="auto">
          <a:xfrm>
            <a:off x="3563938" y="3286125"/>
            <a:ext cx="936625" cy="503238"/>
            <a:chOff x="3491880" y="836712"/>
            <a:chExt cx="936104" cy="504056"/>
          </a:xfrm>
        </p:grpSpPr>
        <p:sp>
          <p:nvSpPr>
            <p:cNvPr id="4" name="Right Arrow 21"/>
            <p:cNvSpPr/>
            <p:nvPr/>
          </p:nvSpPr>
          <p:spPr>
            <a:xfrm>
              <a:off x="3491880" y="836712"/>
              <a:ext cx="936104" cy="504056"/>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rgbClr val="FF0000"/>
                </a:solidFill>
              </a:endParaRPr>
            </a:p>
          </p:txBody>
        </p:sp>
        <p:sp>
          <p:nvSpPr>
            <p:cNvPr id="17438" name="TextBox 22"/>
            <p:cNvSpPr txBox="1">
              <a:spLocks noChangeArrowheads="1"/>
            </p:cNvSpPr>
            <p:nvPr/>
          </p:nvSpPr>
          <p:spPr bwMode="auto">
            <a:xfrm>
              <a:off x="3707660" y="908266"/>
              <a:ext cx="509304" cy="33709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grpSp>
        <p:nvGrpSpPr>
          <p:cNvPr id="17417" name="Group 26"/>
          <p:cNvGrpSpPr>
            <a:grpSpLocks/>
          </p:cNvGrpSpPr>
          <p:nvPr/>
        </p:nvGrpSpPr>
        <p:grpSpPr bwMode="auto">
          <a:xfrm>
            <a:off x="3563938" y="4795838"/>
            <a:ext cx="936625" cy="504825"/>
            <a:chOff x="3491880" y="836712"/>
            <a:chExt cx="936104" cy="504056"/>
          </a:xfrm>
        </p:grpSpPr>
        <p:sp>
          <p:nvSpPr>
            <p:cNvPr id="28" name="Right Arrow 27"/>
            <p:cNvSpPr/>
            <p:nvPr/>
          </p:nvSpPr>
          <p:spPr>
            <a:xfrm>
              <a:off x="3491880" y="836712"/>
              <a:ext cx="936104" cy="504056"/>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rgbClr val="FF0000"/>
                </a:solidFill>
              </a:endParaRPr>
            </a:p>
          </p:txBody>
        </p:sp>
        <p:sp>
          <p:nvSpPr>
            <p:cNvPr id="17436" name="TextBox 28"/>
            <p:cNvSpPr txBox="1">
              <a:spLocks noChangeArrowheads="1"/>
            </p:cNvSpPr>
            <p:nvPr/>
          </p:nvSpPr>
          <p:spPr bwMode="auto">
            <a:xfrm>
              <a:off x="3707660" y="908041"/>
              <a:ext cx="509304" cy="33603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grpSp>
        <p:nvGrpSpPr>
          <p:cNvPr id="17418" name="Group 35"/>
          <p:cNvGrpSpPr>
            <a:grpSpLocks/>
          </p:cNvGrpSpPr>
          <p:nvPr/>
        </p:nvGrpSpPr>
        <p:grpSpPr bwMode="auto">
          <a:xfrm>
            <a:off x="1547813" y="3860800"/>
            <a:ext cx="720725" cy="431800"/>
            <a:chOff x="1547664" y="1484784"/>
            <a:chExt cx="720080" cy="432048"/>
          </a:xfrm>
        </p:grpSpPr>
        <p:sp>
          <p:nvSpPr>
            <p:cNvPr id="37" name="Down Arrow 36"/>
            <p:cNvSpPr/>
            <p:nvPr/>
          </p:nvSpPr>
          <p:spPr>
            <a:xfrm>
              <a:off x="1547664" y="1556263"/>
              <a:ext cx="575746" cy="360569"/>
            </a:xfrm>
            <a:prstGeom prst="down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a:p>
          </p:txBody>
        </p:sp>
        <p:sp>
          <p:nvSpPr>
            <p:cNvPr id="17434" name="TextBox 37"/>
            <p:cNvSpPr txBox="1">
              <a:spLocks noChangeArrowheads="1"/>
            </p:cNvSpPr>
            <p:nvPr/>
          </p:nvSpPr>
          <p:spPr bwMode="auto">
            <a:xfrm>
              <a:off x="1619672" y="1484784"/>
              <a:ext cx="648072" cy="338554"/>
            </a:xfrm>
            <a:prstGeom prst="rect">
              <a:avLst/>
            </a:prstGeom>
            <a:noFill/>
            <a:ln w="9525">
              <a:noFill/>
              <a:miter lim="800000"/>
              <a:headEnd/>
              <a:tailEnd/>
            </a:ln>
          </p:spPr>
          <p:txBody>
            <a:bodyPr>
              <a:spAutoFit/>
            </a:bodyPr>
            <a:lstStyle/>
            <a:p>
              <a:r>
                <a:rPr lang="en-GB" sz="1600">
                  <a:latin typeface="Calibri" pitchFamily="34" charset="0"/>
                </a:rPr>
                <a:t>No</a:t>
              </a:r>
            </a:p>
          </p:txBody>
        </p:sp>
      </p:grpSp>
      <p:grpSp>
        <p:nvGrpSpPr>
          <p:cNvPr id="17419" name="Group 38"/>
          <p:cNvGrpSpPr>
            <a:grpSpLocks/>
          </p:cNvGrpSpPr>
          <p:nvPr/>
        </p:nvGrpSpPr>
        <p:grpSpPr bwMode="auto">
          <a:xfrm>
            <a:off x="1547813" y="5518150"/>
            <a:ext cx="720725" cy="431800"/>
            <a:chOff x="1547664" y="1484784"/>
            <a:chExt cx="720080" cy="432048"/>
          </a:xfrm>
        </p:grpSpPr>
        <p:sp>
          <p:nvSpPr>
            <p:cNvPr id="40" name="Down Arrow 39"/>
            <p:cNvSpPr/>
            <p:nvPr/>
          </p:nvSpPr>
          <p:spPr>
            <a:xfrm>
              <a:off x="1547664" y="1556263"/>
              <a:ext cx="575746" cy="360569"/>
            </a:xfrm>
            <a:prstGeom prst="down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a:p>
          </p:txBody>
        </p:sp>
        <p:sp>
          <p:nvSpPr>
            <p:cNvPr id="17432" name="TextBox 40"/>
            <p:cNvSpPr txBox="1">
              <a:spLocks noChangeArrowheads="1"/>
            </p:cNvSpPr>
            <p:nvPr/>
          </p:nvSpPr>
          <p:spPr bwMode="auto">
            <a:xfrm>
              <a:off x="1619672" y="1484784"/>
              <a:ext cx="648072" cy="338554"/>
            </a:xfrm>
            <a:prstGeom prst="rect">
              <a:avLst/>
            </a:prstGeom>
            <a:noFill/>
            <a:ln w="9525">
              <a:noFill/>
              <a:miter lim="800000"/>
              <a:headEnd/>
              <a:tailEnd/>
            </a:ln>
          </p:spPr>
          <p:txBody>
            <a:bodyPr>
              <a:spAutoFit/>
            </a:bodyPr>
            <a:lstStyle/>
            <a:p>
              <a:r>
                <a:rPr lang="en-GB" sz="1600">
                  <a:latin typeface="Calibri" pitchFamily="34" charset="0"/>
                </a:rPr>
                <a:t>No</a:t>
              </a:r>
            </a:p>
          </p:txBody>
        </p:sp>
      </p:grpSp>
      <p:sp>
        <p:nvSpPr>
          <p:cNvPr id="42" name="TextBox 41"/>
          <p:cNvSpPr txBox="1"/>
          <p:nvPr/>
        </p:nvSpPr>
        <p:spPr>
          <a:xfrm>
            <a:off x="4643438" y="836613"/>
            <a:ext cx="2449512" cy="157162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r>
              <a:rPr lang="en-US" sz="1600">
                <a:solidFill>
                  <a:srgbClr val="000000"/>
                </a:solidFill>
                <a:ea typeface="Calibri" pitchFamily="34" charset="0"/>
                <a:cs typeface="Times New Roman" pitchFamily="18" charset="0"/>
              </a:rPr>
              <a:t>Call ambulance and take immediate preventative action and/or first aid as appropriate. Is there a risk of </a:t>
            </a:r>
            <a:r>
              <a:rPr lang="en-US" sz="1600" b="1">
                <a:solidFill>
                  <a:srgbClr val="000000"/>
                </a:solidFill>
                <a:ea typeface="Calibri" pitchFamily="34" charset="0"/>
                <a:cs typeface="Times New Roman" pitchFamily="18" charset="0"/>
              </a:rPr>
              <a:t>serious</a:t>
            </a:r>
            <a:r>
              <a:rPr lang="en-US" sz="1600">
                <a:solidFill>
                  <a:srgbClr val="000000"/>
                </a:solidFill>
                <a:ea typeface="Calibri" pitchFamily="34" charset="0"/>
                <a:cs typeface="Times New Roman" pitchFamily="18" charset="0"/>
              </a:rPr>
              <a:t> harm to others? Weapons? Criminality?</a:t>
            </a:r>
            <a:endParaRPr lang="en-GB" sz="1600">
              <a:solidFill>
                <a:srgbClr val="000000"/>
              </a:solidFill>
              <a:ea typeface="Calibri" pitchFamily="34" charset="0"/>
              <a:cs typeface="Times New Roman" pitchFamily="18" charset="0"/>
            </a:endParaRPr>
          </a:p>
        </p:txBody>
      </p:sp>
      <p:sp>
        <p:nvSpPr>
          <p:cNvPr id="46" name="TextBox 45"/>
          <p:cNvSpPr txBox="1"/>
          <p:nvPr/>
        </p:nvSpPr>
        <p:spPr>
          <a:xfrm>
            <a:off x="4716463" y="3500438"/>
            <a:ext cx="936625" cy="34925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r>
              <a:rPr lang="en-US" sz="1600">
                <a:solidFill>
                  <a:srgbClr val="000000"/>
                </a:solidFill>
                <a:ea typeface="Calibri" pitchFamily="34" charset="0"/>
                <a:cs typeface="Times New Roman" pitchFamily="18" charset="0"/>
              </a:rPr>
              <a:t>Hospital</a:t>
            </a:r>
            <a:endParaRPr lang="en-GB" sz="1600">
              <a:solidFill>
                <a:srgbClr val="000000"/>
              </a:solidFill>
              <a:ea typeface="Calibri" pitchFamily="34" charset="0"/>
              <a:cs typeface="Times New Roman" pitchFamily="18" charset="0"/>
            </a:endParaRPr>
          </a:p>
        </p:txBody>
      </p:sp>
      <p:sp>
        <p:nvSpPr>
          <p:cNvPr id="47" name="TextBox 46"/>
          <p:cNvSpPr txBox="1"/>
          <p:nvPr/>
        </p:nvSpPr>
        <p:spPr>
          <a:xfrm>
            <a:off x="7092950" y="4506913"/>
            <a:ext cx="1770063" cy="10826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sz="1600" dirty="0">
                <a:ea typeface="Calibri" pitchFamily="34" charset="0"/>
                <a:cs typeface="Times New Roman" pitchFamily="18" charset="0"/>
              </a:rPr>
              <a:t>Contact CAMHS SPA , or if known to a CAMHS team, contact them</a:t>
            </a:r>
            <a:endParaRPr lang="en-GB" sz="1600" dirty="0"/>
          </a:p>
        </p:txBody>
      </p:sp>
      <p:sp>
        <p:nvSpPr>
          <p:cNvPr id="48" name="TextBox 47"/>
          <p:cNvSpPr txBox="1"/>
          <p:nvPr/>
        </p:nvSpPr>
        <p:spPr>
          <a:xfrm>
            <a:off x="4643438" y="4851400"/>
            <a:ext cx="1223962" cy="59372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sz="1600" dirty="0">
                <a:ea typeface="Calibri" pitchFamily="34" charset="0"/>
                <a:cs typeface="Times New Roman" pitchFamily="18" charset="0"/>
              </a:rPr>
              <a:t>In working hours?</a:t>
            </a:r>
            <a:endParaRPr lang="en-GB" sz="1600" dirty="0"/>
          </a:p>
        </p:txBody>
      </p:sp>
      <p:sp>
        <p:nvSpPr>
          <p:cNvPr id="52" name="Down Arrow 51"/>
          <p:cNvSpPr/>
          <p:nvPr/>
        </p:nvSpPr>
        <p:spPr>
          <a:xfrm flipV="1">
            <a:off x="4859338" y="4076700"/>
            <a:ext cx="649287" cy="72072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600" dirty="0"/>
              <a:t>NNO</a:t>
            </a:r>
          </a:p>
        </p:txBody>
      </p:sp>
      <p:sp>
        <p:nvSpPr>
          <p:cNvPr id="17425" name="TextBox 52"/>
          <p:cNvSpPr txBox="1">
            <a:spLocks noChangeArrowheads="1"/>
          </p:cNvSpPr>
          <p:nvPr/>
        </p:nvSpPr>
        <p:spPr bwMode="auto">
          <a:xfrm>
            <a:off x="5003800" y="4221163"/>
            <a:ext cx="423863" cy="336550"/>
          </a:xfrm>
          <a:prstGeom prst="rect">
            <a:avLst/>
          </a:prstGeom>
          <a:noFill/>
          <a:ln w="9525">
            <a:noFill/>
            <a:miter lim="800000"/>
            <a:headEnd/>
            <a:tailEnd/>
          </a:ln>
        </p:spPr>
        <p:txBody>
          <a:bodyPr wrap="none">
            <a:spAutoFit/>
          </a:bodyPr>
          <a:lstStyle/>
          <a:p>
            <a:r>
              <a:rPr lang="en-GB" sz="1600">
                <a:latin typeface="Calibri" pitchFamily="34" charset="0"/>
              </a:rPr>
              <a:t>No</a:t>
            </a:r>
          </a:p>
        </p:txBody>
      </p:sp>
      <p:grpSp>
        <p:nvGrpSpPr>
          <p:cNvPr id="17426" name="Group 53"/>
          <p:cNvGrpSpPr>
            <a:grpSpLocks/>
          </p:cNvGrpSpPr>
          <p:nvPr/>
        </p:nvGrpSpPr>
        <p:grpSpPr bwMode="auto">
          <a:xfrm>
            <a:off x="3563938" y="6092825"/>
            <a:ext cx="936625" cy="504825"/>
            <a:chOff x="3491880" y="836712"/>
            <a:chExt cx="936104" cy="504056"/>
          </a:xfrm>
        </p:grpSpPr>
        <p:sp>
          <p:nvSpPr>
            <p:cNvPr id="55" name="Right Arrow 54"/>
            <p:cNvSpPr/>
            <p:nvPr/>
          </p:nvSpPr>
          <p:spPr>
            <a:xfrm>
              <a:off x="3491880" y="836712"/>
              <a:ext cx="936104" cy="504056"/>
            </a:xfrm>
            <a:prstGeom prst="rightArrow">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rgbClr val="FF0000"/>
                </a:solidFill>
              </a:endParaRPr>
            </a:p>
          </p:txBody>
        </p:sp>
        <p:sp>
          <p:nvSpPr>
            <p:cNvPr id="17430" name="TextBox 55"/>
            <p:cNvSpPr txBox="1">
              <a:spLocks noChangeArrowheads="1"/>
            </p:cNvSpPr>
            <p:nvPr/>
          </p:nvSpPr>
          <p:spPr bwMode="auto">
            <a:xfrm>
              <a:off x="3707660" y="908041"/>
              <a:ext cx="509304" cy="33603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sp>
        <p:nvSpPr>
          <p:cNvPr id="57" name="TextBox 56"/>
          <p:cNvSpPr txBox="1"/>
          <p:nvPr/>
        </p:nvSpPr>
        <p:spPr>
          <a:xfrm>
            <a:off x="4643438" y="5730875"/>
            <a:ext cx="2808287" cy="10826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sz="1600" dirty="0">
                <a:cs typeface="Times New Roman" pitchFamily="18" charset="0"/>
              </a:rPr>
              <a:t>GP or other support services. </a:t>
            </a:r>
            <a:r>
              <a:rPr lang="en-GB" sz="1600" dirty="0"/>
              <a:t>Consider calling  the 111 Service if the route for support is not clear.</a:t>
            </a:r>
          </a:p>
        </p:txBody>
      </p:sp>
      <p:sp>
        <p:nvSpPr>
          <p:cNvPr id="17428" name="TextBox 61"/>
          <p:cNvSpPr txBox="1">
            <a:spLocks noChangeArrowheads="1"/>
          </p:cNvSpPr>
          <p:nvPr/>
        </p:nvSpPr>
        <p:spPr bwMode="auto">
          <a:xfrm>
            <a:off x="395288" y="404813"/>
            <a:ext cx="7037387" cy="461962"/>
          </a:xfrm>
          <a:prstGeom prst="rect">
            <a:avLst/>
          </a:prstGeom>
          <a:noFill/>
          <a:ln w="9525">
            <a:noFill/>
            <a:miter lim="800000"/>
            <a:headEnd/>
            <a:tailEnd/>
          </a:ln>
        </p:spPr>
        <p:txBody>
          <a:bodyPr wrap="none">
            <a:spAutoFit/>
          </a:bodyPr>
          <a:lstStyle/>
          <a:p>
            <a:r>
              <a:rPr lang="en-GB" sz="2400" b="1" u="sng">
                <a:latin typeface="Calibri" pitchFamily="34" charset="0"/>
              </a:rPr>
              <a:t>Pathway for management of child who is self harming</a:t>
            </a:r>
          </a:p>
        </p:txBody>
      </p:sp>
      <p:grpSp>
        <p:nvGrpSpPr>
          <p:cNvPr id="17446" name="Group 20"/>
          <p:cNvGrpSpPr>
            <a:grpSpLocks/>
          </p:cNvGrpSpPr>
          <p:nvPr/>
        </p:nvGrpSpPr>
        <p:grpSpPr bwMode="auto">
          <a:xfrm rot="2761382">
            <a:off x="6947694" y="2564607"/>
            <a:ext cx="936625" cy="503237"/>
            <a:chOff x="3491880" y="836712"/>
            <a:chExt cx="936104" cy="504056"/>
          </a:xfrm>
        </p:grpSpPr>
        <p:sp>
          <p:nvSpPr>
            <p:cNvPr id="22" name="Right Arrow 21"/>
            <p:cNvSpPr>
              <a:spLocks noChangeArrowheads="1"/>
            </p:cNvSpPr>
            <p:nvPr/>
          </p:nvSpPr>
          <p:spPr bwMode="auto">
            <a:xfrm>
              <a:off x="3491880" y="836712"/>
              <a:ext cx="936104" cy="504056"/>
            </a:xfrm>
            <a:prstGeom prst="rightArrow">
              <a:avLst>
                <a:gd name="adj1" fmla="val 50000"/>
                <a:gd name="adj2" fmla="val 49997"/>
              </a:avLst>
            </a:prstGeom>
            <a:solidFill>
              <a:schemeClr val="bg1"/>
            </a:solidFill>
            <a:ln w="38100" algn="ctr">
              <a:solidFill>
                <a:srgbClr val="FF0000"/>
              </a:solidFill>
              <a:miter lim="800000"/>
              <a:headEnd/>
              <a:tailEnd/>
            </a:ln>
          </p:spPr>
          <p:txBody>
            <a:bodyPr rot="10800000" vert="eaVert" anchor="ctr"/>
            <a:lstStyle/>
            <a:p>
              <a:pPr algn="ctr" fontAlgn="auto">
                <a:spcBef>
                  <a:spcPts val="0"/>
                </a:spcBef>
                <a:spcAft>
                  <a:spcPts val="0"/>
                </a:spcAft>
                <a:defRPr/>
              </a:pPr>
              <a:endParaRPr lang="en-GB" sz="1600" dirty="0">
                <a:solidFill>
                  <a:srgbClr val="FF0000"/>
                </a:solidFill>
                <a:latin typeface="+mn-lt"/>
              </a:endParaRPr>
            </a:p>
          </p:txBody>
        </p:sp>
        <p:sp>
          <p:nvSpPr>
            <p:cNvPr id="17448" name="TextBox 22"/>
            <p:cNvSpPr txBox="1">
              <a:spLocks noChangeArrowheads="1"/>
            </p:cNvSpPr>
            <p:nvPr/>
          </p:nvSpPr>
          <p:spPr bwMode="auto">
            <a:xfrm>
              <a:off x="3707660" y="908266"/>
              <a:ext cx="509304" cy="337097"/>
            </a:xfrm>
            <a:prstGeom prst="rect">
              <a:avLst/>
            </a:prstGeom>
            <a:noFill/>
            <a:ln w="9525">
              <a:noFill/>
              <a:miter lim="800000"/>
              <a:headEnd/>
              <a:tailEnd/>
            </a:ln>
          </p:spPr>
          <p:txBody>
            <a:bodyPr wrap="none">
              <a:spAutoFit/>
            </a:bodyPr>
            <a:lstStyle/>
            <a:p>
              <a:r>
                <a:rPr lang="en-GB" sz="1600">
                  <a:latin typeface="Calibri" pitchFamily="34" charset="0"/>
                </a:rPr>
                <a:t>Yes </a:t>
              </a:r>
            </a:p>
          </p:txBody>
        </p:sp>
      </p:grpSp>
      <p:sp>
        <p:nvSpPr>
          <p:cNvPr id="8" name="Down Arrow 51"/>
          <p:cNvSpPr>
            <a:spLocks noChangeArrowheads="1"/>
          </p:cNvSpPr>
          <p:nvPr/>
        </p:nvSpPr>
        <p:spPr bwMode="auto">
          <a:xfrm rot="10800000" flipV="1">
            <a:off x="4859338" y="2492375"/>
            <a:ext cx="649287" cy="792163"/>
          </a:xfrm>
          <a:prstGeom prst="downArrow">
            <a:avLst>
              <a:gd name="adj1" fmla="val 50000"/>
              <a:gd name="adj2" fmla="val 39217"/>
            </a:avLst>
          </a:prstGeom>
          <a:noFill/>
          <a:ln w="12700" algn="ctr">
            <a:solidFill>
              <a:srgbClr val="2F528F"/>
            </a:solidFill>
            <a:miter lim="800000"/>
            <a:headEnd/>
            <a:tailEnd/>
          </a:ln>
        </p:spPr>
        <p:txBody>
          <a:bodyPr anchor="ctr"/>
          <a:lstStyle/>
          <a:p>
            <a:pPr algn="ctr" fontAlgn="auto">
              <a:spcBef>
                <a:spcPts val="0"/>
              </a:spcBef>
              <a:spcAft>
                <a:spcPts val="0"/>
              </a:spcAft>
              <a:defRPr/>
            </a:pPr>
            <a:r>
              <a:rPr lang="en-GB" sz="1600" dirty="0">
                <a:solidFill>
                  <a:schemeClr val="lt1"/>
                </a:solidFill>
                <a:latin typeface="+mn-lt"/>
              </a:rPr>
              <a:t>NNO</a:t>
            </a:r>
          </a:p>
        </p:txBody>
      </p:sp>
      <p:sp>
        <p:nvSpPr>
          <p:cNvPr id="17450" name="TextBox 52"/>
          <p:cNvSpPr txBox="1">
            <a:spLocks noChangeArrowheads="1"/>
          </p:cNvSpPr>
          <p:nvPr/>
        </p:nvSpPr>
        <p:spPr bwMode="auto">
          <a:xfrm>
            <a:off x="4932363" y="2732088"/>
            <a:ext cx="423862" cy="336550"/>
          </a:xfrm>
          <a:prstGeom prst="rect">
            <a:avLst/>
          </a:prstGeom>
          <a:noFill/>
          <a:ln w="9525">
            <a:noFill/>
            <a:miter lim="800000"/>
            <a:headEnd/>
            <a:tailEnd/>
          </a:ln>
        </p:spPr>
        <p:txBody>
          <a:bodyPr wrap="none">
            <a:spAutoFit/>
          </a:bodyPr>
          <a:lstStyle/>
          <a:p>
            <a:r>
              <a:rPr lang="en-GB" sz="1600">
                <a:latin typeface="Calibri" pitchFamily="34" charset="0"/>
              </a:rPr>
              <a:t>No</a:t>
            </a:r>
          </a:p>
        </p:txBody>
      </p:sp>
      <p:sp>
        <p:nvSpPr>
          <p:cNvPr id="9" name="TextBox 46"/>
          <p:cNvSpPr txBox="1"/>
          <p:nvPr/>
        </p:nvSpPr>
        <p:spPr>
          <a:xfrm>
            <a:off x="7092950" y="3238500"/>
            <a:ext cx="1944688" cy="83820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r>
              <a:rPr lang="en-US" sz="1600">
                <a:solidFill>
                  <a:srgbClr val="000000"/>
                </a:solidFill>
                <a:ea typeface="Calibri" pitchFamily="34" charset="0"/>
                <a:cs typeface="Times New Roman" pitchFamily="18" charset="0"/>
              </a:rPr>
              <a:t>Consider calling Police* See guidance on slide 3</a:t>
            </a:r>
            <a:endParaRPr lang="en-GB" sz="1600">
              <a:solidFill>
                <a:srgbClr val="000000"/>
              </a:solidFill>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850900"/>
            <a:ext cx="8229600" cy="633413"/>
          </a:xfrm>
        </p:spPr>
        <p:txBody>
          <a:bodyPr/>
          <a:lstStyle/>
          <a:p>
            <a:r>
              <a:rPr lang="en-GB"/>
              <a:t>Local Contacts </a:t>
            </a:r>
          </a:p>
        </p:txBody>
      </p:sp>
      <p:sp>
        <p:nvSpPr>
          <p:cNvPr id="4" name="Text Box 2"/>
          <p:cNvSpPr txBox="1">
            <a:spLocks noChangeArrowheads="1"/>
          </p:cNvSpPr>
          <p:nvPr/>
        </p:nvSpPr>
        <p:spPr bwMode="auto">
          <a:xfrm>
            <a:off x="900113" y="1628775"/>
            <a:ext cx="3240087" cy="2305050"/>
          </a:xfrm>
          <a:prstGeom prst="roundRect">
            <a:avLst/>
          </a:prstGeom>
          <a:ln>
            <a:headEnd/>
            <a:tailEnd/>
          </a:ln>
        </p:spPr>
        <p:style>
          <a:lnRef idx="2">
            <a:schemeClr val="accent5"/>
          </a:lnRef>
          <a:fillRef idx="1">
            <a:schemeClr val="lt1"/>
          </a:fillRef>
          <a:effectRef idx="0">
            <a:schemeClr val="accent5"/>
          </a:effectRef>
          <a:fontRef idx="minor">
            <a:schemeClr val="dk1"/>
          </a:fontRef>
        </p:style>
        <p:txBody>
          <a:bodyPr/>
          <a:lstStyle/>
          <a:p>
            <a:pPr fontAlgn="auto">
              <a:lnSpc>
                <a:spcPct val="115000"/>
              </a:lnSpc>
              <a:spcBef>
                <a:spcPts val="0"/>
              </a:spcBef>
              <a:spcAft>
                <a:spcPts val="0"/>
              </a:spcAft>
              <a:defRPr/>
            </a:pPr>
            <a:r>
              <a:rPr lang="en-GB" sz="1400" b="1" dirty="0">
                <a:ea typeface="Calibri"/>
                <a:cs typeface="Times New Roman"/>
              </a:rPr>
              <a:t>Hampshire </a:t>
            </a:r>
          </a:p>
          <a:p>
            <a:pPr fontAlgn="auto">
              <a:spcBef>
                <a:spcPts val="0"/>
              </a:spcBef>
              <a:spcAft>
                <a:spcPts val="0"/>
              </a:spcAft>
              <a:defRPr/>
            </a:pPr>
            <a:r>
              <a:rPr lang="en-GB" sz="1400" dirty="0"/>
              <a:t>CAMHS Single Point of Access 0300 304 0050</a:t>
            </a:r>
          </a:p>
          <a:p>
            <a:pPr fontAlgn="auto">
              <a:spcBef>
                <a:spcPts val="0"/>
              </a:spcBef>
              <a:spcAft>
                <a:spcPts val="0"/>
              </a:spcAft>
              <a:defRPr/>
            </a:pPr>
            <a:endParaRPr lang="en-GB" sz="1400" dirty="0"/>
          </a:p>
          <a:p>
            <a:pPr fontAlgn="auto">
              <a:spcBef>
                <a:spcPts val="0"/>
              </a:spcBef>
              <a:spcAft>
                <a:spcPts val="0"/>
              </a:spcAft>
              <a:defRPr/>
            </a:pPr>
            <a:r>
              <a:rPr lang="en-GB" sz="1400" dirty="0"/>
              <a:t>Children’s Services professional line on 01329 225379 (for safeguarding concerns) and 0300 555 1373 (out of hours)</a:t>
            </a:r>
          </a:p>
          <a:p>
            <a:pPr marL="144000" indent="-144000" fontAlgn="auto">
              <a:lnSpc>
                <a:spcPct val="115000"/>
              </a:lnSpc>
              <a:spcBef>
                <a:spcPts val="0"/>
              </a:spcBef>
              <a:spcAft>
                <a:spcPts val="0"/>
              </a:spcAft>
              <a:buFont typeface="Symbol"/>
              <a:buChar char=""/>
              <a:defRPr/>
            </a:pPr>
            <a:endParaRPr lang="en-GB" sz="1100" dirty="0">
              <a:ea typeface="Calibri"/>
              <a:cs typeface="Times New Roman"/>
            </a:endParaRPr>
          </a:p>
        </p:txBody>
      </p:sp>
      <p:sp>
        <p:nvSpPr>
          <p:cNvPr id="8" name="Text Box 2"/>
          <p:cNvSpPr txBox="1">
            <a:spLocks noChangeArrowheads="1"/>
          </p:cNvSpPr>
          <p:nvPr/>
        </p:nvSpPr>
        <p:spPr bwMode="auto">
          <a:xfrm>
            <a:off x="900113" y="4162425"/>
            <a:ext cx="3240087" cy="2579688"/>
          </a:xfrm>
          <a:prstGeom prst="roundRect">
            <a:avLst/>
          </a:prstGeom>
          <a:ln>
            <a:headEnd/>
            <a:tailEnd/>
          </a:ln>
        </p:spPr>
        <p:style>
          <a:lnRef idx="2">
            <a:schemeClr val="accent5"/>
          </a:lnRef>
          <a:fillRef idx="1">
            <a:schemeClr val="lt1"/>
          </a:fillRef>
          <a:effectRef idx="0">
            <a:schemeClr val="accent5"/>
          </a:effectRef>
          <a:fontRef idx="minor">
            <a:schemeClr val="dk1"/>
          </a:fontRef>
        </p:style>
        <p:txBody>
          <a:bodyPr/>
          <a:lstStyle/>
          <a:p>
            <a:pPr fontAlgn="auto">
              <a:lnSpc>
                <a:spcPct val="115000"/>
              </a:lnSpc>
              <a:spcBef>
                <a:spcPts val="0"/>
              </a:spcBef>
              <a:spcAft>
                <a:spcPts val="0"/>
              </a:spcAft>
              <a:defRPr/>
            </a:pPr>
            <a:r>
              <a:rPr lang="en-GB" sz="1400" b="1" dirty="0">
                <a:ea typeface="Calibri"/>
                <a:cs typeface="Times New Roman"/>
              </a:rPr>
              <a:t>Portsmouth</a:t>
            </a:r>
            <a:endParaRPr lang="en-GB" sz="1400" dirty="0">
              <a:ea typeface="Calibri"/>
              <a:cs typeface="Times New Roman"/>
            </a:endParaRPr>
          </a:p>
          <a:p>
            <a:pPr fontAlgn="auto">
              <a:spcBef>
                <a:spcPts val="0"/>
              </a:spcBef>
              <a:spcAft>
                <a:spcPts val="0"/>
              </a:spcAft>
              <a:defRPr/>
            </a:pPr>
            <a:r>
              <a:rPr lang="en-GB" sz="1400" dirty="0"/>
              <a:t>CAMHS Single Point of Access:</a:t>
            </a:r>
          </a:p>
          <a:p>
            <a:pPr fontAlgn="auto">
              <a:spcBef>
                <a:spcPts val="0"/>
              </a:spcBef>
              <a:spcAft>
                <a:spcPts val="0"/>
              </a:spcAft>
              <a:defRPr/>
            </a:pPr>
            <a:r>
              <a:rPr lang="en-GB" sz="1400" dirty="0"/>
              <a:t>Monday – Friday 9am – 5pm: 0300 123 6632</a:t>
            </a:r>
          </a:p>
          <a:p>
            <a:pPr fontAlgn="auto">
              <a:spcBef>
                <a:spcPts val="0"/>
              </a:spcBef>
              <a:spcAft>
                <a:spcPts val="0"/>
              </a:spcAft>
              <a:defRPr/>
            </a:pPr>
            <a:r>
              <a:rPr lang="en-GB" sz="1400" dirty="0"/>
              <a:t>Out of hours – 02392 894419</a:t>
            </a:r>
          </a:p>
          <a:p>
            <a:pPr fontAlgn="auto">
              <a:spcBef>
                <a:spcPts val="0"/>
              </a:spcBef>
              <a:spcAft>
                <a:spcPts val="0"/>
              </a:spcAft>
              <a:defRPr/>
            </a:pPr>
            <a:endParaRPr lang="en-GB" sz="1400" dirty="0"/>
          </a:p>
          <a:p>
            <a:pPr fontAlgn="auto">
              <a:spcBef>
                <a:spcPts val="0"/>
              </a:spcBef>
              <a:spcAft>
                <a:spcPts val="0"/>
              </a:spcAft>
              <a:defRPr/>
            </a:pPr>
            <a:r>
              <a:rPr lang="en-GB" sz="1400" dirty="0"/>
              <a:t>Children’s Services professional line on 023 9268 8793 (in hours) and 0300 555 1373 (out of hours) (for safeguarding concerns)</a:t>
            </a:r>
          </a:p>
          <a:p>
            <a:pPr marL="144000" indent="-144000" fontAlgn="auto">
              <a:lnSpc>
                <a:spcPct val="115000"/>
              </a:lnSpc>
              <a:spcBef>
                <a:spcPts val="0"/>
              </a:spcBef>
              <a:spcAft>
                <a:spcPts val="0"/>
              </a:spcAft>
              <a:buFont typeface="Symbol"/>
              <a:buChar char=""/>
              <a:defRPr/>
            </a:pPr>
            <a:endParaRPr lang="en-GB" sz="1100" dirty="0">
              <a:ea typeface="Calibri"/>
              <a:cs typeface="Times New Roman"/>
            </a:endParaRPr>
          </a:p>
        </p:txBody>
      </p:sp>
      <p:sp>
        <p:nvSpPr>
          <p:cNvPr id="9" name="Text Box 2"/>
          <p:cNvSpPr txBox="1">
            <a:spLocks noChangeArrowheads="1"/>
          </p:cNvSpPr>
          <p:nvPr/>
        </p:nvSpPr>
        <p:spPr bwMode="auto">
          <a:xfrm>
            <a:off x="5148263" y="4235450"/>
            <a:ext cx="3095625" cy="2506663"/>
          </a:xfrm>
          <a:prstGeom prst="roundRect">
            <a:avLst/>
          </a:prstGeom>
          <a:ln>
            <a:headEnd/>
            <a:tailEnd/>
          </a:ln>
        </p:spPr>
        <p:style>
          <a:lnRef idx="2">
            <a:schemeClr val="accent5"/>
          </a:lnRef>
          <a:fillRef idx="1">
            <a:schemeClr val="lt1"/>
          </a:fillRef>
          <a:effectRef idx="0">
            <a:schemeClr val="accent5"/>
          </a:effectRef>
          <a:fontRef idx="minor">
            <a:schemeClr val="dk1"/>
          </a:fontRef>
        </p:style>
        <p:txBody>
          <a:bodyPr/>
          <a:lstStyle/>
          <a:p>
            <a:pPr fontAlgn="auto">
              <a:lnSpc>
                <a:spcPct val="115000"/>
              </a:lnSpc>
              <a:spcBef>
                <a:spcPts val="0"/>
              </a:spcBef>
              <a:spcAft>
                <a:spcPts val="0"/>
              </a:spcAft>
              <a:defRPr/>
            </a:pPr>
            <a:r>
              <a:rPr lang="en-GB" sz="1400" b="1" dirty="0">
                <a:ea typeface="Calibri"/>
                <a:cs typeface="Times New Roman"/>
              </a:rPr>
              <a:t>Southampton </a:t>
            </a:r>
          </a:p>
          <a:p>
            <a:pPr fontAlgn="auto">
              <a:spcBef>
                <a:spcPts val="0"/>
              </a:spcBef>
              <a:spcAft>
                <a:spcPts val="0"/>
              </a:spcAft>
              <a:defRPr/>
            </a:pPr>
            <a:r>
              <a:rPr lang="en-GB" sz="1400" dirty="0"/>
              <a:t>CAMHS Single Point of Access 0300 123 6661 (request CAMHS SPA) </a:t>
            </a:r>
          </a:p>
          <a:p>
            <a:pPr fontAlgn="auto">
              <a:spcBef>
                <a:spcPts val="0"/>
              </a:spcBef>
              <a:spcAft>
                <a:spcPts val="0"/>
              </a:spcAft>
              <a:defRPr/>
            </a:pPr>
            <a:endParaRPr lang="en-GB" sz="1400" b="1" dirty="0"/>
          </a:p>
          <a:p>
            <a:pPr fontAlgn="auto">
              <a:spcBef>
                <a:spcPts val="0"/>
              </a:spcBef>
              <a:spcAft>
                <a:spcPts val="0"/>
              </a:spcAft>
              <a:defRPr/>
            </a:pPr>
            <a:r>
              <a:rPr lang="en-GB" sz="1400" dirty="0"/>
              <a:t>Children’s Services professional line on 023 8083 2300 (in hours) and 023 8023 3344 (out of hours</a:t>
            </a:r>
            <a:r>
              <a:rPr lang="en-GB" dirty="0"/>
              <a:t>)</a:t>
            </a:r>
            <a:r>
              <a:rPr lang="en-GB" sz="1400" dirty="0"/>
              <a:t> (for safeguarding concerns)</a:t>
            </a:r>
          </a:p>
          <a:p>
            <a:pPr fontAlgn="auto">
              <a:lnSpc>
                <a:spcPct val="115000"/>
              </a:lnSpc>
              <a:spcBef>
                <a:spcPts val="0"/>
              </a:spcBef>
              <a:spcAft>
                <a:spcPts val="0"/>
              </a:spcAft>
              <a:defRPr/>
            </a:pPr>
            <a:endParaRPr lang="en-GB" sz="1100" dirty="0">
              <a:ea typeface="Calibri"/>
              <a:cs typeface="Times New Roman"/>
            </a:endParaRPr>
          </a:p>
        </p:txBody>
      </p:sp>
      <p:sp>
        <p:nvSpPr>
          <p:cNvPr id="10" name="Text Box 2"/>
          <p:cNvSpPr txBox="1">
            <a:spLocks noChangeArrowheads="1"/>
          </p:cNvSpPr>
          <p:nvPr/>
        </p:nvSpPr>
        <p:spPr bwMode="auto">
          <a:xfrm>
            <a:off x="5148263" y="1628775"/>
            <a:ext cx="3095625" cy="2305050"/>
          </a:xfrm>
          <a:prstGeom prst="roundRect">
            <a:avLst/>
          </a:prstGeom>
          <a:ln>
            <a:headEnd/>
            <a:tailEnd/>
          </a:ln>
        </p:spPr>
        <p:style>
          <a:lnRef idx="2">
            <a:schemeClr val="accent5"/>
          </a:lnRef>
          <a:fillRef idx="1">
            <a:schemeClr val="lt1"/>
          </a:fillRef>
          <a:effectRef idx="0">
            <a:schemeClr val="accent5"/>
          </a:effectRef>
          <a:fontRef idx="minor">
            <a:schemeClr val="dk1"/>
          </a:fontRef>
        </p:style>
        <p:txBody>
          <a:bodyPr/>
          <a:lstStyle/>
          <a:p>
            <a:pPr fontAlgn="auto">
              <a:lnSpc>
                <a:spcPct val="115000"/>
              </a:lnSpc>
              <a:spcBef>
                <a:spcPts val="0"/>
              </a:spcBef>
              <a:spcAft>
                <a:spcPts val="0"/>
              </a:spcAft>
              <a:defRPr/>
            </a:pPr>
            <a:r>
              <a:rPr lang="en-GB" sz="1400" b="1" dirty="0">
                <a:ea typeface="Calibri"/>
                <a:cs typeface="Times New Roman"/>
              </a:rPr>
              <a:t>Isle of Wight  </a:t>
            </a:r>
          </a:p>
          <a:p>
            <a:pPr fontAlgn="auto">
              <a:spcBef>
                <a:spcPts val="0"/>
              </a:spcBef>
              <a:spcAft>
                <a:spcPts val="0"/>
              </a:spcAft>
              <a:defRPr/>
            </a:pPr>
            <a:r>
              <a:rPr lang="en-GB" sz="1400" dirty="0"/>
              <a:t>CAMHS Single Point of Access:</a:t>
            </a:r>
          </a:p>
          <a:p>
            <a:pPr fontAlgn="auto">
              <a:spcBef>
                <a:spcPts val="0"/>
              </a:spcBef>
              <a:spcAft>
                <a:spcPts val="0"/>
              </a:spcAft>
              <a:defRPr/>
            </a:pPr>
            <a:r>
              <a:rPr lang="en-GB" sz="1400" dirty="0"/>
              <a:t>01983 523602 </a:t>
            </a:r>
          </a:p>
          <a:p>
            <a:pPr fontAlgn="auto">
              <a:spcBef>
                <a:spcPts val="0"/>
              </a:spcBef>
              <a:spcAft>
                <a:spcPts val="0"/>
              </a:spcAft>
              <a:defRPr/>
            </a:pPr>
            <a:r>
              <a:rPr lang="en-GB" sz="1400" dirty="0"/>
              <a:t>8.30 -5.00 pm Mon - Thursday </a:t>
            </a:r>
          </a:p>
          <a:p>
            <a:pPr fontAlgn="auto">
              <a:spcBef>
                <a:spcPts val="0"/>
              </a:spcBef>
              <a:spcAft>
                <a:spcPts val="0"/>
              </a:spcAft>
              <a:defRPr/>
            </a:pPr>
            <a:r>
              <a:rPr lang="en-GB" sz="1400" dirty="0"/>
              <a:t>8.30 -4.30 pm Fri </a:t>
            </a:r>
          </a:p>
          <a:p>
            <a:pPr fontAlgn="auto">
              <a:spcBef>
                <a:spcPts val="0"/>
              </a:spcBef>
              <a:spcAft>
                <a:spcPts val="0"/>
              </a:spcAft>
              <a:defRPr/>
            </a:pPr>
            <a:endParaRPr lang="en-GB" sz="1400" dirty="0"/>
          </a:p>
          <a:p>
            <a:pPr fontAlgn="auto">
              <a:spcBef>
                <a:spcPts val="0"/>
              </a:spcBef>
              <a:spcAft>
                <a:spcPts val="0"/>
              </a:spcAft>
              <a:defRPr/>
            </a:pPr>
            <a:r>
              <a:rPr lang="en-GB" sz="1400" dirty="0"/>
              <a:t>Children’s Services professional line on 0300 300 0901 (for safeguarding concerns)</a:t>
            </a:r>
          </a:p>
          <a:p>
            <a:pPr marL="144000" indent="-144000" fontAlgn="auto">
              <a:lnSpc>
                <a:spcPct val="115000"/>
              </a:lnSpc>
              <a:spcBef>
                <a:spcPts val="0"/>
              </a:spcBef>
              <a:spcAft>
                <a:spcPts val="0"/>
              </a:spcAft>
              <a:buFont typeface="Symbol"/>
              <a:buChar char=""/>
              <a:defRPr/>
            </a:pPr>
            <a:endParaRPr lang="en-GB" sz="1100" dirty="0">
              <a:ea typeface="Calibri"/>
              <a:cs typeface="Times New Roman"/>
            </a:endParaRPr>
          </a:p>
        </p:txBody>
      </p:sp>
      <p:pic>
        <p:nvPicPr>
          <p:cNvPr id="11" name="Picture 10" descr="HSCP Logo">
            <a:extLst>
              <a:ext uri="{FF2B5EF4-FFF2-40B4-BE49-F238E27FC236}">
                <a16:creationId xmlns:a16="http://schemas.microsoft.com/office/drawing/2014/main" id="{782D4F2A-60E3-4F4E-A62B-9D9D630BDF4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5887"/>
            <a:ext cx="1724025" cy="831215"/>
          </a:xfrm>
          <a:prstGeom prst="rect">
            <a:avLst/>
          </a:prstGeom>
          <a:noFill/>
          <a:ln>
            <a:noFill/>
          </a:ln>
        </p:spPr>
      </p:pic>
      <p:pic>
        <p:nvPicPr>
          <p:cNvPr id="12" name="Picture 11">
            <a:extLst>
              <a:ext uri="{FF2B5EF4-FFF2-40B4-BE49-F238E27FC236}">
                <a16:creationId xmlns:a16="http://schemas.microsoft.com/office/drawing/2014/main" id="{4B211A46-2FDA-44FC-9B15-41D2C7A8514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156419" y="94370"/>
            <a:ext cx="1116021" cy="1048793"/>
          </a:xfrm>
          <a:prstGeom prst="rect">
            <a:avLst/>
          </a:prstGeom>
        </p:spPr>
      </p:pic>
      <p:pic>
        <p:nvPicPr>
          <p:cNvPr id="13" name="Picture 12">
            <a:extLst>
              <a:ext uri="{FF2B5EF4-FFF2-40B4-BE49-F238E27FC236}">
                <a16:creationId xmlns:a16="http://schemas.microsoft.com/office/drawing/2014/main" id="{D5AFD0B9-A405-4F10-8052-7EC7E1EF1F5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858758" y="311948"/>
            <a:ext cx="1724025" cy="831215"/>
          </a:xfrm>
          <a:prstGeom prst="rect">
            <a:avLst/>
          </a:prstGeom>
        </p:spPr>
      </p:pic>
      <p:pic>
        <p:nvPicPr>
          <p:cNvPr id="14" name="Picture 13">
            <a:extLst>
              <a:ext uri="{FF2B5EF4-FFF2-40B4-BE49-F238E27FC236}">
                <a16:creationId xmlns:a16="http://schemas.microsoft.com/office/drawing/2014/main" id="{0F2F58A4-2F21-4B8C-BFC9-03ED0F5C8FBF}"/>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452320" y="117411"/>
            <a:ext cx="1116020" cy="122029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TotalTime>
  <Words>1331</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Symbol</vt:lpstr>
      <vt:lpstr>Office Theme</vt:lpstr>
      <vt:lpstr>Pan-Hampshire and Isle of Wight Self Harm Pathway for Non Health Professionals </vt:lpstr>
      <vt:lpstr>PowerPoint Presentation</vt:lpstr>
      <vt:lpstr>Further considerations</vt:lpstr>
      <vt:lpstr>PowerPoint Presentation</vt:lpstr>
      <vt:lpstr>Local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Pan-Hampshire and Isle of Wight Self Harm Pathway for Non Health Professionals</dc:title>
  <dc:creator>Butt, Sophie</dc:creator>
  <cp:lastModifiedBy>Judd, Emily</cp:lastModifiedBy>
  <cp:revision>18</cp:revision>
  <dcterms:created xsi:type="dcterms:W3CDTF">2019-05-22T18:45:53Z</dcterms:created>
  <dcterms:modified xsi:type="dcterms:W3CDTF">2022-05-13T10:24:04Z</dcterms:modified>
</cp:coreProperties>
</file>